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2" r:id="rId3"/>
    <p:sldId id="311" r:id="rId4"/>
    <p:sldId id="305" r:id="rId5"/>
    <p:sldId id="295" r:id="rId6"/>
    <p:sldId id="303" r:id="rId7"/>
    <p:sldId id="308" r:id="rId8"/>
    <p:sldId id="304" r:id="rId9"/>
    <p:sldId id="312" r:id="rId10"/>
    <p:sldId id="307" r:id="rId11"/>
    <p:sldId id="306" r:id="rId12"/>
    <p:sldId id="313" r:id="rId13"/>
    <p:sldId id="309" r:id="rId14"/>
    <p:sldId id="310" r:id="rId15"/>
    <p:sldId id="314" r:id="rId16"/>
    <p:sldId id="315" r:id="rId17"/>
    <p:sldId id="328" r:id="rId18"/>
    <p:sldId id="329" r:id="rId19"/>
    <p:sldId id="316" r:id="rId20"/>
    <p:sldId id="320" r:id="rId21"/>
    <p:sldId id="319" r:id="rId22"/>
    <p:sldId id="321" r:id="rId23"/>
    <p:sldId id="318" r:id="rId24"/>
    <p:sldId id="322" r:id="rId25"/>
    <p:sldId id="323" r:id="rId26"/>
    <p:sldId id="325" r:id="rId27"/>
    <p:sldId id="326" r:id="rId28"/>
    <p:sldId id="324" r:id="rId29"/>
    <p:sldId id="317" r:id="rId30"/>
    <p:sldId id="32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471A-D077-462B-9C91-65CE4249CE23}" type="datetimeFigureOut">
              <a:rPr lang="en-US" smtClean="0"/>
              <a:pPr/>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8471A-D077-462B-9C91-65CE4249CE23}" type="datetimeFigureOut">
              <a:rPr lang="en-US" smtClean="0"/>
              <a:pPr/>
              <a:t>2/19/2017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80230-C41F-4F55-9184-DA850129B9C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fossweb.com/delegate/ssi-wdf-ucm-webContent/Contribution%20Folders/FOSS/multimedia/Diversity_of_Life/Levels_of_Complexity/menu.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fossweb.com/delegate/ssi-wdf-ucm-webContent/Contribution%20Folders/FOSS/multimedia/DoL_Database/organizm-database-search.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Animals Week 1 </a:t>
            </a:r>
            <a:r>
              <a:rPr lang="en-US" sz="6000" dirty="0"/>
              <a:t>Booklet</a:t>
            </a:r>
          </a:p>
        </p:txBody>
      </p:sp>
      <p:sp>
        <p:nvSpPr>
          <p:cNvPr id="5" name="Rectangle 4"/>
          <p:cNvSpPr/>
          <p:nvPr/>
        </p:nvSpPr>
        <p:spPr>
          <a:xfrm>
            <a:off x="0" y="6273225"/>
            <a:ext cx="5257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smtClean="0"/>
              <a:t>Classification &amp; Animals Unit</a:t>
            </a:r>
            <a:endParaRPr lang="en-US" sz="3200" dirty="0"/>
          </a:p>
        </p:txBody>
      </p:sp>
      <p:sp>
        <p:nvSpPr>
          <p:cNvPr id="7" name="Rectangle 6"/>
          <p:cNvSpPr/>
          <p:nvPr/>
        </p:nvSpPr>
        <p:spPr>
          <a:xfrm>
            <a:off x="8458200" y="5842337"/>
            <a:ext cx="685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a:t>
            </a:r>
          </a:p>
        </p:txBody>
      </p:sp>
      <p:sp>
        <p:nvSpPr>
          <p:cNvPr id="13" name="TextBox 12"/>
          <p:cNvSpPr txBox="1"/>
          <p:nvPr/>
        </p:nvSpPr>
        <p:spPr>
          <a:xfrm>
            <a:off x="0" y="1066800"/>
            <a:ext cx="9144000" cy="4062651"/>
          </a:xfrm>
          <a:prstGeom prst="rect">
            <a:avLst/>
          </a:prstGeom>
          <a:noFill/>
        </p:spPr>
        <p:txBody>
          <a:bodyPr wrap="square" rtlCol="0">
            <a:spAutoFit/>
          </a:bodyPr>
          <a:lstStyle/>
          <a:p>
            <a:pPr>
              <a:buFont typeface="Arial" pitchFamily="34" charset="0"/>
              <a:buChar char="•"/>
            </a:pPr>
            <a:r>
              <a:rPr lang="en-US" sz="4000" dirty="0"/>
              <a:t>Living vs. Non-Living</a:t>
            </a:r>
          </a:p>
          <a:p>
            <a:pPr>
              <a:buFont typeface="Arial" pitchFamily="34" charset="0"/>
              <a:buChar char="•"/>
            </a:pPr>
            <a:r>
              <a:rPr lang="en-US" sz="4000" dirty="0"/>
              <a:t>Foss Investigation </a:t>
            </a:r>
            <a:r>
              <a:rPr lang="en-US" sz="4000" dirty="0" smtClean="0"/>
              <a:t>#7 Insects</a:t>
            </a:r>
            <a:endParaRPr lang="en-US" sz="4000" dirty="0"/>
          </a:p>
          <a:p>
            <a:pPr>
              <a:buFont typeface="Arial" pitchFamily="34" charset="0"/>
              <a:buChar char="•"/>
            </a:pPr>
            <a:r>
              <a:rPr lang="en-US" sz="4000" dirty="0"/>
              <a:t>Part </a:t>
            </a:r>
            <a:r>
              <a:rPr lang="en-US" sz="4000" dirty="0" smtClean="0"/>
              <a:t>1: Structure, Function, Behavior</a:t>
            </a:r>
          </a:p>
          <a:p>
            <a:pPr>
              <a:buFont typeface="Arial" pitchFamily="34" charset="0"/>
              <a:buChar char="•"/>
            </a:pPr>
            <a:r>
              <a:rPr lang="en-US" sz="4000" dirty="0" smtClean="0"/>
              <a:t>Part 2: Insect Systems</a:t>
            </a:r>
            <a:endParaRPr lang="en-US" sz="4000" dirty="0"/>
          </a:p>
          <a:p>
            <a:r>
              <a:rPr lang="en-US" sz="4000" dirty="0"/>
              <a:t>Not in Foss-</a:t>
            </a:r>
          </a:p>
          <a:p>
            <a:pPr>
              <a:buFont typeface="Arial" pitchFamily="34" charset="0"/>
              <a:buChar char="•"/>
            </a:pPr>
            <a:r>
              <a:rPr lang="en-US" sz="4000" dirty="0" smtClean="0"/>
              <a:t>Structures for Defense </a:t>
            </a:r>
            <a:endParaRPr lang="en-US" sz="4000" dirty="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638800" y="4114800"/>
            <a:ext cx="2286000" cy="2353633"/>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376238"/>
            <a:ext cx="9144000" cy="6481762"/>
          </a:xfrm>
          <a:prstGeom prst="rect">
            <a:avLst/>
          </a:prstGeom>
          <a:noFill/>
          <a:ln w="9525">
            <a:noFill/>
            <a:miter lim="800000"/>
            <a:headEnd/>
            <a:tailEnd/>
          </a:ln>
        </p:spPr>
      </p:pic>
      <p:sp>
        <p:nvSpPr>
          <p:cNvPr id="5" name="Rectangle 4"/>
          <p:cNvSpPr/>
          <p:nvPr/>
        </p:nvSpPr>
        <p:spPr>
          <a:xfrm>
            <a:off x="8458200" y="2819400"/>
            <a:ext cx="685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smtClean="0"/>
              <a:t>10</a:t>
            </a:r>
            <a:endParaRPr lang="en-US" sz="2000" dirty="0"/>
          </a:p>
        </p:txBody>
      </p:sp>
      <p:sp>
        <p:nvSpPr>
          <p:cNvPr id="6" name="Rectangle 5"/>
          <p:cNvSpPr/>
          <p:nvPr/>
        </p:nvSpPr>
        <p:spPr>
          <a:xfrm>
            <a:off x="0" y="0"/>
            <a:ext cx="9224320" cy="461665"/>
          </a:xfrm>
          <a:prstGeom prst="rect">
            <a:avLst/>
          </a:prstGeom>
        </p:spPr>
        <p:txBody>
          <a:bodyPr wrap="none">
            <a:spAutoFit/>
          </a:bodyPr>
          <a:lstStyle/>
          <a:p>
            <a:r>
              <a:rPr lang="en-US" sz="2400" b="1" u="sng" dirty="0" smtClean="0"/>
              <a:t>FOSS Investigation #7 Insects LAB</a:t>
            </a:r>
            <a:r>
              <a:rPr lang="en-US" sz="2400" b="1" u="sng" dirty="0"/>
              <a:t>: </a:t>
            </a:r>
            <a:r>
              <a:rPr lang="en-US" sz="2400" b="1" u="sng" dirty="0" smtClean="0"/>
              <a:t>Part 1: Structure, Function, Behavior</a:t>
            </a:r>
            <a:endParaRPr lang="en-US" sz="2400" b="1" u="sng" dirty="0"/>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4001095"/>
          </a:xfrm>
          <a:prstGeom prst="rect">
            <a:avLst/>
          </a:prstGeom>
          <a:noFill/>
        </p:spPr>
        <p:txBody>
          <a:bodyPr wrap="square" rtlCol="0">
            <a:spAutoFit/>
          </a:bodyPr>
          <a:lstStyle/>
          <a:p>
            <a:pPr marL="514350" indent="-514350"/>
            <a:r>
              <a:rPr lang="en-US" sz="2800" b="1" u="sng" dirty="0" smtClean="0"/>
              <a:t>Focus Question</a:t>
            </a:r>
            <a:r>
              <a:rPr lang="en-US" sz="2800" b="1" dirty="0" smtClean="0"/>
              <a:t>: How is the insect transport system like plant and human transport systems and how is it different?</a:t>
            </a:r>
          </a:p>
          <a:p>
            <a:pPr marL="514350" indent="-514350"/>
            <a:endParaRPr lang="en-US" sz="2800" b="1" dirty="0" smtClean="0"/>
          </a:p>
          <a:p>
            <a:pPr marL="514350" indent="-514350"/>
            <a:endParaRPr lang="en-US" sz="2800" b="1" dirty="0" smtClean="0"/>
          </a:p>
          <a:p>
            <a:pPr marL="514350" indent="-514350"/>
            <a:endParaRPr lang="en-US" sz="2800" b="1" dirty="0" smtClean="0"/>
          </a:p>
          <a:p>
            <a:pPr marL="514350" indent="-514350"/>
            <a:endParaRPr lang="en-US" sz="2800" dirty="0" smtClean="0"/>
          </a:p>
          <a:p>
            <a:endParaRPr lang="en-US" sz="4000" dirty="0"/>
          </a:p>
          <a:p>
            <a:endParaRPr lang="en-US" dirty="0"/>
          </a:p>
        </p:txBody>
      </p:sp>
      <p:sp>
        <p:nvSpPr>
          <p:cNvPr id="4" name="Rectangle 3"/>
          <p:cNvSpPr/>
          <p:nvPr/>
        </p:nvSpPr>
        <p:spPr>
          <a:xfrm>
            <a:off x="0" y="2057400"/>
            <a:ext cx="9144000" cy="4801314"/>
          </a:xfrm>
          <a:prstGeom prst="rect">
            <a:avLst/>
          </a:prstGeom>
        </p:spPr>
        <p:txBody>
          <a:bodyPr wrap="square">
            <a:spAutoFit/>
          </a:bodyPr>
          <a:lstStyle/>
          <a:p>
            <a:r>
              <a:rPr lang="en-US" b="1" dirty="0" smtClean="0"/>
              <a:t>Are Madagascar hissing cockroaches living organisms?  Circle Yes or No</a:t>
            </a:r>
          </a:p>
          <a:p>
            <a:r>
              <a:rPr lang="en-US" b="1" dirty="0" smtClean="0"/>
              <a:t>What is your evidence?</a:t>
            </a:r>
          </a:p>
          <a:p>
            <a:endParaRPr lang="en-US" b="1" dirty="0" smtClean="0"/>
          </a:p>
          <a:p>
            <a:r>
              <a:rPr lang="en-US" b="1" dirty="0" smtClean="0"/>
              <a:t>Are the hissing cockroaches single-celled or multicellular organisms?  Circle one.</a:t>
            </a:r>
          </a:p>
          <a:p>
            <a:r>
              <a:rPr lang="en-US" b="1" dirty="0" smtClean="0"/>
              <a:t>How does each and every cell in a hissing cockroaches’ body get what it needs to live?</a:t>
            </a:r>
          </a:p>
          <a:p>
            <a:endParaRPr lang="en-US" b="1" dirty="0" smtClean="0"/>
          </a:p>
          <a:p>
            <a:endParaRPr lang="en-US" b="1" dirty="0" smtClean="0"/>
          </a:p>
          <a:p>
            <a:endParaRPr lang="en-US" b="1" dirty="0" smtClean="0"/>
          </a:p>
          <a:p>
            <a:r>
              <a:rPr lang="en-US" b="1" dirty="0" smtClean="0"/>
              <a:t>How does each and every cell in a plant get what it needs to live?</a:t>
            </a:r>
          </a:p>
          <a:p>
            <a:endParaRPr lang="en-US" b="1" dirty="0" smtClean="0"/>
          </a:p>
          <a:p>
            <a:endParaRPr lang="en-US" b="1" dirty="0" smtClean="0"/>
          </a:p>
          <a:p>
            <a:endParaRPr lang="en-US" b="1" dirty="0" smtClean="0"/>
          </a:p>
          <a:p>
            <a:r>
              <a:rPr lang="en-US" b="1" dirty="0" smtClean="0"/>
              <a:t>Multicellular organisms have organ systems that service the needs of cells.  In this session, you will investigate the transport system that insects use to carry substances to and away from cells and how that system is similar to and different from comparable systems in plants and in humans.</a:t>
            </a:r>
          </a:p>
          <a:p>
            <a:endParaRPr lang="en-US" b="1" dirty="0" smtClean="0"/>
          </a:p>
        </p:txBody>
      </p:sp>
      <p:sp>
        <p:nvSpPr>
          <p:cNvPr id="5" name="TextBox 4"/>
          <p:cNvSpPr txBox="1"/>
          <p:nvPr/>
        </p:nvSpPr>
        <p:spPr>
          <a:xfrm>
            <a:off x="0" y="1600200"/>
            <a:ext cx="9144000" cy="800219"/>
          </a:xfrm>
          <a:prstGeom prst="rect">
            <a:avLst/>
          </a:prstGeom>
          <a:noFill/>
        </p:spPr>
        <p:txBody>
          <a:bodyPr wrap="square" rtlCol="0">
            <a:spAutoFit/>
          </a:bodyPr>
          <a:lstStyle/>
          <a:p>
            <a:pPr marL="514350" indent="-514350"/>
            <a:r>
              <a:rPr lang="en-US" sz="2800" b="1" u="sng" dirty="0" smtClean="0"/>
              <a:t>Lab Part 2: Insect Systems</a:t>
            </a:r>
            <a:endParaRPr lang="en-US" sz="4000" b="1" u="sng" dirty="0"/>
          </a:p>
          <a:p>
            <a:endParaRPr lang="en-US" dirty="0"/>
          </a:p>
        </p:txBody>
      </p:sp>
      <p:sp>
        <p:nvSpPr>
          <p:cNvPr id="8" name="Rectangle 7"/>
          <p:cNvSpPr/>
          <p:nvPr/>
        </p:nvSpPr>
        <p:spPr>
          <a:xfrm>
            <a:off x="8305800" y="0"/>
            <a:ext cx="8382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smtClean="0"/>
              <a:t>11</a:t>
            </a:r>
            <a:endParaRPr lang="en-US" sz="4000" dirty="0"/>
          </a:p>
        </p:txBody>
      </p:sp>
      <p:sp>
        <p:nvSpPr>
          <p:cNvPr id="7" name="Rectangle 6"/>
          <p:cNvSpPr/>
          <p:nvPr/>
        </p:nvSpPr>
        <p:spPr>
          <a:xfrm>
            <a:off x="0" y="0"/>
            <a:ext cx="9144000" cy="461665"/>
          </a:xfrm>
          <a:prstGeom prst="rect">
            <a:avLst/>
          </a:prstGeom>
        </p:spPr>
        <p:txBody>
          <a:bodyPr wrap="square">
            <a:spAutoFit/>
          </a:bodyPr>
          <a:lstStyle/>
          <a:p>
            <a:r>
              <a:rPr lang="en-US" sz="2400" b="1" u="sng" dirty="0" smtClean="0"/>
              <a:t>FOSS Investigation #7 Insects LAB</a:t>
            </a:r>
            <a:r>
              <a:rPr lang="en-US" sz="2400" b="1" u="sng" dirty="0"/>
              <a:t>: </a:t>
            </a:r>
            <a:r>
              <a:rPr lang="en-US" sz="2400" b="1" u="sng" dirty="0" smtClean="0"/>
              <a:t>Part 2: Insect Systems</a:t>
            </a:r>
            <a:endParaRPr lang="en-US" sz="2400" b="1" u="sng"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2708434"/>
          </a:xfrm>
          <a:prstGeom prst="rect">
            <a:avLst/>
          </a:prstGeom>
          <a:noFill/>
        </p:spPr>
        <p:txBody>
          <a:bodyPr wrap="square" rtlCol="0">
            <a:spAutoFit/>
          </a:bodyPr>
          <a:lstStyle/>
          <a:p>
            <a:pPr marL="514350" indent="-514350"/>
            <a:endParaRPr lang="en-US" sz="2800" b="1" dirty="0" smtClean="0"/>
          </a:p>
          <a:p>
            <a:pPr marL="514350" indent="-514350"/>
            <a:endParaRPr lang="en-US" sz="2800" b="1" dirty="0" smtClean="0"/>
          </a:p>
          <a:p>
            <a:pPr marL="514350" indent="-514350"/>
            <a:endParaRPr lang="en-US" sz="2800" b="1" dirty="0" smtClean="0"/>
          </a:p>
          <a:p>
            <a:pPr marL="514350" indent="-514350"/>
            <a:endParaRPr lang="en-US" sz="2800" dirty="0" smtClean="0"/>
          </a:p>
          <a:p>
            <a:endParaRPr lang="en-US" sz="4000" dirty="0"/>
          </a:p>
          <a:p>
            <a:endParaRPr lang="en-US" dirty="0"/>
          </a:p>
        </p:txBody>
      </p:sp>
      <p:sp>
        <p:nvSpPr>
          <p:cNvPr id="4" name="Rectangle 3"/>
          <p:cNvSpPr/>
          <p:nvPr/>
        </p:nvSpPr>
        <p:spPr>
          <a:xfrm>
            <a:off x="0" y="1143000"/>
            <a:ext cx="9144000" cy="4524315"/>
          </a:xfrm>
          <a:prstGeom prst="rect">
            <a:avLst/>
          </a:prstGeom>
        </p:spPr>
        <p:txBody>
          <a:bodyPr wrap="square">
            <a:spAutoFit/>
          </a:bodyPr>
          <a:lstStyle/>
          <a:p>
            <a:r>
              <a:rPr lang="en-US" b="1" dirty="0" smtClean="0"/>
              <a:t>View the online activity:  </a:t>
            </a:r>
            <a:r>
              <a:rPr lang="en-US" b="1" dirty="0" smtClean="0">
                <a:hlinkClick r:id="rId2"/>
              </a:rPr>
              <a:t>Levels of Complexity</a:t>
            </a:r>
            <a:r>
              <a:rPr lang="en-US" b="1" dirty="0" smtClean="0"/>
              <a:t>, notice the list of levels on the left hand side and then select the tissues tab.</a:t>
            </a:r>
          </a:p>
          <a:p>
            <a:endParaRPr lang="en-US" b="1" dirty="0" smtClean="0"/>
          </a:p>
          <a:p>
            <a:r>
              <a:rPr lang="en-US" b="1" dirty="0" smtClean="0"/>
              <a:t>Do paramecia have tissues?  Circle Yes or No  Why or why not? _________________________</a:t>
            </a:r>
          </a:p>
          <a:p>
            <a:endParaRPr lang="en-US" b="1" dirty="0" smtClean="0"/>
          </a:p>
          <a:p>
            <a:r>
              <a:rPr lang="en-US" b="1" dirty="0" smtClean="0"/>
              <a:t>What are tissues the building blocks of? ______________________</a:t>
            </a:r>
          </a:p>
          <a:p>
            <a:endParaRPr lang="en-US" b="1" dirty="0" smtClean="0"/>
          </a:p>
          <a:p>
            <a:r>
              <a:rPr lang="en-US" b="1" dirty="0" smtClean="0"/>
              <a:t>What are organs the building blocks of? ______________________</a:t>
            </a:r>
          </a:p>
          <a:p>
            <a:endParaRPr lang="en-US" b="1" dirty="0" smtClean="0"/>
          </a:p>
          <a:p>
            <a:r>
              <a:rPr lang="en-US" b="1" dirty="0" smtClean="0"/>
              <a:t>What are organ systems the building blocks of? _________________________________</a:t>
            </a:r>
          </a:p>
          <a:p>
            <a:endParaRPr lang="en-US" b="1" dirty="0" smtClean="0"/>
          </a:p>
          <a:p>
            <a:r>
              <a:rPr lang="en-US" b="1" dirty="0" smtClean="0"/>
              <a:t>Click the system button and refer to Sheet #61 “Comparing Systems”.  You will focus on transport systems, which get substances to the cells and away from cells.  There are three systems.  Write the names of all three below.</a:t>
            </a:r>
          </a:p>
          <a:p>
            <a:endParaRPr lang="en-US" b="1" dirty="0" smtClean="0"/>
          </a:p>
          <a:p>
            <a:r>
              <a:rPr lang="en-US" b="1" dirty="0" smtClean="0"/>
              <a:t>1. Human _________________  2. Plant ____________________ 3.  Insect_________________</a:t>
            </a:r>
          </a:p>
        </p:txBody>
      </p:sp>
      <p:sp>
        <p:nvSpPr>
          <p:cNvPr id="5" name="TextBox 4"/>
          <p:cNvSpPr txBox="1"/>
          <p:nvPr/>
        </p:nvSpPr>
        <p:spPr>
          <a:xfrm>
            <a:off x="0" y="609600"/>
            <a:ext cx="9144000" cy="800219"/>
          </a:xfrm>
          <a:prstGeom prst="rect">
            <a:avLst/>
          </a:prstGeom>
          <a:noFill/>
        </p:spPr>
        <p:txBody>
          <a:bodyPr wrap="square" rtlCol="0">
            <a:spAutoFit/>
          </a:bodyPr>
          <a:lstStyle/>
          <a:p>
            <a:pPr marL="514350" indent="-514350"/>
            <a:r>
              <a:rPr lang="en-US" sz="2800" b="1" u="sng" dirty="0" smtClean="0"/>
              <a:t>Lab Part 2: Insect Systems (continued)</a:t>
            </a:r>
            <a:endParaRPr lang="en-US" sz="4000" b="1" u="sng" dirty="0"/>
          </a:p>
          <a:p>
            <a:endParaRPr lang="en-US" dirty="0"/>
          </a:p>
        </p:txBody>
      </p:sp>
      <p:sp>
        <p:nvSpPr>
          <p:cNvPr id="8" name="Rectangle 7"/>
          <p:cNvSpPr/>
          <p:nvPr/>
        </p:nvSpPr>
        <p:spPr>
          <a:xfrm>
            <a:off x="8458200" y="0"/>
            <a:ext cx="685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12</a:t>
            </a:r>
            <a:endParaRPr lang="en-US" sz="3600" dirty="0"/>
          </a:p>
        </p:txBody>
      </p:sp>
      <p:sp>
        <p:nvSpPr>
          <p:cNvPr id="7" name="Rectangle 6"/>
          <p:cNvSpPr/>
          <p:nvPr/>
        </p:nvSpPr>
        <p:spPr>
          <a:xfrm>
            <a:off x="0" y="0"/>
            <a:ext cx="9144000" cy="461665"/>
          </a:xfrm>
          <a:prstGeom prst="rect">
            <a:avLst/>
          </a:prstGeom>
        </p:spPr>
        <p:txBody>
          <a:bodyPr wrap="square">
            <a:spAutoFit/>
          </a:bodyPr>
          <a:lstStyle/>
          <a:p>
            <a:r>
              <a:rPr lang="en-US" sz="2400" b="1" u="sng" dirty="0" smtClean="0"/>
              <a:t>FOSS Investigation #7 Insects LAB</a:t>
            </a:r>
            <a:r>
              <a:rPr lang="en-US" sz="2400" b="1" u="sng" dirty="0"/>
              <a:t>: </a:t>
            </a:r>
            <a:r>
              <a:rPr lang="en-US" sz="2400" b="1" u="sng" dirty="0" smtClean="0"/>
              <a:t>Part 2: Insect Systems</a:t>
            </a:r>
            <a:endParaRPr lang="en-US" sz="2400" b="1" u="sng"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52400"/>
            <a:ext cx="9144000" cy="6705600"/>
          </a:xfrm>
          <a:prstGeom prst="rect">
            <a:avLst/>
          </a:prstGeom>
          <a:noFill/>
          <a:ln w="9525">
            <a:noFill/>
            <a:miter lim="800000"/>
            <a:headEnd/>
            <a:tailEnd/>
          </a:ln>
        </p:spPr>
      </p:pic>
      <p:sp>
        <p:nvSpPr>
          <p:cNvPr id="5" name="Rectangle 4"/>
          <p:cNvSpPr/>
          <p:nvPr/>
        </p:nvSpPr>
        <p:spPr>
          <a:xfrm>
            <a:off x="8534400" y="2819400"/>
            <a:ext cx="6096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400" dirty="0" smtClean="0"/>
              <a:t>13</a:t>
            </a:r>
            <a:endParaRPr lang="en-US" sz="2400" dirty="0"/>
          </a:p>
        </p:txBody>
      </p:sp>
      <p:sp>
        <p:nvSpPr>
          <p:cNvPr id="6" name="Rectangle 5"/>
          <p:cNvSpPr/>
          <p:nvPr/>
        </p:nvSpPr>
        <p:spPr>
          <a:xfrm>
            <a:off x="0" y="0"/>
            <a:ext cx="7355924" cy="461665"/>
          </a:xfrm>
          <a:prstGeom prst="rect">
            <a:avLst/>
          </a:prstGeom>
        </p:spPr>
        <p:txBody>
          <a:bodyPr wrap="none">
            <a:spAutoFit/>
          </a:bodyPr>
          <a:lstStyle/>
          <a:p>
            <a:r>
              <a:rPr lang="en-US" sz="2400" b="1" u="sng" dirty="0" smtClean="0"/>
              <a:t>FOSS Investigation #7 Insects LAB</a:t>
            </a:r>
            <a:r>
              <a:rPr lang="en-US" sz="2400" b="1" u="sng" dirty="0"/>
              <a:t>: </a:t>
            </a:r>
            <a:r>
              <a:rPr lang="en-US" sz="2400" b="1" u="sng" dirty="0" smtClean="0"/>
              <a:t>Part 2: Insect Systems</a:t>
            </a:r>
            <a:endParaRPr lang="en-US" sz="2400" b="1" u="sng" dirty="0"/>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29600" y="0"/>
            <a:ext cx="9144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smtClean="0"/>
              <a:t>14</a:t>
            </a:r>
            <a:endParaRPr lang="en-US" sz="4000" dirty="0"/>
          </a:p>
        </p:txBody>
      </p:sp>
      <p:sp>
        <p:nvSpPr>
          <p:cNvPr id="6" name="Rectangle 5"/>
          <p:cNvSpPr/>
          <p:nvPr/>
        </p:nvSpPr>
        <p:spPr>
          <a:xfrm>
            <a:off x="0" y="0"/>
            <a:ext cx="7424853" cy="461665"/>
          </a:xfrm>
          <a:prstGeom prst="rect">
            <a:avLst/>
          </a:prstGeom>
        </p:spPr>
        <p:txBody>
          <a:bodyPr wrap="none">
            <a:spAutoFit/>
          </a:bodyPr>
          <a:lstStyle/>
          <a:p>
            <a:r>
              <a:rPr lang="en-US" sz="2400" b="1" u="sng" dirty="0" smtClean="0"/>
              <a:t>FOSS Investigation #7 Insects LAB</a:t>
            </a:r>
            <a:r>
              <a:rPr lang="en-US" sz="2400" b="1" u="sng" dirty="0"/>
              <a:t>: </a:t>
            </a:r>
            <a:r>
              <a:rPr lang="en-US" sz="2400" b="1" u="sng" dirty="0" smtClean="0"/>
              <a:t>Part 2: Insect Systems </a:t>
            </a:r>
          </a:p>
        </p:txBody>
      </p:sp>
      <p:sp>
        <p:nvSpPr>
          <p:cNvPr id="8" name="Rectangle 7"/>
          <p:cNvSpPr/>
          <p:nvPr/>
        </p:nvSpPr>
        <p:spPr>
          <a:xfrm>
            <a:off x="0" y="533400"/>
            <a:ext cx="9144000" cy="5355312"/>
          </a:xfrm>
          <a:prstGeom prst="rect">
            <a:avLst/>
          </a:prstGeom>
        </p:spPr>
        <p:txBody>
          <a:bodyPr wrap="square">
            <a:spAutoFit/>
          </a:bodyPr>
          <a:lstStyle/>
          <a:p>
            <a:r>
              <a:rPr lang="en-US" b="1" dirty="0" smtClean="0"/>
              <a:t> Answer these questions in your group.</a:t>
            </a:r>
          </a:p>
          <a:p>
            <a:pPr lvl="0"/>
            <a:r>
              <a:rPr lang="en-US" b="1" dirty="0" smtClean="0"/>
              <a:t> How are multicellular organisms the same as and different than single-celled organisms? </a:t>
            </a:r>
          </a:p>
          <a:p>
            <a:pPr lvl="0"/>
            <a:endParaRPr lang="en-US" b="1" dirty="0" smtClean="0"/>
          </a:p>
          <a:p>
            <a:pPr lvl="0"/>
            <a:endParaRPr lang="en-US" b="1" dirty="0" smtClean="0"/>
          </a:p>
          <a:p>
            <a:pPr lvl="0"/>
            <a:endParaRPr lang="en-US" b="1" dirty="0" smtClean="0"/>
          </a:p>
          <a:p>
            <a:pPr lvl="0"/>
            <a:endParaRPr lang="en-US" b="1" dirty="0" smtClean="0"/>
          </a:p>
          <a:p>
            <a:pPr lvl="0"/>
            <a:endParaRPr lang="en-US" b="1" dirty="0" smtClean="0"/>
          </a:p>
          <a:p>
            <a:pPr lvl="0"/>
            <a:endParaRPr lang="en-US" b="1" dirty="0" smtClean="0"/>
          </a:p>
          <a:p>
            <a:pPr lvl="0"/>
            <a:r>
              <a:rPr lang="en-US" b="1" dirty="0" smtClean="0"/>
              <a:t> </a:t>
            </a:r>
          </a:p>
          <a:p>
            <a:pPr lvl="0"/>
            <a:r>
              <a:rPr lang="en-US" b="1" dirty="0" smtClean="0"/>
              <a:t>How do the cells in a multicellular organism contribute to the survival of the organism? </a:t>
            </a:r>
          </a:p>
          <a:p>
            <a:pPr lvl="0"/>
            <a:r>
              <a:rPr lang="en-US" b="1" dirty="0" smtClean="0"/>
              <a:t> Give at least one example to support your response.</a:t>
            </a:r>
          </a:p>
          <a:p>
            <a:pPr lvl="0"/>
            <a:endParaRPr lang="en-US" b="1" dirty="0" smtClean="0"/>
          </a:p>
          <a:p>
            <a:pPr lvl="0"/>
            <a:endParaRPr lang="en-US" b="1" dirty="0" smtClean="0"/>
          </a:p>
          <a:p>
            <a:pPr lvl="0"/>
            <a:r>
              <a:rPr lang="en-US" b="1" dirty="0" smtClean="0"/>
              <a:t> Are organs made up of just one kind of tissue? Circle Yes or No </a:t>
            </a:r>
            <a:br>
              <a:rPr lang="en-US" b="1" dirty="0" smtClean="0"/>
            </a:br>
            <a:r>
              <a:rPr lang="en-US" b="1" dirty="0" smtClean="0"/>
              <a:t> Give at least one example to support your response.</a:t>
            </a:r>
          </a:p>
          <a:p>
            <a:pPr lvl="0"/>
            <a:endParaRPr lang="en-US" b="1" dirty="0" smtClean="0"/>
          </a:p>
          <a:p>
            <a:pPr lvl="0"/>
            <a:endParaRPr lang="en-US" b="1" dirty="0" smtClean="0"/>
          </a:p>
          <a:p>
            <a:pPr lvl="0"/>
            <a:r>
              <a:rPr lang="en-US" b="1" dirty="0" smtClean="0"/>
              <a:t> Why do you think it is important for multicellular organisms to have tissues, organs, and organ systems as opposed to just having different kinds of cells?</a:t>
            </a:r>
            <a:endParaRPr lang="en-US" b="1" dirty="0"/>
          </a:p>
        </p:txBody>
      </p:sp>
      <p:graphicFrame>
        <p:nvGraphicFramePr>
          <p:cNvPr id="9" name="Table 8"/>
          <p:cNvGraphicFramePr>
            <a:graphicFrameLocks noGrp="1"/>
          </p:cNvGraphicFramePr>
          <p:nvPr/>
        </p:nvGraphicFramePr>
        <p:xfrm>
          <a:off x="152400" y="1219200"/>
          <a:ext cx="8686800" cy="1483360"/>
        </p:xfrm>
        <a:graphic>
          <a:graphicData uri="http://schemas.openxmlformats.org/drawingml/2006/table">
            <a:tbl>
              <a:tblPr firstRow="1" bandRow="1">
                <a:tableStyleId>{8EC20E35-A176-4012-BC5E-935CFFF8708E}</a:tableStyleId>
              </a:tblPr>
              <a:tblGrid>
                <a:gridCol w="4343400"/>
                <a:gridCol w="4343400"/>
              </a:tblGrid>
              <a:tr h="370840">
                <a:tc>
                  <a:txBody>
                    <a:bodyPr/>
                    <a:lstStyle/>
                    <a:p>
                      <a:pPr algn="ctr"/>
                      <a:r>
                        <a:rPr lang="en-US" dirty="0" smtClean="0"/>
                        <a:t>Multicellular Organisms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Single-Celled</a:t>
                      </a:r>
                      <a:r>
                        <a:rPr lang="en-US" baseline="0" dirty="0" smtClean="0"/>
                        <a:t> Organisms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US" b="1" dirty="0" smtClean="0"/>
                        <a:t>Similarities: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5791200" y="381000"/>
            <a:ext cx="2113399" cy="369332"/>
          </a:xfrm>
          <a:prstGeom prst="rect">
            <a:avLst/>
          </a:prstGeom>
        </p:spPr>
        <p:txBody>
          <a:bodyPr wrap="none">
            <a:spAutoFit/>
          </a:bodyPr>
          <a:lstStyle/>
          <a:p>
            <a:r>
              <a:rPr lang="en-US" b="1" dirty="0" smtClean="0"/>
              <a:t>Teacher Master MM</a:t>
            </a:r>
            <a:endParaRPr lang="en-US" b="1" dirty="0"/>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a:ln w="9525">
            <a:noFill/>
            <a:miter lim="800000"/>
            <a:headEnd/>
            <a:tailEnd/>
          </a:ln>
        </p:spPr>
      </p:pic>
      <p:sp>
        <p:nvSpPr>
          <p:cNvPr id="2" name="TextBox 1"/>
          <p:cNvSpPr txBox="1"/>
          <p:nvPr/>
        </p:nvSpPr>
        <p:spPr>
          <a:xfrm>
            <a:off x="0" y="381000"/>
            <a:ext cx="9144000" cy="4001095"/>
          </a:xfrm>
          <a:prstGeom prst="rect">
            <a:avLst/>
          </a:prstGeom>
          <a:noFill/>
        </p:spPr>
        <p:txBody>
          <a:bodyPr wrap="square" rtlCol="0">
            <a:spAutoFit/>
          </a:bodyPr>
          <a:lstStyle/>
          <a:p>
            <a:pPr marL="514350" indent="-514350"/>
            <a:r>
              <a:rPr lang="en-US" sz="2800" b="1" u="sng" dirty="0" smtClean="0"/>
              <a:t>Revisit the Focus Question</a:t>
            </a:r>
            <a:r>
              <a:rPr lang="en-US" sz="2800" b="1" dirty="0" smtClean="0"/>
              <a:t>: How is the insect transport system like plant and human transport systems and how is it different?</a:t>
            </a:r>
          </a:p>
          <a:p>
            <a:pPr marL="514350" indent="-514350"/>
            <a:endParaRPr lang="en-US" sz="2800" b="1" dirty="0" smtClean="0"/>
          </a:p>
          <a:p>
            <a:pPr marL="514350" indent="-514350"/>
            <a:endParaRPr lang="en-US" sz="2800" b="1" dirty="0" smtClean="0"/>
          </a:p>
          <a:p>
            <a:pPr marL="514350" indent="-514350"/>
            <a:endParaRPr lang="en-US" sz="2800" b="1" dirty="0" smtClean="0"/>
          </a:p>
          <a:p>
            <a:pPr marL="514350" indent="-514350"/>
            <a:endParaRPr lang="en-US" sz="2800" dirty="0" smtClean="0"/>
          </a:p>
          <a:p>
            <a:endParaRPr lang="en-US" sz="4000" dirty="0"/>
          </a:p>
          <a:p>
            <a:endParaRPr lang="en-US" dirty="0"/>
          </a:p>
        </p:txBody>
      </p:sp>
      <p:sp>
        <p:nvSpPr>
          <p:cNvPr id="8" name="Rectangle 7"/>
          <p:cNvSpPr/>
          <p:nvPr/>
        </p:nvSpPr>
        <p:spPr>
          <a:xfrm>
            <a:off x="8229600" y="0"/>
            <a:ext cx="9144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smtClean="0"/>
              <a:t>15</a:t>
            </a:r>
            <a:endParaRPr lang="en-US" sz="4800" dirty="0"/>
          </a:p>
        </p:txBody>
      </p:sp>
      <p:sp>
        <p:nvSpPr>
          <p:cNvPr id="7" name="Rectangle 6"/>
          <p:cNvSpPr/>
          <p:nvPr/>
        </p:nvSpPr>
        <p:spPr>
          <a:xfrm>
            <a:off x="0" y="0"/>
            <a:ext cx="9144000" cy="461665"/>
          </a:xfrm>
          <a:prstGeom prst="rect">
            <a:avLst/>
          </a:prstGeom>
        </p:spPr>
        <p:txBody>
          <a:bodyPr wrap="square">
            <a:spAutoFit/>
          </a:bodyPr>
          <a:lstStyle/>
          <a:p>
            <a:r>
              <a:rPr lang="en-US" sz="2400" b="1" dirty="0" smtClean="0"/>
              <a:t>FOSS Investigation #7 Insects LAB</a:t>
            </a:r>
            <a:r>
              <a:rPr lang="en-US" sz="2400" b="1" dirty="0"/>
              <a:t>: </a:t>
            </a:r>
            <a:r>
              <a:rPr lang="en-US" sz="2400" b="1" dirty="0" smtClean="0"/>
              <a:t>Part 2: Insect Systems</a:t>
            </a:r>
            <a:endParaRPr lang="en-US" sz="2400" b="1" dirty="0"/>
          </a:p>
        </p:txBody>
      </p:sp>
      <p:sp>
        <p:nvSpPr>
          <p:cNvPr id="11" name="TextBox 10"/>
          <p:cNvSpPr txBox="1"/>
          <p:nvPr/>
        </p:nvSpPr>
        <p:spPr>
          <a:xfrm>
            <a:off x="1066800" y="1981200"/>
            <a:ext cx="1600200" cy="923330"/>
          </a:xfrm>
          <a:prstGeom prst="rect">
            <a:avLst/>
          </a:prstGeom>
          <a:noFill/>
        </p:spPr>
        <p:txBody>
          <a:bodyPr wrap="square" rtlCol="0">
            <a:spAutoFit/>
          </a:bodyPr>
          <a:lstStyle/>
          <a:p>
            <a:pPr algn="ctr"/>
            <a:r>
              <a:rPr lang="en-US" b="1" dirty="0" smtClean="0"/>
              <a:t>Plant </a:t>
            </a:r>
          </a:p>
          <a:p>
            <a:pPr algn="ctr"/>
            <a:r>
              <a:rPr lang="en-US" b="1" dirty="0" smtClean="0"/>
              <a:t>Vascular</a:t>
            </a:r>
          </a:p>
          <a:p>
            <a:pPr algn="ctr"/>
            <a:r>
              <a:rPr lang="en-US" b="1" dirty="0" smtClean="0"/>
              <a:t>System</a:t>
            </a:r>
            <a:endParaRPr lang="en-US" b="1" dirty="0"/>
          </a:p>
        </p:txBody>
      </p:sp>
      <p:sp>
        <p:nvSpPr>
          <p:cNvPr id="12" name="TextBox 11"/>
          <p:cNvSpPr txBox="1"/>
          <p:nvPr/>
        </p:nvSpPr>
        <p:spPr>
          <a:xfrm>
            <a:off x="3276600" y="2057400"/>
            <a:ext cx="1600200" cy="923330"/>
          </a:xfrm>
          <a:prstGeom prst="rect">
            <a:avLst/>
          </a:prstGeom>
          <a:noFill/>
        </p:spPr>
        <p:txBody>
          <a:bodyPr wrap="square" rtlCol="0">
            <a:spAutoFit/>
          </a:bodyPr>
          <a:lstStyle/>
          <a:p>
            <a:pPr algn="ctr"/>
            <a:r>
              <a:rPr lang="en-US" b="1" dirty="0" smtClean="0"/>
              <a:t>Insect</a:t>
            </a:r>
          </a:p>
          <a:p>
            <a:pPr algn="ctr"/>
            <a:r>
              <a:rPr lang="en-US" b="1" dirty="0" smtClean="0"/>
              <a:t>Circulatory</a:t>
            </a:r>
          </a:p>
          <a:p>
            <a:pPr algn="ctr"/>
            <a:r>
              <a:rPr lang="en-US" b="1" dirty="0" smtClean="0"/>
              <a:t>System</a:t>
            </a:r>
            <a:endParaRPr lang="en-US" b="1" dirty="0"/>
          </a:p>
        </p:txBody>
      </p:sp>
      <p:sp>
        <p:nvSpPr>
          <p:cNvPr id="13" name="TextBox 12"/>
          <p:cNvSpPr txBox="1"/>
          <p:nvPr/>
        </p:nvSpPr>
        <p:spPr>
          <a:xfrm>
            <a:off x="6019800" y="2057400"/>
            <a:ext cx="1600200" cy="923330"/>
          </a:xfrm>
          <a:prstGeom prst="rect">
            <a:avLst/>
          </a:prstGeom>
          <a:noFill/>
        </p:spPr>
        <p:txBody>
          <a:bodyPr wrap="square" rtlCol="0">
            <a:spAutoFit/>
          </a:bodyPr>
          <a:lstStyle/>
          <a:p>
            <a:pPr algn="ctr"/>
            <a:r>
              <a:rPr lang="en-US" b="1" dirty="0" smtClean="0"/>
              <a:t>Human</a:t>
            </a:r>
          </a:p>
          <a:p>
            <a:pPr algn="ctr"/>
            <a:r>
              <a:rPr lang="en-US" b="1" dirty="0" smtClean="0"/>
              <a:t>Cardiovascular</a:t>
            </a:r>
          </a:p>
          <a:p>
            <a:pPr algn="ctr"/>
            <a:r>
              <a:rPr lang="en-US" b="1" dirty="0" smtClean="0"/>
              <a:t>System</a:t>
            </a:r>
            <a:endParaRPr lang="en-US" b="1"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5725" y="133350"/>
            <a:ext cx="8972550" cy="6591300"/>
          </a:xfrm>
          <a:prstGeom prst="rect">
            <a:avLst/>
          </a:prstGeom>
          <a:noFill/>
          <a:ln w="9525">
            <a:noFill/>
            <a:miter lim="800000"/>
            <a:headEnd/>
            <a:tailEnd/>
          </a:ln>
        </p:spPr>
      </p:pic>
      <p:sp>
        <p:nvSpPr>
          <p:cNvPr id="7" name="Rectangle 6"/>
          <p:cNvSpPr/>
          <p:nvPr/>
        </p:nvSpPr>
        <p:spPr>
          <a:xfrm>
            <a:off x="8382000" y="30480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16</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9142413" cy="6856413"/>
          </a:xfrm>
          <a:prstGeom prst="rect">
            <a:avLst/>
          </a:prstGeom>
          <a:noFill/>
          <a:ln w="9525">
            <a:noFill/>
            <a:miter lim="800000"/>
            <a:headEnd/>
            <a:tailEnd/>
          </a:ln>
        </p:spPr>
      </p:pic>
      <p:sp>
        <p:nvSpPr>
          <p:cNvPr id="7" name="Rectangle 6"/>
          <p:cNvSpPr/>
          <p:nvPr/>
        </p:nvSpPr>
        <p:spPr>
          <a:xfrm>
            <a:off x="8382000" y="30480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17</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srcRect/>
          <a:stretch>
            <a:fillRect/>
          </a:stretch>
        </p:blipFill>
        <p:spPr bwMode="auto">
          <a:xfrm>
            <a:off x="0" y="0"/>
            <a:ext cx="9142413" cy="6856413"/>
          </a:xfrm>
          <a:prstGeom prst="rect">
            <a:avLst/>
          </a:prstGeom>
          <a:noFill/>
          <a:ln w="9525">
            <a:noFill/>
            <a:miter lim="800000"/>
            <a:headEnd/>
            <a:tailEnd/>
          </a:ln>
        </p:spPr>
      </p:pic>
      <p:sp>
        <p:nvSpPr>
          <p:cNvPr id="7" name="Rectangle 6"/>
          <p:cNvSpPr/>
          <p:nvPr/>
        </p:nvSpPr>
        <p:spPr>
          <a:xfrm>
            <a:off x="8382000" y="30480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18</a:t>
            </a:r>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30480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19</a:t>
            </a:r>
            <a:endParaRPr lang="en-US" sz="3600" dirty="0"/>
          </a:p>
        </p:txBody>
      </p:sp>
      <p:sp>
        <p:nvSpPr>
          <p:cNvPr id="3" name="Rectangle 2"/>
          <p:cNvSpPr/>
          <p:nvPr/>
        </p:nvSpPr>
        <p:spPr>
          <a:xfrm>
            <a:off x="0" y="0"/>
            <a:ext cx="9144000" cy="646331"/>
          </a:xfrm>
          <a:prstGeom prst="rect">
            <a:avLst/>
          </a:prstGeom>
        </p:spPr>
        <p:txBody>
          <a:bodyPr wrap="square">
            <a:spAutoFit/>
          </a:bodyPr>
          <a:lstStyle/>
          <a:p>
            <a:r>
              <a:rPr lang="en-US" b="1" u="sng" dirty="0" smtClean="0"/>
              <a:t>6.L.4B.1</a:t>
            </a:r>
            <a:r>
              <a:rPr lang="en-US" dirty="0" smtClean="0"/>
              <a:t>   </a:t>
            </a:r>
            <a:r>
              <a:rPr lang="en-US" b="1" dirty="0" smtClean="0"/>
              <a:t>Analyze and interpret data related to the diversity of animals to support claims that all animals (vertebrates and invertebrates) share common characteristics.</a:t>
            </a:r>
            <a:endParaRPr lang="en-US" dirty="0"/>
          </a:p>
        </p:txBody>
      </p:sp>
      <p:sp>
        <p:nvSpPr>
          <p:cNvPr id="6" name="Rectangle 5"/>
          <p:cNvSpPr/>
          <p:nvPr/>
        </p:nvSpPr>
        <p:spPr>
          <a:xfrm>
            <a:off x="0" y="762000"/>
            <a:ext cx="9144000" cy="5509200"/>
          </a:xfrm>
          <a:prstGeom prst="rect">
            <a:avLst/>
          </a:prstGeom>
        </p:spPr>
        <p:txBody>
          <a:bodyPr wrap="square">
            <a:spAutoFit/>
          </a:bodyPr>
          <a:lstStyle/>
          <a:p>
            <a:r>
              <a:rPr lang="en-US" sz="1400" b="1" u="sng" dirty="0" smtClean="0"/>
              <a:t>Essential Knowledge</a:t>
            </a:r>
            <a:br>
              <a:rPr lang="en-US" sz="1400" b="1" u="sng" dirty="0" smtClean="0"/>
            </a:br>
            <a:r>
              <a:rPr lang="en-US" sz="1400" dirty="0" smtClean="0"/>
              <a:t>It is essential for students to know that the Animal Kingdom is divided into 35 different phyla.</a:t>
            </a:r>
            <a:br>
              <a:rPr lang="en-US" sz="1400" dirty="0" smtClean="0"/>
            </a:br>
            <a:r>
              <a:rPr lang="en-US" sz="1400" dirty="0" smtClean="0"/>
              <a:t>● These </a:t>
            </a:r>
            <a:r>
              <a:rPr lang="en-US" sz="1400" u="sng" dirty="0" smtClean="0"/>
              <a:t>phyla</a:t>
            </a:r>
            <a:r>
              <a:rPr lang="en-US" sz="1400" dirty="0" smtClean="0"/>
              <a:t> can be classified into two groups (vertebrates or invertebrates) based on external and internal physical characteristics.</a:t>
            </a:r>
            <a:br>
              <a:rPr lang="en-US" sz="1400" dirty="0" smtClean="0"/>
            </a:br>
            <a:r>
              <a:rPr lang="en-US" sz="1400" dirty="0" smtClean="0"/>
              <a:t>● However, all animals share several common characteristics:</a:t>
            </a:r>
            <a:br>
              <a:rPr lang="en-US" sz="1400" dirty="0" smtClean="0"/>
            </a:br>
            <a:r>
              <a:rPr lang="en-US" sz="1400" dirty="0" smtClean="0"/>
              <a:t>○ They are multi-cellular.</a:t>
            </a:r>
            <a:br>
              <a:rPr lang="en-US" sz="1400" dirty="0" smtClean="0"/>
            </a:br>
            <a:r>
              <a:rPr lang="en-US" sz="1400" dirty="0" smtClean="0"/>
              <a:t>○ They are heterotrophs (cannot make their own food) and must get their energy by consuming plants or other animals.</a:t>
            </a:r>
            <a:br>
              <a:rPr lang="en-US" sz="1400" dirty="0" smtClean="0"/>
            </a:br>
            <a:r>
              <a:rPr lang="en-US" sz="1400" dirty="0" smtClean="0"/>
              <a:t>○ Their major functions are to obtain food and oxygen for energy, maintain their internal conditions (ex. body temperature), move, and reproduce.</a:t>
            </a:r>
            <a:br>
              <a:rPr lang="en-US" sz="1400" dirty="0" smtClean="0"/>
            </a:br>
            <a:r>
              <a:rPr lang="en-US" sz="1400" dirty="0" smtClean="0"/>
              <a:t>Only one phylum of animals is comprised of vertebrates which includes fish, amphibians, reptiles, birds, and mammals. </a:t>
            </a:r>
            <a:br>
              <a:rPr lang="en-US" sz="1400" dirty="0" smtClean="0"/>
            </a:br>
            <a:r>
              <a:rPr lang="en-US" sz="1400" dirty="0" smtClean="0"/>
              <a:t/>
            </a:r>
            <a:br>
              <a:rPr lang="en-US" sz="1400" dirty="0" smtClean="0"/>
            </a:br>
            <a:r>
              <a:rPr lang="en-US" sz="1400" b="1" u="sng" dirty="0" smtClean="0"/>
              <a:t>Vertebrates share certain physical characteristics:​</a:t>
            </a:r>
            <a:r>
              <a:rPr lang="en-US" sz="1400" dirty="0" smtClean="0"/>
              <a:t/>
            </a:r>
            <a:br>
              <a:rPr lang="en-US" sz="1400" dirty="0" smtClean="0"/>
            </a:br>
            <a:r>
              <a:rPr lang="en-US" sz="1400" dirty="0" smtClean="0"/>
              <a:t/>
            </a:r>
            <a:br>
              <a:rPr lang="en-US" sz="1400" dirty="0" smtClean="0"/>
            </a:br>
            <a:r>
              <a:rPr lang="en-US" sz="1400" dirty="0" smtClean="0"/>
              <a:t>Have a backbone, an internal skeleton (endoskeleton), and muscles attached to their bones.</a:t>
            </a:r>
            <a:br>
              <a:rPr lang="en-US" sz="1400" dirty="0" smtClean="0"/>
            </a:br>
            <a:r>
              <a:rPr lang="en-US" sz="1400" dirty="0" smtClean="0"/>
              <a:t>● Have blood that circulates through blood vessels and lungs or gills for the exchanging of gases (oxygen and carbon dioxide).</a:t>
            </a:r>
            <a:br>
              <a:rPr lang="en-US" sz="1400" dirty="0" smtClean="0"/>
            </a:br>
            <a:r>
              <a:rPr lang="en-US" sz="1400" dirty="0" smtClean="0"/>
              <a:t>● Have a protective skin covering.</a:t>
            </a:r>
            <a:br>
              <a:rPr lang="en-US" sz="1400" dirty="0" smtClean="0"/>
            </a:br>
            <a:r>
              <a:rPr lang="en-US" sz="1400" dirty="0" smtClean="0"/>
              <a:t>● Have legs, wings, or fins for movement.</a:t>
            </a:r>
            <a:br>
              <a:rPr lang="en-US" sz="1400" dirty="0" smtClean="0"/>
            </a:br>
            <a:r>
              <a:rPr lang="en-US" sz="1400" dirty="0" smtClean="0"/>
              <a:t>● Have a nervous system with a brain that processes information from their environment through sensory organs.</a:t>
            </a:r>
            <a:br>
              <a:rPr lang="en-US" sz="1400" dirty="0" smtClean="0"/>
            </a:br>
            <a:r>
              <a:rPr lang="en-US" sz="1400" dirty="0" smtClean="0"/>
              <a:t/>
            </a:r>
            <a:br>
              <a:rPr lang="en-US" sz="1400" dirty="0" smtClean="0"/>
            </a:br>
            <a:r>
              <a:rPr lang="en-US" sz="1400" dirty="0" smtClean="0"/>
              <a:t>Vertebrates differ from each other in the way that they control their body temperature.</a:t>
            </a:r>
            <a:br>
              <a:rPr lang="en-US" sz="1400" dirty="0" smtClean="0"/>
            </a:br>
            <a:r>
              <a:rPr lang="en-US" sz="1400" dirty="0" smtClean="0"/>
              <a:t>● Some vertebrates (fishes, amphibians, and reptiles) are ectothermic (cold-blooded).Their body temperature changes in response to temperature changes in their environment.. Other vertebrates (birds and mammals) are endothermic (warm-blooded). Their body temperature remains constant regardless of the temperature of the environment.</a:t>
            </a:r>
            <a:r>
              <a:rPr lang="en-US" sz="1600" u="sng" dirty="0" smtClean="0"/>
              <a:t/>
            </a:r>
            <a:br>
              <a:rPr lang="en-US" sz="1600" u="sng" dirty="0" smtClean="0"/>
            </a:b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4283083430"/>
              </p:ext>
            </p:extLst>
          </p:nvPr>
        </p:nvGraphicFramePr>
        <p:xfrm>
          <a:off x="0" y="685800"/>
          <a:ext cx="9144000" cy="5791200"/>
        </p:xfrm>
        <a:graphic>
          <a:graphicData uri="http://schemas.openxmlformats.org/drawingml/2006/table">
            <a:tbl>
              <a:tblPr firstRow="1" bandRow="1">
                <a:tableStyleId>{793D81CF-94F2-401A-BA57-92F5A7B2D0C5}</a:tableStyleId>
              </a:tblPr>
              <a:tblGrid>
                <a:gridCol w="2657231">
                  <a:extLst>
                    <a:ext uri="{9D8B030D-6E8A-4147-A177-3AD203B41FA5}">
                      <a16:colId xmlns="" xmlns:a16="http://schemas.microsoft.com/office/drawing/2014/main" val="3640209203"/>
                    </a:ext>
                  </a:extLst>
                </a:gridCol>
                <a:gridCol w="6486769">
                  <a:extLst>
                    <a:ext uri="{9D8B030D-6E8A-4147-A177-3AD203B41FA5}">
                      <a16:colId xmlns="" xmlns:a16="http://schemas.microsoft.com/office/drawing/2014/main" val="3333511994"/>
                    </a:ext>
                  </a:extLst>
                </a:gridCol>
              </a:tblGrid>
              <a:tr h="357109">
                <a:tc>
                  <a:txBody>
                    <a:bodyPr/>
                    <a:lstStyle/>
                    <a:p>
                      <a:pPr algn="ctr"/>
                      <a:r>
                        <a:rPr lang="en-US" dirty="0"/>
                        <a:t>Word</a:t>
                      </a:r>
                    </a:p>
                  </a:txBody>
                  <a:tcPr>
                    <a:lnR w="12700" cap="flat" cmpd="sng" algn="ctr">
                      <a:solidFill>
                        <a:schemeClr val="tx1"/>
                      </a:solidFill>
                      <a:prstDash val="solid"/>
                      <a:round/>
                      <a:headEnd type="none" w="med" len="med"/>
                      <a:tailEnd type="none" w="med" len="med"/>
                    </a:lnR>
                  </a:tcPr>
                </a:tc>
                <a:tc>
                  <a:txBody>
                    <a:bodyPr/>
                    <a:lstStyle/>
                    <a:p>
                      <a:pPr algn="ctr"/>
                      <a:r>
                        <a:rPr lang="en-US"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30779802"/>
                  </a:ext>
                </a:extLst>
              </a:tr>
              <a:tr h="370840">
                <a:tc>
                  <a:txBody>
                    <a:bodyPr/>
                    <a:lstStyle/>
                    <a:p>
                      <a:r>
                        <a:rPr lang="en-US" b="1" dirty="0"/>
                        <a:t>1.  </a:t>
                      </a:r>
                      <a:r>
                        <a:rPr lang="en-US" b="1" dirty="0" smtClean="0"/>
                        <a:t>  Taxonomy</a:t>
                      </a:r>
                      <a:endParaRPr lang="en-US" b="1" dirty="0"/>
                    </a:p>
                  </a:txBody>
                  <a:tcPr>
                    <a:lnR w="12700" cap="flat" cmpd="sng" algn="ctr">
                      <a:solidFill>
                        <a:schemeClr val="tx1"/>
                      </a:solidFill>
                      <a:prstDash val="solid"/>
                      <a:round/>
                      <a:headEnd type="none" w="med" len="med"/>
                      <a:tailEnd type="none" w="med" len="med"/>
                    </a:lnR>
                  </a:tcPr>
                </a:tc>
                <a:tc>
                  <a:txBody>
                    <a:bodyPr/>
                    <a:lstStyle/>
                    <a:p>
                      <a:r>
                        <a:rPr lang="en-US" b="1" dirty="0"/>
                        <a:t>The study of classifying</a:t>
                      </a:r>
                      <a:r>
                        <a:rPr lang="en-US" b="1" baseline="0" dirty="0"/>
                        <a:t> organisms.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40135283"/>
                  </a:ext>
                </a:extLst>
              </a:tr>
              <a:tr h="370840">
                <a:tc>
                  <a:txBody>
                    <a:bodyPr/>
                    <a:lstStyle/>
                    <a:p>
                      <a:r>
                        <a:rPr lang="en-US" b="1" dirty="0"/>
                        <a:t>2. </a:t>
                      </a:r>
                      <a:r>
                        <a:rPr lang="en-US" b="1" dirty="0" smtClean="0"/>
                        <a:t>   Taxonomist</a:t>
                      </a:r>
                      <a:endParaRPr lang="en-US" b="1" dirty="0"/>
                    </a:p>
                  </a:txBody>
                  <a:tcPr>
                    <a:lnR w="12700" cap="flat" cmpd="sng" algn="ctr">
                      <a:solidFill>
                        <a:schemeClr val="tx1"/>
                      </a:solidFill>
                      <a:prstDash val="solid"/>
                      <a:round/>
                      <a:headEnd type="none" w="med" len="med"/>
                      <a:tailEnd type="none" w="med" len="med"/>
                    </a:lnR>
                  </a:tcPr>
                </a:tc>
                <a:tc>
                  <a:txBody>
                    <a:bodyPr/>
                    <a:lstStyle/>
                    <a:p>
                      <a:r>
                        <a:rPr lang="en-US" b="1" dirty="0"/>
                        <a:t>Scientist who group</a:t>
                      </a:r>
                      <a:r>
                        <a:rPr lang="en-US" b="1" baseline="0" dirty="0"/>
                        <a:t> organisms.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00923620"/>
                  </a:ext>
                </a:extLst>
              </a:tr>
              <a:tr h="370840">
                <a:tc>
                  <a:txBody>
                    <a:bodyPr/>
                    <a:lstStyle/>
                    <a:p>
                      <a:r>
                        <a:rPr lang="en-US" b="1" dirty="0"/>
                        <a:t>3.  </a:t>
                      </a:r>
                      <a:r>
                        <a:rPr lang="en-US" b="1" dirty="0" smtClean="0"/>
                        <a:t>   Levels </a:t>
                      </a:r>
                      <a:r>
                        <a:rPr lang="en-US" b="1" dirty="0"/>
                        <a:t>of </a:t>
                      </a:r>
                      <a:r>
                        <a:rPr lang="en-US" b="1" dirty="0" smtClean="0"/>
                        <a:t/>
                      </a:r>
                      <a:br>
                        <a:rPr lang="en-US" b="1" dirty="0" smtClean="0"/>
                      </a:br>
                      <a:r>
                        <a:rPr lang="en-US" b="1" dirty="0" smtClean="0"/>
                        <a:t>        Classification</a:t>
                      </a:r>
                      <a:endParaRPr lang="en-US" b="1" dirty="0"/>
                    </a:p>
                  </a:txBody>
                  <a:tcPr>
                    <a:lnR w="12700" cap="flat" cmpd="sng" algn="ctr">
                      <a:solidFill>
                        <a:schemeClr val="tx1"/>
                      </a:solidFill>
                      <a:prstDash val="solid"/>
                      <a:round/>
                      <a:headEnd type="none" w="med" len="med"/>
                      <a:tailEnd type="none" w="med" len="med"/>
                    </a:lnR>
                  </a:tcPr>
                </a:tc>
                <a:tc>
                  <a:txBody>
                    <a:bodyPr/>
                    <a:lstStyle/>
                    <a:p>
                      <a:r>
                        <a:rPr lang="en-US" b="1" dirty="0"/>
                        <a:t>Kingdom,</a:t>
                      </a:r>
                      <a:r>
                        <a:rPr lang="en-US" b="1" baseline="0" dirty="0"/>
                        <a:t> phylum, class, order, family, genus, species.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78833208"/>
                  </a:ext>
                </a:extLst>
              </a:tr>
              <a:tr h="370840">
                <a:tc>
                  <a:txBody>
                    <a:bodyPr/>
                    <a:lstStyle/>
                    <a:p>
                      <a:r>
                        <a:rPr lang="en-US" b="1" dirty="0"/>
                        <a:t>4.</a:t>
                      </a:r>
                      <a:r>
                        <a:rPr lang="en-US" b="1" baseline="0" dirty="0"/>
                        <a:t> </a:t>
                      </a:r>
                      <a:r>
                        <a:rPr lang="en-US" b="1" baseline="0" dirty="0" smtClean="0"/>
                        <a:t>    </a:t>
                      </a:r>
                      <a:r>
                        <a:rPr lang="en-US" b="1" dirty="0" smtClean="0"/>
                        <a:t>Trick</a:t>
                      </a:r>
                      <a:r>
                        <a:rPr lang="en-US" b="1" baseline="0" dirty="0" smtClean="0"/>
                        <a:t> To </a:t>
                      </a:r>
                      <a:r>
                        <a:rPr lang="en-US" b="1" baseline="0" dirty="0"/>
                        <a:t>R</a:t>
                      </a:r>
                      <a:r>
                        <a:rPr lang="en-US" b="1" baseline="0" dirty="0" smtClean="0"/>
                        <a:t>emember</a:t>
                      </a:r>
                      <a:endParaRPr lang="en-US" b="1" dirty="0"/>
                    </a:p>
                  </a:txBody>
                  <a:tcPr>
                    <a:lnR w="12700" cap="flat" cmpd="sng" algn="ctr">
                      <a:solidFill>
                        <a:schemeClr val="tx1"/>
                      </a:solidFill>
                      <a:prstDash val="solid"/>
                      <a:round/>
                      <a:headEnd type="none" w="med" len="med"/>
                      <a:tailEnd type="none" w="med" len="med"/>
                    </a:lnR>
                  </a:tcPr>
                </a:tc>
                <a:tc>
                  <a:txBody>
                    <a:bodyPr/>
                    <a:lstStyle/>
                    <a:p>
                      <a:r>
                        <a:rPr lang="en-US" b="1" dirty="0"/>
                        <a:t>King Phillip Came Over</a:t>
                      </a:r>
                      <a:r>
                        <a:rPr lang="en-US" b="1" baseline="0" dirty="0"/>
                        <a:t> For Great </a:t>
                      </a:r>
                      <a:r>
                        <a:rPr lang="en-US" b="1" baseline="0" dirty="0" smtClean="0"/>
                        <a:t>Spaghetti.</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69934631"/>
                  </a:ext>
                </a:extLst>
              </a:tr>
              <a:tr h="370840">
                <a:tc>
                  <a:txBody>
                    <a:bodyPr/>
                    <a:lstStyle/>
                    <a:p>
                      <a:r>
                        <a:rPr lang="en-US" b="1" dirty="0"/>
                        <a:t>5.  </a:t>
                      </a:r>
                      <a:r>
                        <a:rPr lang="en-US" b="1" dirty="0" smtClean="0"/>
                        <a:t>   The </a:t>
                      </a:r>
                      <a:r>
                        <a:rPr lang="en-US" b="1" dirty="0"/>
                        <a:t>5 Kingdoms</a:t>
                      </a:r>
                    </a:p>
                  </a:txBody>
                  <a:tcPr>
                    <a:lnR w="12700" cap="flat" cmpd="sng" algn="ctr">
                      <a:solidFill>
                        <a:schemeClr val="tx1"/>
                      </a:solidFill>
                      <a:prstDash val="solid"/>
                      <a:round/>
                      <a:headEnd type="none" w="med" len="med"/>
                      <a:tailEnd type="none" w="med" len="med"/>
                    </a:lnR>
                  </a:tcPr>
                </a:tc>
                <a:tc>
                  <a:txBody>
                    <a:bodyPr/>
                    <a:lstStyle/>
                    <a:p>
                      <a:r>
                        <a:rPr lang="en-US" b="1" dirty="0"/>
                        <a:t>Plant, Animal, Fungi, Protist,</a:t>
                      </a:r>
                      <a:r>
                        <a:rPr lang="en-US" b="1" baseline="0" dirty="0"/>
                        <a:t> Moneran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90295230"/>
                  </a:ext>
                </a:extLst>
              </a:tr>
              <a:tr h="370840">
                <a:tc>
                  <a:txBody>
                    <a:bodyPr/>
                    <a:lstStyle/>
                    <a:p>
                      <a:r>
                        <a:rPr lang="en-US" b="1" dirty="0"/>
                        <a:t>6. </a:t>
                      </a:r>
                      <a:r>
                        <a:rPr lang="en-US" b="1" dirty="0" smtClean="0"/>
                        <a:t>    Divisions (Plant</a:t>
                      </a:r>
                      <a:r>
                        <a:rPr lang="en-US" b="1" dirty="0"/>
                        <a:t>)</a:t>
                      </a:r>
                    </a:p>
                  </a:txBody>
                  <a:tcPr>
                    <a:lnR w="12700" cap="flat" cmpd="sng" algn="ctr">
                      <a:solidFill>
                        <a:schemeClr val="tx1"/>
                      </a:solidFill>
                      <a:prstDash val="solid"/>
                      <a:round/>
                      <a:headEnd type="none" w="med" len="med"/>
                      <a:tailEnd type="none" w="med" len="med"/>
                    </a:lnR>
                  </a:tcPr>
                </a:tc>
                <a:tc>
                  <a:txBody>
                    <a:bodyPr/>
                    <a:lstStyle/>
                    <a:p>
                      <a:r>
                        <a:rPr lang="en-US" b="1" dirty="0"/>
                        <a:t>Within the plant kingdom,</a:t>
                      </a:r>
                      <a:r>
                        <a:rPr lang="en-US" b="1" baseline="0" dirty="0"/>
                        <a:t> phyla are referred to as this.  There are two groups: vascular and non-vascular.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32067429"/>
                  </a:ext>
                </a:extLst>
              </a:tr>
              <a:tr h="370840">
                <a:tc>
                  <a:txBody>
                    <a:bodyPr/>
                    <a:lstStyle/>
                    <a:p>
                      <a:r>
                        <a:rPr lang="en-US" b="1" dirty="0"/>
                        <a:t>7. </a:t>
                      </a:r>
                      <a:r>
                        <a:rPr lang="en-US" b="1" dirty="0" smtClean="0"/>
                        <a:t>    Divisions (Animal</a:t>
                      </a:r>
                      <a:r>
                        <a:rPr lang="en-US" b="1" dirty="0"/>
                        <a:t>)</a:t>
                      </a:r>
                    </a:p>
                  </a:txBody>
                  <a:tcPr>
                    <a:lnR w="12700" cap="flat" cmpd="sng" algn="ctr">
                      <a:solidFill>
                        <a:schemeClr val="tx1"/>
                      </a:solidFill>
                      <a:prstDash val="solid"/>
                      <a:round/>
                      <a:headEnd type="none" w="med" len="med"/>
                      <a:tailEnd type="none" w="med" len="med"/>
                    </a:lnR>
                  </a:tcPr>
                </a:tc>
                <a:tc>
                  <a:txBody>
                    <a:bodyPr/>
                    <a:lstStyle/>
                    <a:p>
                      <a:r>
                        <a:rPr lang="en-US" b="1" dirty="0"/>
                        <a:t>In the animal kingdom,</a:t>
                      </a:r>
                      <a:r>
                        <a:rPr lang="en-US" b="1" baseline="0" dirty="0"/>
                        <a:t> there are 35 different phyla split into two groups: vertebrates and invertebrates.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8306931"/>
                  </a:ext>
                </a:extLst>
              </a:tr>
              <a:tr h="370840">
                <a:tc>
                  <a:txBody>
                    <a:bodyPr/>
                    <a:lstStyle/>
                    <a:p>
                      <a:r>
                        <a:rPr lang="en-US" b="1" dirty="0"/>
                        <a:t>8. </a:t>
                      </a:r>
                      <a:r>
                        <a:rPr lang="en-US" b="1" dirty="0" smtClean="0"/>
                        <a:t>    Scientific </a:t>
                      </a:r>
                      <a:r>
                        <a:rPr lang="en-US" b="1" dirty="0"/>
                        <a:t>Name</a:t>
                      </a:r>
                    </a:p>
                  </a:txBody>
                  <a:tcPr>
                    <a:lnR w="12700" cap="flat" cmpd="sng" algn="ctr">
                      <a:solidFill>
                        <a:schemeClr val="tx1"/>
                      </a:solidFill>
                      <a:prstDash val="solid"/>
                      <a:round/>
                      <a:headEnd type="none" w="med" len="med"/>
                      <a:tailEnd type="none" w="med" len="med"/>
                    </a:lnR>
                  </a:tcPr>
                </a:tc>
                <a:tc>
                  <a:txBody>
                    <a:bodyPr/>
                    <a:lstStyle/>
                    <a:p>
                      <a:r>
                        <a:rPr lang="en-US" b="1" dirty="0"/>
                        <a:t>The first and last name of an organism (genus/species) for example: </a:t>
                      </a:r>
                      <a:r>
                        <a:rPr lang="en-US" b="1" i="1" dirty="0"/>
                        <a:t>Pinus taeda </a:t>
                      </a:r>
                      <a:r>
                        <a:rPr lang="en-US" b="1" dirty="0"/>
                        <a:t>(Latin)</a:t>
                      </a:r>
                      <a:r>
                        <a:rPr lang="en-US" b="1" baseline="0" dirty="0"/>
                        <a:t> or the Loblolly Pine (English</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54291810"/>
                  </a:ext>
                </a:extLst>
              </a:tr>
              <a:tr h="370840">
                <a:tc>
                  <a:txBody>
                    <a:bodyPr/>
                    <a:lstStyle/>
                    <a:p>
                      <a:r>
                        <a:rPr lang="en-US" b="1" dirty="0"/>
                        <a:t>9.  </a:t>
                      </a:r>
                      <a:r>
                        <a:rPr lang="en-US" b="1" dirty="0" smtClean="0"/>
                        <a:t>   Genus</a:t>
                      </a:r>
                      <a:endParaRPr lang="en-US" b="1" dirty="0"/>
                    </a:p>
                  </a:txBody>
                  <a:tcPr>
                    <a:lnR w="12700" cap="flat" cmpd="sng" algn="ctr">
                      <a:solidFill>
                        <a:schemeClr val="tx1"/>
                      </a:solidFill>
                      <a:prstDash val="solid"/>
                      <a:round/>
                      <a:headEnd type="none" w="med" len="med"/>
                      <a:tailEnd type="none" w="med" len="med"/>
                    </a:lnR>
                  </a:tcPr>
                </a:tc>
                <a:tc>
                  <a:txBody>
                    <a:bodyPr/>
                    <a:lstStyle/>
                    <a:p>
                      <a:r>
                        <a:rPr lang="en-US" b="1" dirty="0"/>
                        <a:t>First name of an organism (written in Latin) always CAPITALIZED!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96636962"/>
                  </a:ext>
                </a:extLst>
              </a:tr>
              <a:tr h="370840">
                <a:tc>
                  <a:txBody>
                    <a:bodyPr/>
                    <a:lstStyle/>
                    <a:p>
                      <a:r>
                        <a:rPr lang="en-US" b="1" dirty="0"/>
                        <a:t>10. </a:t>
                      </a:r>
                      <a:r>
                        <a:rPr lang="en-US" b="1" dirty="0" smtClean="0"/>
                        <a:t>  Species</a:t>
                      </a:r>
                      <a:endParaRPr lang="en-US" b="1" dirty="0"/>
                    </a:p>
                  </a:txBody>
                  <a:tcPr>
                    <a:lnR w="12700" cap="flat" cmpd="sng" algn="ctr">
                      <a:solidFill>
                        <a:schemeClr val="tx1"/>
                      </a:solidFill>
                      <a:prstDash val="solid"/>
                      <a:round/>
                      <a:headEnd type="none" w="med" len="med"/>
                      <a:tailEnd type="none" w="med" len="med"/>
                    </a:lnR>
                  </a:tcPr>
                </a:tc>
                <a:tc>
                  <a:txBody>
                    <a:bodyPr/>
                    <a:lstStyle/>
                    <a:p>
                      <a:r>
                        <a:rPr lang="en-US" b="1" dirty="0"/>
                        <a:t>Last name of an organism (written in Latin)-NEVER Capitalized!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6572905"/>
                  </a:ext>
                </a:extLst>
              </a:tr>
              <a:tr h="370840">
                <a:tc>
                  <a:txBody>
                    <a:bodyPr/>
                    <a:lstStyle/>
                    <a:p>
                      <a:r>
                        <a:rPr lang="en-US" b="1" dirty="0" smtClean="0"/>
                        <a:t>11.   4</a:t>
                      </a:r>
                      <a:r>
                        <a:rPr lang="en-US" b="1" baseline="0" dirty="0" smtClean="0"/>
                        <a:t> Characteristics of </a:t>
                      </a:r>
                      <a:br>
                        <a:rPr lang="en-US" b="1" baseline="0" dirty="0" smtClean="0"/>
                      </a:br>
                      <a:r>
                        <a:rPr lang="en-US" b="1" baseline="0" dirty="0" smtClean="0"/>
                        <a:t>         All Living Things</a:t>
                      </a:r>
                      <a:endParaRPr lang="en-US" b="1" dirty="0"/>
                    </a:p>
                  </a:txBody>
                  <a:tcPr>
                    <a:lnR w="12700" cap="flat" cmpd="sng" algn="ctr">
                      <a:solidFill>
                        <a:schemeClr val="tx1"/>
                      </a:solidFill>
                      <a:prstDash val="solid"/>
                      <a:round/>
                      <a:headEnd type="none" w="med" len="med"/>
                      <a:tailEnd type="none" w="med" len="med"/>
                    </a:lnR>
                  </a:tcPr>
                </a:tc>
                <a:tc>
                  <a:txBody>
                    <a:bodyPr/>
                    <a:lstStyle/>
                    <a:p>
                      <a:pPr marL="342900" indent="-342900">
                        <a:buNone/>
                      </a:pPr>
                      <a:r>
                        <a:rPr lang="en-US" b="1" dirty="0" smtClean="0"/>
                        <a:t>1. ) obtain and use resources</a:t>
                      </a:r>
                      <a:r>
                        <a:rPr lang="en-US" b="1" baseline="0" dirty="0" smtClean="0"/>
                        <a:t> for energy     2.) respond to stimuli  </a:t>
                      </a:r>
                    </a:p>
                    <a:p>
                      <a:pPr marL="342900" indent="-342900">
                        <a:buNone/>
                      </a:pPr>
                      <a:r>
                        <a:rPr lang="en-US" b="1" baseline="0" dirty="0" smtClean="0"/>
                        <a:t>3. ) reproduce                                                   4.) grow and develop</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8458200" y="14068"/>
            <a:ext cx="685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2</a:t>
            </a:r>
            <a:endParaRPr lang="en-US" sz="6000" dirty="0"/>
          </a:p>
        </p:txBody>
      </p:sp>
      <p:sp>
        <p:nvSpPr>
          <p:cNvPr id="4" name="Rectangle 3"/>
          <p:cNvSpPr/>
          <p:nvPr/>
        </p:nvSpPr>
        <p:spPr>
          <a:xfrm>
            <a:off x="764006" y="0"/>
            <a:ext cx="6878230" cy="523220"/>
          </a:xfrm>
          <a:prstGeom prst="rect">
            <a:avLst/>
          </a:prstGeom>
        </p:spPr>
        <p:txBody>
          <a:bodyPr wrap="none">
            <a:spAutoFit/>
          </a:bodyPr>
          <a:lstStyle/>
          <a:p>
            <a:pPr algn="ctr"/>
            <a:r>
              <a:rPr lang="en-US" sz="2800" b="1" dirty="0" smtClean="0"/>
              <a:t>Insect, Classification </a:t>
            </a:r>
            <a:r>
              <a:rPr lang="en-US" sz="2800" b="1" dirty="0"/>
              <a:t>&amp; Taxonomy Vocabulary</a:t>
            </a:r>
          </a:p>
        </p:txBody>
      </p:sp>
      <p:sp>
        <p:nvSpPr>
          <p:cNvPr id="6" name="Rectangle 5"/>
          <p:cNvSpPr/>
          <p:nvPr/>
        </p:nvSpPr>
        <p:spPr>
          <a:xfrm rot="957787">
            <a:off x="7051355" y="1256718"/>
            <a:ext cx="203453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Study 20</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26670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20</a:t>
            </a:r>
            <a:endParaRPr lang="en-US" sz="3600" dirty="0"/>
          </a:p>
        </p:txBody>
      </p:sp>
      <p:sp>
        <p:nvSpPr>
          <p:cNvPr id="3" name="Rectangle 2"/>
          <p:cNvSpPr/>
          <p:nvPr/>
        </p:nvSpPr>
        <p:spPr>
          <a:xfrm>
            <a:off x="0" y="0"/>
            <a:ext cx="9144000" cy="646331"/>
          </a:xfrm>
          <a:prstGeom prst="rect">
            <a:avLst/>
          </a:prstGeom>
        </p:spPr>
        <p:txBody>
          <a:bodyPr wrap="square">
            <a:spAutoFit/>
          </a:bodyPr>
          <a:lstStyle/>
          <a:p>
            <a:r>
              <a:rPr lang="en-US" b="1" u="sng" dirty="0" smtClean="0"/>
              <a:t>6.L.4B.1</a:t>
            </a:r>
            <a:r>
              <a:rPr lang="en-US" dirty="0" smtClean="0"/>
              <a:t>   </a:t>
            </a:r>
            <a:r>
              <a:rPr lang="en-US" b="1" dirty="0" smtClean="0"/>
              <a:t>Analyze and interpret data related to the diversity of animals to support claims that all animals (vertebrates and invertebrates) share common characteristics.</a:t>
            </a:r>
            <a:endParaRPr lang="en-US" dirty="0"/>
          </a:p>
        </p:txBody>
      </p:sp>
      <p:sp>
        <p:nvSpPr>
          <p:cNvPr id="6" name="Rectangle 5"/>
          <p:cNvSpPr/>
          <p:nvPr/>
        </p:nvSpPr>
        <p:spPr>
          <a:xfrm>
            <a:off x="0" y="533400"/>
            <a:ext cx="9144000" cy="6463308"/>
          </a:xfrm>
          <a:prstGeom prst="rect">
            <a:avLst/>
          </a:prstGeom>
        </p:spPr>
        <p:txBody>
          <a:bodyPr wrap="square">
            <a:spAutoFit/>
          </a:bodyPr>
          <a:lstStyle/>
          <a:p>
            <a:r>
              <a:rPr lang="en-US" sz="1400" u="sng" dirty="0" smtClean="0"/>
              <a:t>Examples of vertebrates include:</a:t>
            </a:r>
            <a:br>
              <a:rPr lang="en-US" sz="1400" u="sng" dirty="0" smtClean="0"/>
            </a:br>
            <a:r>
              <a:rPr lang="en-US" sz="1400" u="sng" dirty="0" smtClean="0"/>
              <a:t>Fish</a:t>
            </a:r>
            <a:r>
              <a:rPr lang="en-US" sz="1400" dirty="0" smtClean="0"/>
              <a:t/>
            </a:r>
            <a:br>
              <a:rPr lang="en-US" sz="1400" dirty="0" smtClean="0"/>
            </a:br>
            <a:r>
              <a:rPr lang="en-US" sz="1400" dirty="0" smtClean="0"/>
              <a:t>● Are ectothermic, obtain dissolved oxygen in water through gills, most lay eggs, have scales, have fins, and live in water.</a:t>
            </a:r>
            <a:br>
              <a:rPr lang="en-US" sz="1400" dirty="0" smtClean="0"/>
            </a:br>
            <a:r>
              <a:rPr lang="en-US" sz="1400" dirty="0" smtClean="0"/>
              <a:t/>
            </a:r>
            <a:br>
              <a:rPr lang="en-US" sz="1400" dirty="0" smtClean="0"/>
            </a:br>
            <a:r>
              <a:rPr lang="en-US" sz="1400" u="sng" dirty="0" smtClean="0"/>
              <a:t>Amphibians</a:t>
            </a:r>
            <a:r>
              <a:rPr lang="en-US" sz="1400" dirty="0" smtClean="0"/>
              <a:t/>
            </a:r>
            <a:br>
              <a:rPr lang="en-US" sz="1400" dirty="0" smtClean="0"/>
            </a:br>
            <a:r>
              <a:rPr lang="en-US" sz="1400" dirty="0" smtClean="0"/>
              <a:t>● Are ectothermic, most can breathe in water with gills as young, go through metamorphosis and breathe on land with lungs as adults, and lay jelly-like eggs.</a:t>
            </a:r>
            <a:br>
              <a:rPr lang="en-US" sz="1400" dirty="0" smtClean="0"/>
            </a:br>
            <a:r>
              <a:rPr lang="en-US" sz="1400" dirty="0" smtClean="0"/>
              <a:t>● Major groups include amphibians are frogs, toads, and salamanders.</a:t>
            </a:r>
            <a:br>
              <a:rPr lang="en-US" sz="1400" dirty="0" smtClean="0"/>
            </a:br>
            <a:r>
              <a:rPr lang="en-US" sz="1400" dirty="0" smtClean="0"/>
              <a:t>● Frogs and salamanders have smooth, moist skin, through which they can breathe and live part of their life in water and part on land.</a:t>
            </a:r>
            <a:br>
              <a:rPr lang="en-US" sz="1400" dirty="0" smtClean="0"/>
            </a:br>
            <a:r>
              <a:rPr lang="en-US" sz="1400" dirty="0" smtClean="0"/>
              <a:t>● Toads have thicker, bumpy skin and live on land.</a:t>
            </a:r>
            <a:br>
              <a:rPr lang="en-US" sz="1400" dirty="0" smtClean="0"/>
            </a:br>
            <a:r>
              <a:rPr lang="en-US" sz="1400" dirty="0" smtClean="0"/>
              <a:t/>
            </a:r>
            <a:br>
              <a:rPr lang="en-US" sz="1400" dirty="0" smtClean="0"/>
            </a:br>
            <a:r>
              <a:rPr lang="en-US" sz="1400" u="sng" dirty="0" smtClean="0"/>
              <a:t>Reptiles</a:t>
            </a:r>
            <a:r>
              <a:rPr lang="en-US" sz="1400" dirty="0" smtClean="0"/>
              <a:t/>
            </a:r>
            <a:br>
              <a:rPr lang="en-US" sz="1400" dirty="0" smtClean="0"/>
            </a:br>
            <a:r>
              <a:rPr lang="en-US" sz="1400" dirty="0" smtClean="0"/>
              <a:t>● Are ectothermic, breathe with lungs, most lay eggs, although in some the eggs hatch inside the female, and have scales or plates.</a:t>
            </a:r>
            <a:br>
              <a:rPr lang="en-US" sz="1400" dirty="0" smtClean="0"/>
            </a:br>
            <a:r>
              <a:rPr lang="en-US" sz="1400" dirty="0" smtClean="0"/>
              <a:t/>
            </a:r>
            <a:br>
              <a:rPr lang="en-US" sz="1400" dirty="0" smtClean="0"/>
            </a:br>
            <a:r>
              <a:rPr lang="en-US" sz="1400" u="sng" dirty="0" smtClean="0"/>
              <a:t>Birds</a:t>
            </a:r>
            <a:r>
              <a:rPr lang="en-US" sz="1400" dirty="0" smtClean="0"/>
              <a:t/>
            </a:r>
            <a:br>
              <a:rPr lang="en-US" sz="1400" dirty="0" smtClean="0"/>
            </a:br>
            <a:r>
              <a:rPr lang="en-US" sz="1400" dirty="0" smtClean="0"/>
              <a:t>● Are endothermic, breathe with lungs, lay eggs, have feathers, and have a beak, two wings, and two feet.</a:t>
            </a:r>
            <a:br>
              <a:rPr lang="en-US" sz="1400" dirty="0" smtClean="0"/>
            </a:br>
            <a:r>
              <a:rPr lang="en-US" sz="1400" dirty="0" smtClean="0"/>
              <a:t/>
            </a:r>
            <a:br>
              <a:rPr lang="en-US" sz="1400" dirty="0" smtClean="0"/>
            </a:br>
            <a:r>
              <a:rPr lang="en-US" sz="1400" u="sng" dirty="0" smtClean="0"/>
              <a:t>Mammals</a:t>
            </a:r>
            <a:r>
              <a:rPr lang="en-US" sz="1400" dirty="0" smtClean="0"/>
              <a:t/>
            </a:r>
            <a:br>
              <a:rPr lang="en-US" sz="1400" dirty="0" smtClean="0"/>
            </a:br>
            <a:r>
              <a:rPr lang="en-US" sz="1400" dirty="0" smtClean="0"/>
              <a:t>● Are endothermic, breathe with lungs, most have babies that are born live, have fur or hair; and produce milk to feed their young.</a:t>
            </a:r>
            <a:br>
              <a:rPr lang="en-US" sz="1400" dirty="0" smtClean="0"/>
            </a:br>
            <a:r>
              <a:rPr lang="en-US" sz="1400" dirty="0" smtClean="0"/>
              <a:t>Invertebrates comprise the remaining phyla of the Animal Kingdom. They include sponges, segmented worms, echinoderms, mollusks, and arthropods. Invertebrates share certain characteristics:</a:t>
            </a:r>
            <a:br>
              <a:rPr lang="en-US" sz="1400" dirty="0" smtClean="0"/>
            </a:br>
            <a:r>
              <a:rPr lang="en-US" sz="1400" dirty="0" smtClean="0"/>
              <a:t>● Do not have backbones or internal skeletons.</a:t>
            </a:r>
            <a:br>
              <a:rPr lang="en-US" sz="1400" dirty="0" smtClean="0"/>
            </a:br>
            <a:r>
              <a:rPr lang="en-US" sz="1400" dirty="0" smtClean="0"/>
              <a:t>● Some have external skeletons, called exoskeletons.</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30480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21</a:t>
            </a:r>
            <a:endParaRPr lang="en-US" sz="3600" dirty="0"/>
          </a:p>
        </p:txBody>
      </p:sp>
      <p:sp>
        <p:nvSpPr>
          <p:cNvPr id="3" name="Rectangle 2"/>
          <p:cNvSpPr/>
          <p:nvPr/>
        </p:nvSpPr>
        <p:spPr>
          <a:xfrm>
            <a:off x="0" y="0"/>
            <a:ext cx="9144000" cy="646331"/>
          </a:xfrm>
          <a:prstGeom prst="rect">
            <a:avLst/>
          </a:prstGeom>
        </p:spPr>
        <p:txBody>
          <a:bodyPr wrap="square">
            <a:spAutoFit/>
          </a:bodyPr>
          <a:lstStyle/>
          <a:p>
            <a:r>
              <a:rPr lang="en-US" b="1" u="sng" dirty="0" smtClean="0"/>
              <a:t>6.L.4B.1</a:t>
            </a:r>
            <a:r>
              <a:rPr lang="en-US" dirty="0" smtClean="0"/>
              <a:t>   </a:t>
            </a:r>
            <a:r>
              <a:rPr lang="en-US" b="1" dirty="0" smtClean="0"/>
              <a:t>Analyze and interpret data related to the diversity of animals to support claims that all animals (vertebrates and invertebrates) share common characteristics.</a:t>
            </a:r>
            <a:endParaRPr lang="en-US" dirty="0"/>
          </a:p>
        </p:txBody>
      </p:sp>
      <p:sp>
        <p:nvSpPr>
          <p:cNvPr id="6" name="Rectangle 5"/>
          <p:cNvSpPr/>
          <p:nvPr/>
        </p:nvSpPr>
        <p:spPr>
          <a:xfrm>
            <a:off x="0" y="609600"/>
            <a:ext cx="9144000" cy="5909310"/>
          </a:xfrm>
          <a:prstGeom prst="rect">
            <a:avLst/>
          </a:prstGeom>
        </p:spPr>
        <p:txBody>
          <a:bodyPr wrap="square">
            <a:spAutoFit/>
          </a:bodyPr>
          <a:lstStyle/>
          <a:p>
            <a:r>
              <a:rPr lang="en-US" sz="1400" u="sng" dirty="0" smtClean="0"/>
              <a:t>Examples of invertebrates include:</a:t>
            </a:r>
            <a:br>
              <a:rPr lang="en-US" sz="1400" u="sng" dirty="0" smtClean="0"/>
            </a:br>
            <a:r>
              <a:rPr lang="en-US" sz="1400" u="sng" dirty="0" smtClean="0"/>
              <a:t>Sponges</a:t>
            </a:r>
            <a:r>
              <a:rPr lang="en-US" sz="1400" dirty="0" smtClean="0"/>
              <a:t/>
            </a:r>
            <a:br>
              <a:rPr lang="en-US" sz="1400" dirty="0" smtClean="0"/>
            </a:br>
            <a:r>
              <a:rPr lang="en-US" sz="1400" dirty="0" smtClean="0"/>
              <a:t>● Very simple animals that have many pores (holes) through which water flows.</a:t>
            </a:r>
            <a:br>
              <a:rPr lang="en-US" sz="1400" dirty="0" smtClean="0"/>
            </a:br>
            <a:r>
              <a:rPr lang="en-US" sz="1400" dirty="0" smtClean="0"/>
              <a:t>● Water moves into a central cavity and out through a hole in the top.</a:t>
            </a:r>
            <a:br>
              <a:rPr lang="en-US" sz="1400" dirty="0" smtClean="0"/>
            </a:br>
            <a:r>
              <a:rPr lang="en-US" sz="1400" dirty="0" smtClean="0"/>
              <a:t>● Sponges obtain their food and eliminate wastes through this passage of water.</a:t>
            </a:r>
            <a:br>
              <a:rPr lang="en-US" sz="1400" dirty="0" smtClean="0"/>
            </a:br>
            <a:r>
              <a:rPr lang="en-US" sz="1400" dirty="0" smtClean="0"/>
              <a:t>● They have specialized cells for obtaining food and oxygen from the water.</a:t>
            </a:r>
            <a:br>
              <a:rPr lang="en-US" sz="1400" dirty="0" smtClean="0"/>
            </a:br>
            <a:r>
              <a:rPr lang="en-US" sz="1400" u="sng" dirty="0" smtClean="0"/>
              <a:t>Segmented </a:t>
            </a:r>
            <a:r>
              <a:rPr lang="en-US" sz="1400" u="sng" dirty="0" smtClean="0"/>
              <a:t>worms</a:t>
            </a:r>
            <a:br>
              <a:rPr lang="en-US" sz="1400" u="sng" dirty="0" smtClean="0"/>
            </a:br>
            <a:r>
              <a:rPr lang="en-US" sz="1400" dirty="0" smtClean="0"/>
              <a:t>● Have long tube-like bodies that are divided into segments.</a:t>
            </a:r>
            <a:br>
              <a:rPr lang="en-US" sz="1400" dirty="0" smtClean="0"/>
            </a:br>
            <a:r>
              <a:rPr lang="en-US" sz="1400" dirty="0" smtClean="0"/>
              <a:t>● Simplest organisms with a true nervous system and blood contained in vessels.</a:t>
            </a:r>
            <a:br>
              <a:rPr lang="en-US" sz="1400" dirty="0" smtClean="0"/>
            </a:br>
            <a:r>
              <a:rPr lang="en-US" sz="1400" dirty="0" smtClean="0"/>
              <a:t>● A long digestive tube runs down the length of the worm’s inner body.</a:t>
            </a:r>
            <a:br>
              <a:rPr lang="en-US" sz="1400" dirty="0" smtClean="0"/>
            </a:br>
            <a:r>
              <a:rPr lang="en-US" sz="1400" dirty="0" smtClean="0"/>
              <a:t>● Take in dissolved oxygen from the water through their skin.</a:t>
            </a:r>
            <a:br>
              <a:rPr lang="en-US" sz="1400" dirty="0" smtClean="0"/>
            </a:br>
            <a:r>
              <a:rPr lang="en-US" sz="1400" dirty="0" smtClean="0"/>
              <a:t>● Examples of segmented worms may be earthworms and leeches.</a:t>
            </a:r>
            <a:br>
              <a:rPr lang="en-US" sz="1400" dirty="0" smtClean="0"/>
            </a:br>
            <a:r>
              <a:rPr lang="en-US" sz="1400" u="sng" dirty="0" smtClean="0"/>
              <a:t>Echinoderms</a:t>
            </a:r>
            <a:r>
              <a:rPr lang="en-US" sz="1400" dirty="0" smtClean="0"/>
              <a:t/>
            </a:r>
            <a:br>
              <a:rPr lang="en-US" sz="1400" dirty="0" smtClean="0"/>
            </a:br>
            <a:r>
              <a:rPr lang="en-US" sz="1400" dirty="0" smtClean="0"/>
              <a:t>● Have arms that extend from the middle body outwards.</a:t>
            </a:r>
            <a:br>
              <a:rPr lang="en-US" sz="1400" dirty="0" smtClean="0"/>
            </a:br>
            <a:r>
              <a:rPr lang="en-US" sz="1400" dirty="0" smtClean="0"/>
              <a:t>● Have tube feet that take in oxygen from the water and spines.</a:t>
            </a:r>
            <a:br>
              <a:rPr lang="en-US" sz="1400" dirty="0" smtClean="0"/>
            </a:br>
            <a:r>
              <a:rPr lang="en-US" sz="1400" dirty="0" smtClean="0"/>
              <a:t>● Examples may be sea stars, brittle stars, sea cucumbers, or sea urchins.</a:t>
            </a:r>
            <a:br>
              <a:rPr lang="en-US" sz="1400" dirty="0" smtClean="0"/>
            </a:br>
            <a:r>
              <a:rPr lang="en-US" sz="1400" u="sng" dirty="0" smtClean="0"/>
              <a:t>Mollusks</a:t>
            </a:r>
            <a:r>
              <a:rPr lang="en-US" sz="1400" dirty="0" smtClean="0"/>
              <a:t/>
            </a:r>
            <a:br>
              <a:rPr lang="en-US" sz="1400" dirty="0" smtClean="0"/>
            </a:br>
            <a:r>
              <a:rPr lang="en-US" sz="1400" dirty="0" smtClean="0"/>
              <a:t>● Have soft bodies; most have a thick muscular foot for movement or to open and close their shells.</a:t>
            </a:r>
            <a:br>
              <a:rPr lang="en-US" sz="1400" dirty="0" smtClean="0"/>
            </a:br>
            <a:r>
              <a:rPr lang="en-US" sz="1400" dirty="0" smtClean="0"/>
              <a:t>● Have more developed body systems than sponges or worms.</a:t>
            </a:r>
            <a:br>
              <a:rPr lang="en-US" sz="1400" dirty="0" smtClean="0"/>
            </a:br>
            <a:r>
              <a:rPr lang="en-US" sz="1400" dirty="0" smtClean="0"/>
              <a:t>● Take in oxygen through gills or lungs, and some have shells.</a:t>
            </a:r>
            <a:br>
              <a:rPr lang="en-US" sz="1400" dirty="0" smtClean="0"/>
            </a:br>
            <a:r>
              <a:rPr lang="en-US" sz="1400" dirty="0" smtClean="0"/>
              <a:t>● Examples may be slugs, snails, clams, and octopuses.</a:t>
            </a:r>
            <a:br>
              <a:rPr lang="en-US" sz="1400" dirty="0" smtClean="0"/>
            </a:br>
            <a:r>
              <a:rPr lang="en-US" sz="1400" u="sng" dirty="0" smtClean="0"/>
              <a:t>Arthropods</a:t>
            </a:r>
            <a:r>
              <a:rPr lang="en-US" sz="1400" dirty="0" smtClean="0"/>
              <a:t/>
            </a:r>
            <a:br>
              <a:rPr lang="en-US" sz="1400" dirty="0" smtClean="0"/>
            </a:br>
            <a:r>
              <a:rPr lang="en-US" sz="1400" dirty="0" smtClean="0"/>
              <a:t>● Have jointed legs, segmented bodies, and some have wings.</a:t>
            </a:r>
            <a:br>
              <a:rPr lang="en-US" sz="1400" dirty="0" smtClean="0"/>
            </a:br>
            <a:r>
              <a:rPr lang="en-US" sz="1400" dirty="0" smtClean="0"/>
              <a:t>● Have hard outer coverings called exoskeletons.</a:t>
            </a:r>
            <a:br>
              <a:rPr lang="en-US" sz="1400" dirty="0" smtClean="0"/>
            </a:br>
            <a:r>
              <a:rPr lang="en-US" sz="1400" dirty="0" smtClean="0"/>
              <a:t>● Obtain oxygen from the air through gills or air tubes.</a:t>
            </a:r>
            <a:br>
              <a:rPr lang="en-US" sz="1400" dirty="0" smtClean="0"/>
            </a:br>
            <a:r>
              <a:rPr lang="en-US" sz="1400" dirty="0" smtClean="0"/>
              <a:t>● Examples may be insects, arachnids, and crustaceans.</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51054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22</a:t>
            </a:r>
            <a:endParaRPr lang="en-US" sz="3600" dirty="0"/>
          </a:p>
        </p:txBody>
      </p:sp>
      <p:sp>
        <p:nvSpPr>
          <p:cNvPr id="3" name="Rectangle 2"/>
          <p:cNvSpPr/>
          <p:nvPr/>
        </p:nvSpPr>
        <p:spPr>
          <a:xfrm>
            <a:off x="0" y="0"/>
            <a:ext cx="9144000" cy="646331"/>
          </a:xfrm>
          <a:prstGeom prst="rect">
            <a:avLst/>
          </a:prstGeom>
        </p:spPr>
        <p:txBody>
          <a:bodyPr wrap="square">
            <a:spAutoFit/>
          </a:bodyPr>
          <a:lstStyle/>
          <a:p>
            <a:r>
              <a:rPr lang="en-US" b="1" u="sng" dirty="0" smtClean="0"/>
              <a:t>6.L.4B.1</a:t>
            </a:r>
            <a:r>
              <a:rPr lang="en-US" dirty="0" smtClean="0"/>
              <a:t>   </a:t>
            </a:r>
            <a:r>
              <a:rPr lang="en-US" b="1" dirty="0" smtClean="0"/>
              <a:t>Analyze and interpret data related to the diversity of animals to support claims that all animals (vertebrates and invertebrates) share common characteristics.</a:t>
            </a:r>
            <a:endParaRPr lang="en-US" dirty="0"/>
          </a:p>
        </p:txBody>
      </p:sp>
      <p:sp>
        <p:nvSpPr>
          <p:cNvPr id="6" name="Rectangle 5"/>
          <p:cNvSpPr/>
          <p:nvPr/>
        </p:nvSpPr>
        <p:spPr>
          <a:xfrm>
            <a:off x="0" y="533400"/>
            <a:ext cx="9144000" cy="3323987"/>
          </a:xfrm>
          <a:prstGeom prst="rect">
            <a:avLst/>
          </a:prstGeom>
        </p:spPr>
        <p:txBody>
          <a:bodyPr wrap="square">
            <a:spAutoFit/>
          </a:bodyPr>
          <a:lstStyle/>
          <a:p>
            <a:r>
              <a:rPr lang="en-US" sz="1400" u="sng" dirty="0" smtClean="0"/>
              <a:t>Extended Knowledge</a:t>
            </a:r>
            <a:br>
              <a:rPr lang="en-US" sz="1400" u="sng" dirty="0" smtClean="0"/>
            </a:br>
            <a:r>
              <a:rPr lang="en-US" sz="1400" dirty="0" smtClean="0"/>
              <a:t>• Students should be able to explain how the different characteristics of the vertebrate groups allowed them to adapt to new environments.</a:t>
            </a:r>
            <a:br>
              <a:rPr lang="en-US" sz="1400" dirty="0" smtClean="0"/>
            </a:br>
            <a:r>
              <a:rPr lang="en-US" sz="1400" dirty="0" smtClean="0"/>
              <a:t>• Students can research different animal phyla and describe the characteristics that make that phylum unique. </a:t>
            </a:r>
            <a:br>
              <a:rPr lang="en-US" sz="1400" dirty="0" smtClean="0"/>
            </a:br>
            <a:r>
              <a:rPr lang="en-US" sz="1400" dirty="0" smtClean="0"/>
              <a:t/>
            </a:r>
            <a:br>
              <a:rPr lang="en-US" sz="1400" dirty="0" smtClean="0"/>
            </a:br>
            <a:r>
              <a:rPr lang="en-US" sz="1400" u="sng" dirty="0" smtClean="0"/>
              <a:t>Assessment Guidance</a:t>
            </a:r>
            <a:br>
              <a:rPr lang="en-US" sz="1400" u="sng" dirty="0" smtClean="0"/>
            </a:br>
            <a:r>
              <a:rPr lang="en-US" sz="1400" dirty="0" smtClean="0"/>
              <a:t>The objective of this indicator is to analyze and interpret data to support claims that all animals (vertebrates and invertebrates) share common characteristics. Therefore, the primary focus of assessment should be for students use primary and secondary sources to (1) reveal patterns and construct meaning or (2) support hypotheses, explanations, claims, or designs that all animals share common characteristics despite their diversity. This could include, but is not limited to, students analyzing data about animals and grouping them according to similarities. Based on the patterns this reveals, students should be able to determine the key characteristics of all animals including vertebrates and invertebrates.</a:t>
            </a:r>
            <a:br>
              <a:rPr lang="en-US" sz="1400" dirty="0" smtClean="0"/>
            </a:br>
            <a:r>
              <a:rPr lang="en-US" sz="1400" dirty="0" smtClean="0"/>
              <a:t>In addition to analyzing and interpreting data, students should ask questions, plan and carry out investigations, use mathematics and computational thinking, engage in argument from evidence, construct explanations, develop and use models, obtain, evaluate, and communicate information, and construct devices or design solutions.</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6211669"/>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23</a:t>
            </a:r>
            <a:endParaRPr lang="en-US" sz="3600" dirty="0"/>
          </a:p>
        </p:txBody>
      </p:sp>
      <p:sp>
        <p:nvSpPr>
          <p:cNvPr id="4" name="Rectangle 3"/>
          <p:cNvSpPr/>
          <p:nvPr/>
        </p:nvSpPr>
        <p:spPr>
          <a:xfrm>
            <a:off x="0" y="0"/>
            <a:ext cx="9144000" cy="646331"/>
          </a:xfrm>
          <a:prstGeom prst="rect">
            <a:avLst/>
          </a:prstGeom>
        </p:spPr>
        <p:txBody>
          <a:bodyPr wrap="square">
            <a:spAutoFit/>
          </a:bodyPr>
          <a:lstStyle/>
          <a:p>
            <a:r>
              <a:rPr lang="en-US" b="1" u="sng" dirty="0" smtClean="0"/>
              <a:t>6.L.4B.2</a:t>
            </a:r>
            <a:r>
              <a:rPr lang="en-US" dirty="0" smtClean="0"/>
              <a:t>   </a:t>
            </a:r>
            <a:r>
              <a:rPr lang="en-US" b="1" dirty="0" smtClean="0"/>
              <a:t>Obtain and communicate information to explain how the structural adaptations and processes of animals allow for defense, movement, or resource obtainment. </a:t>
            </a:r>
            <a:endParaRPr lang="en-US" dirty="0"/>
          </a:p>
        </p:txBody>
      </p:sp>
      <p:sp>
        <p:nvSpPr>
          <p:cNvPr id="5" name="Rectangle 4"/>
          <p:cNvSpPr/>
          <p:nvPr/>
        </p:nvSpPr>
        <p:spPr>
          <a:xfrm>
            <a:off x="0" y="825579"/>
            <a:ext cx="9144000" cy="6032421"/>
          </a:xfrm>
          <a:prstGeom prst="rect">
            <a:avLst/>
          </a:prstGeom>
        </p:spPr>
        <p:txBody>
          <a:bodyPr wrap="square">
            <a:spAutoFit/>
          </a:bodyPr>
          <a:lstStyle/>
          <a:p>
            <a:r>
              <a:rPr lang="en-US" sz="1400" b="1" u="sng" dirty="0" smtClean="0"/>
              <a:t>Essential Knowledge</a:t>
            </a:r>
            <a:r>
              <a:rPr lang="en-US" sz="1400" dirty="0" smtClean="0"/>
              <a:t/>
            </a:r>
            <a:br>
              <a:rPr lang="en-US" sz="1400" dirty="0" smtClean="0"/>
            </a:br>
            <a:r>
              <a:rPr lang="en-US" sz="1400" dirty="0" smtClean="0"/>
              <a:t>It is essential for students to know that animals have special structures that enable them to survive in their environment. These structures allow them to defend themselves, to move, and to obtain resources.</a:t>
            </a:r>
            <a:br>
              <a:rPr lang="en-US" sz="1400" dirty="0" smtClean="0"/>
            </a:br>
            <a:r>
              <a:rPr lang="en-US" sz="1400" dirty="0" smtClean="0"/>
              <a:t/>
            </a:r>
            <a:br>
              <a:rPr lang="en-US" sz="1400" dirty="0" smtClean="0"/>
            </a:br>
            <a:r>
              <a:rPr lang="en-US" sz="1400" b="1" u="sng" dirty="0" smtClean="0"/>
              <a:t>Structures for defense</a:t>
            </a:r>
            <a:br>
              <a:rPr lang="en-US" sz="1400" b="1" u="sng" dirty="0" smtClean="0"/>
            </a:br>
            <a:r>
              <a:rPr lang="en-US" sz="1400" dirty="0" smtClean="0"/>
              <a:t>● Allow an animal to hide from a predator or warn a predator (Examples: camouflage or mimicry (copying the appearance, actions, or sounds of another animal)</a:t>
            </a:r>
            <a:br>
              <a:rPr lang="en-US" sz="1400" dirty="0" smtClean="0"/>
            </a:br>
            <a:r>
              <a:rPr lang="en-US" sz="1400" dirty="0" smtClean="0"/>
              <a:t>● Allow an animal to make a direct, attack painful (Examples: horns, claws, quills, stingers, or venom)</a:t>
            </a:r>
            <a:br>
              <a:rPr lang="en-US" sz="1400" dirty="0" smtClean="0"/>
            </a:br>
            <a:r>
              <a:rPr lang="en-US" sz="1400" dirty="0" smtClean="0"/>
              <a:t>● Allow an animal to prevent a direct attack (Examples: Mechanisms such as having shells, emitting smells or body fluids (ink)</a:t>
            </a:r>
            <a:br>
              <a:rPr lang="en-US" sz="1400" dirty="0" smtClean="0"/>
            </a:br>
            <a:r>
              <a:rPr lang="en-US" sz="1400" dirty="0" smtClean="0"/>
              <a:t>● Allow an animal to change its size (Examples: puffing up fur, inflating body)</a:t>
            </a:r>
            <a:br>
              <a:rPr lang="en-US" sz="1400" dirty="0" smtClean="0"/>
            </a:br>
            <a:r>
              <a:rPr lang="en-US" sz="1400" dirty="0" smtClean="0"/>
              <a:t>● Allow an animal to flee or hide from predators (Examples: Body design that allows for speed or jumping or wings and light-weight skeletons for flying.)Allow an animal to construct holes or tunnels to run into and hide or to climb (Example: paws, toenails or teeth).</a:t>
            </a:r>
            <a:br>
              <a:rPr lang="en-US" sz="1400" dirty="0" smtClean="0"/>
            </a:br>
            <a:r>
              <a:rPr lang="en-US" sz="1400" dirty="0" smtClean="0"/>
              <a:t/>
            </a:r>
            <a:br>
              <a:rPr lang="en-US" sz="1400" dirty="0" smtClean="0"/>
            </a:br>
            <a:r>
              <a:rPr lang="en-US" sz="1400" b="1" u="sng" dirty="0" smtClean="0"/>
              <a:t>Structures for movement</a:t>
            </a:r>
            <a:r>
              <a:rPr lang="en-US" sz="1400" u="sng" dirty="0" smtClean="0"/>
              <a:t/>
            </a:r>
            <a:br>
              <a:rPr lang="en-US" sz="1400" u="sng" dirty="0" smtClean="0"/>
            </a:br>
            <a:r>
              <a:rPr lang="en-US" sz="1400" dirty="0" smtClean="0"/>
              <a:t>● Allow animals to move to fulfill their needs such as finding food and escaping predators (Examples: legs, feet, arms, tails, fins, wings, , skeleton)</a:t>
            </a:r>
            <a:br>
              <a:rPr lang="en-US" sz="1400" dirty="0" smtClean="0"/>
            </a:br>
            <a:r>
              <a:rPr lang="en-US" sz="1400" dirty="0" smtClean="0"/>
              <a:t/>
            </a:r>
            <a:br>
              <a:rPr lang="en-US" sz="1400" dirty="0" smtClean="0"/>
            </a:br>
            <a:r>
              <a:rPr lang="en-US" sz="1400" b="1" u="sng" dirty="0" smtClean="0"/>
              <a:t>Structures to obtain resources</a:t>
            </a:r>
            <a:br>
              <a:rPr lang="en-US" sz="1400" b="1" u="sng" dirty="0" smtClean="0"/>
            </a:br>
            <a:r>
              <a:rPr lang="en-US" sz="1400" dirty="0" smtClean="0"/>
              <a:t>● Allow an animal to chew, tear, and eat its food or drink (Examples: mouthparts including beaks, teeth, flexible jaws, tongues, shape of the mouth)</a:t>
            </a:r>
            <a:br>
              <a:rPr lang="en-US" sz="1400" dirty="0" smtClean="0"/>
            </a:br>
            <a:r>
              <a:rPr lang="en-US" sz="1400" dirty="0" smtClean="0"/>
              <a:t>● Allow an animal to grab and hold its food (Examples: tentacles, pincers, claws, fangs)</a:t>
            </a:r>
            <a:br>
              <a:rPr lang="en-US" sz="1400" dirty="0" smtClean="0"/>
            </a:br>
            <a:r>
              <a:rPr lang="en-US" sz="1400" dirty="0" smtClean="0"/>
              <a:t>● Allow an animal to consume food found in the water (Examples: filtering structures in sponges, clams and baleen whales used for feeding).</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6211669"/>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24</a:t>
            </a:r>
            <a:endParaRPr lang="en-US" sz="3600" dirty="0"/>
          </a:p>
        </p:txBody>
      </p:sp>
      <p:sp>
        <p:nvSpPr>
          <p:cNvPr id="4" name="Rectangle 3"/>
          <p:cNvSpPr/>
          <p:nvPr/>
        </p:nvSpPr>
        <p:spPr>
          <a:xfrm>
            <a:off x="0" y="0"/>
            <a:ext cx="9144000" cy="646331"/>
          </a:xfrm>
          <a:prstGeom prst="rect">
            <a:avLst/>
          </a:prstGeom>
        </p:spPr>
        <p:txBody>
          <a:bodyPr wrap="square">
            <a:spAutoFit/>
          </a:bodyPr>
          <a:lstStyle/>
          <a:p>
            <a:r>
              <a:rPr lang="en-US" b="1" u="sng" dirty="0" smtClean="0"/>
              <a:t>6.L.4B.2</a:t>
            </a:r>
            <a:r>
              <a:rPr lang="en-US" dirty="0" smtClean="0"/>
              <a:t>   </a:t>
            </a:r>
            <a:r>
              <a:rPr lang="en-US" b="1" dirty="0" smtClean="0"/>
              <a:t>Obtain and communicate information to explain how the structural adaptations and processes of animals allow for defense, movement, or resource obtainment. </a:t>
            </a:r>
            <a:endParaRPr lang="en-US" dirty="0"/>
          </a:p>
        </p:txBody>
      </p:sp>
      <p:sp>
        <p:nvSpPr>
          <p:cNvPr id="5" name="Rectangle 4"/>
          <p:cNvSpPr/>
          <p:nvPr/>
        </p:nvSpPr>
        <p:spPr>
          <a:xfrm>
            <a:off x="0" y="762000"/>
            <a:ext cx="9144000" cy="3108543"/>
          </a:xfrm>
          <a:prstGeom prst="rect">
            <a:avLst/>
          </a:prstGeom>
        </p:spPr>
        <p:txBody>
          <a:bodyPr wrap="square">
            <a:spAutoFit/>
          </a:bodyPr>
          <a:lstStyle/>
          <a:p>
            <a:r>
              <a:rPr lang="en-US" sz="1400" b="1" u="sng" dirty="0" smtClean="0"/>
              <a:t>Extended Knowledge</a:t>
            </a:r>
            <a:br>
              <a:rPr lang="en-US" sz="1400" b="1" u="sng" dirty="0" smtClean="0"/>
            </a:br>
            <a:r>
              <a:rPr lang="en-US" sz="1400" dirty="0" smtClean="0"/>
              <a:t>• Students can obtain and communicate information that will explain which structures organisms have to obtain resources.</a:t>
            </a:r>
            <a:br>
              <a:rPr lang="en-US" sz="1400" dirty="0" smtClean="0"/>
            </a:br>
            <a:r>
              <a:rPr lang="en-US" sz="1400" dirty="0" smtClean="0"/>
              <a:t>• Students can predict what environment an animal lives in based on physical structures and it’s role (niche) in the ecosystem (i.e. a(n) carnivore, herbivore, or an omnivore).</a:t>
            </a:r>
            <a:br>
              <a:rPr lang="en-US" sz="1400" dirty="0" smtClean="0"/>
            </a:br>
            <a:r>
              <a:rPr lang="en-US" sz="1400" dirty="0" smtClean="0"/>
              <a:t/>
            </a:r>
            <a:br>
              <a:rPr lang="en-US" sz="1400" dirty="0" smtClean="0"/>
            </a:br>
            <a:r>
              <a:rPr lang="en-US" sz="1400" b="1" u="sng" dirty="0" smtClean="0"/>
              <a:t>Assessment Guidance</a:t>
            </a:r>
            <a:br>
              <a:rPr lang="en-US" sz="1400" b="1" u="sng" dirty="0" smtClean="0"/>
            </a:br>
            <a:r>
              <a:rPr lang="en-US" sz="1400" dirty="0" smtClean="0"/>
              <a:t>The objective of this indicator is to obtain and communicate information to explain how the structural adaptations and processes of animals allow for defense, movement, or resource obtainment. Therefore, the primary focus of assessment should be for students to obtain and communicate scientific information (from investigations and primary and secondary sources) to explain how the special structures that animals have enable them to survive in their environment. This could include, but is not limited to, students obtaining, evaluating, and communicating information about specific animals and how they can use their various parts of their bodies for defense, movement, and/or resource obtainment. Students can also create an animal of their own design and describe how each body part can be used for defense, movement, and/or resource obtainment.</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6211669"/>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25</a:t>
            </a:r>
            <a:endParaRPr lang="en-US" sz="3600" dirty="0"/>
          </a:p>
        </p:txBody>
      </p:sp>
      <p:sp>
        <p:nvSpPr>
          <p:cNvPr id="6" name="Rectangle 5"/>
          <p:cNvSpPr/>
          <p:nvPr/>
        </p:nvSpPr>
        <p:spPr>
          <a:xfrm>
            <a:off x="0" y="0"/>
            <a:ext cx="9144000" cy="646331"/>
          </a:xfrm>
          <a:prstGeom prst="rect">
            <a:avLst/>
          </a:prstGeom>
        </p:spPr>
        <p:txBody>
          <a:bodyPr wrap="square">
            <a:spAutoFit/>
          </a:bodyPr>
          <a:lstStyle/>
          <a:p>
            <a:r>
              <a:rPr lang="en-US" b="1" u="sng" dirty="0" smtClean="0"/>
              <a:t>6.L.4B.3</a:t>
            </a:r>
            <a:r>
              <a:rPr lang="en-US" dirty="0" smtClean="0"/>
              <a:t>   </a:t>
            </a:r>
            <a:r>
              <a:rPr lang="en-US" b="1" dirty="0" smtClean="0"/>
              <a:t>Construct explanations of how animal responses (including hibernation, migration, grouping, and courtship) to environmental stimuli allow them to survive and reproduce.</a:t>
            </a:r>
            <a:endParaRPr lang="en-US" dirty="0"/>
          </a:p>
        </p:txBody>
      </p:sp>
      <p:sp>
        <p:nvSpPr>
          <p:cNvPr id="8" name="Rectangle 7"/>
          <p:cNvSpPr/>
          <p:nvPr/>
        </p:nvSpPr>
        <p:spPr>
          <a:xfrm>
            <a:off x="0" y="685800"/>
            <a:ext cx="9144000" cy="4401205"/>
          </a:xfrm>
          <a:prstGeom prst="rect">
            <a:avLst/>
          </a:prstGeom>
        </p:spPr>
        <p:txBody>
          <a:bodyPr wrap="square">
            <a:spAutoFit/>
          </a:bodyPr>
          <a:lstStyle/>
          <a:p>
            <a:r>
              <a:rPr lang="en-US" sz="1400" u="sng" dirty="0" smtClean="0"/>
              <a:t>Essential Knowledge</a:t>
            </a:r>
            <a:br>
              <a:rPr lang="en-US" sz="1400" u="sng" dirty="0" smtClean="0"/>
            </a:br>
            <a:r>
              <a:rPr lang="en-US" sz="1400" dirty="0" smtClean="0"/>
              <a:t>It is essential for students to know that a complex set of responses to stimuli is called behavior. Behavioral responses refer to how animals cope with changes in their environments. Animals may respond to environmental stimuli through behaviors that include hibernation, migration, defense, and courtship.</a:t>
            </a:r>
            <a:br>
              <a:rPr lang="en-US" sz="1400" dirty="0" smtClean="0"/>
            </a:br>
            <a:r>
              <a:rPr lang="en-US" sz="1400" dirty="0" smtClean="0"/>
              <a:t/>
            </a:r>
            <a:br>
              <a:rPr lang="en-US" sz="1400" dirty="0" smtClean="0"/>
            </a:br>
            <a:r>
              <a:rPr lang="en-US" sz="1400" u="sng" dirty="0" smtClean="0"/>
              <a:t>Hibernation</a:t>
            </a:r>
            <a:r>
              <a:rPr lang="en-US" sz="1400" dirty="0" smtClean="0"/>
              <a:t/>
            </a:r>
            <a:br>
              <a:rPr lang="en-US" sz="1400" dirty="0" smtClean="0"/>
            </a:br>
            <a:r>
              <a:rPr lang="en-US" sz="1400" dirty="0" smtClean="0"/>
              <a:t>● As a result of cold, winter weather (stimulus) some animals will hibernate.</a:t>
            </a:r>
            <a:br>
              <a:rPr lang="en-US" sz="1400" dirty="0" smtClean="0"/>
            </a:br>
            <a:r>
              <a:rPr lang="en-US" sz="1400" dirty="0" smtClean="0"/>
              <a:t>● Hibernation is a state of greatly reduced body activity, used to conserve food stored in the body.</a:t>
            </a:r>
            <a:br>
              <a:rPr lang="en-US" sz="1400" dirty="0" smtClean="0"/>
            </a:br>
            <a:r>
              <a:rPr lang="en-US" sz="1400" dirty="0" smtClean="0"/>
              <a:t>● Some animals hibernate for part or all of the winter.</a:t>
            </a:r>
            <a:br>
              <a:rPr lang="en-US" sz="1400" dirty="0" smtClean="0"/>
            </a:br>
            <a:r>
              <a:rPr lang="en-US" sz="1400" dirty="0" smtClean="0"/>
              <a:t>● The animal's body temperature drops, its heartbeat and breathing slow down, and it uses very little energy.</a:t>
            </a:r>
            <a:br>
              <a:rPr lang="en-US" sz="1400" dirty="0" smtClean="0"/>
            </a:br>
            <a:r>
              <a:rPr lang="en-US" sz="1400" dirty="0" smtClean="0"/>
              <a:t>● Examples of hibernating animals may be ants, snakes, black bears, beavers, and ground squirrels.</a:t>
            </a:r>
            <a:br>
              <a:rPr lang="en-US" sz="1400" dirty="0" smtClean="0"/>
            </a:br>
            <a:r>
              <a:rPr lang="en-US" sz="1400" dirty="0" smtClean="0"/>
              <a:t/>
            </a:r>
            <a:br>
              <a:rPr lang="en-US" sz="1400" dirty="0" smtClean="0"/>
            </a:br>
            <a:r>
              <a:rPr lang="en-US" sz="1400" u="sng" dirty="0" smtClean="0"/>
              <a:t>Migration</a:t>
            </a:r>
            <a:r>
              <a:rPr lang="en-US" sz="1400" dirty="0" smtClean="0"/>
              <a:t/>
            </a:r>
            <a:br>
              <a:rPr lang="en-US" sz="1400" dirty="0" smtClean="0"/>
            </a:br>
            <a:r>
              <a:rPr lang="en-US" sz="1400" dirty="0" smtClean="0"/>
              <a:t>● Migration is the movement of animals from one place to another in response to seasonal changes. They travel to other places where food is available.</a:t>
            </a:r>
            <a:br>
              <a:rPr lang="en-US" sz="1400" dirty="0" smtClean="0"/>
            </a:br>
            <a:r>
              <a:rPr lang="en-US" sz="1400" dirty="0" smtClean="0"/>
              <a:t>● Migrating animals usually use the same routes year after year.</a:t>
            </a:r>
            <a:br>
              <a:rPr lang="en-US" sz="1400" dirty="0" smtClean="0"/>
            </a:br>
            <a:r>
              <a:rPr lang="en-US" sz="1400" dirty="0" smtClean="0"/>
              <a:t>● The cycle is controlled by changes in the amount of daylight and the weather.</a:t>
            </a:r>
            <a:br>
              <a:rPr lang="en-US" sz="1400" dirty="0" smtClean="0"/>
            </a:br>
            <a:r>
              <a:rPr lang="en-US" sz="1400" dirty="0" smtClean="0"/>
              <a:t>● Examples of animals that migrate are monarch butterflies, orcas, caribou, ducks and salmon</a:t>
            </a:r>
            <a:br>
              <a:rPr lang="en-US" sz="1400" dirty="0" smtClean="0"/>
            </a:br>
            <a:r>
              <a:rPr lang="en-US" sz="1400" dirty="0" smtClean="0"/>
              <a:t/>
            </a:r>
            <a:br>
              <a:rPr lang="en-US" sz="1400" dirty="0" smtClean="0"/>
            </a:b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6211669"/>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26</a:t>
            </a:r>
            <a:endParaRPr lang="en-US" sz="3600" dirty="0"/>
          </a:p>
        </p:txBody>
      </p:sp>
      <p:sp>
        <p:nvSpPr>
          <p:cNvPr id="6" name="Rectangle 5"/>
          <p:cNvSpPr/>
          <p:nvPr/>
        </p:nvSpPr>
        <p:spPr>
          <a:xfrm>
            <a:off x="0" y="0"/>
            <a:ext cx="9144000" cy="646331"/>
          </a:xfrm>
          <a:prstGeom prst="rect">
            <a:avLst/>
          </a:prstGeom>
        </p:spPr>
        <p:txBody>
          <a:bodyPr wrap="square">
            <a:spAutoFit/>
          </a:bodyPr>
          <a:lstStyle/>
          <a:p>
            <a:r>
              <a:rPr lang="en-US" b="1" u="sng" dirty="0" smtClean="0"/>
              <a:t>6.L.4B.3</a:t>
            </a:r>
            <a:r>
              <a:rPr lang="en-US" dirty="0" smtClean="0"/>
              <a:t>   </a:t>
            </a:r>
            <a:r>
              <a:rPr lang="en-US" b="1" dirty="0" smtClean="0"/>
              <a:t>Construct explanations of how animal responses (including hibernation, migration, grouping, and courtship) to environmental stimuli allow them to survive and reproduce.</a:t>
            </a:r>
            <a:endParaRPr lang="en-US" dirty="0"/>
          </a:p>
        </p:txBody>
      </p:sp>
      <p:sp>
        <p:nvSpPr>
          <p:cNvPr id="8" name="Rectangle 7"/>
          <p:cNvSpPr/>
          <p:nvPr/>
        </p:nvSpPr>
        <p:spPr>
          <a:xfrm>
            <a:off x="0" y="0"/>
            <a:ext cx="9144000" cy="6309420"/>
          </a:xfrm>
          <a:prstGeom prst="rect">
            <a:avLst/>
          </a:prstGeom>
        </p:spPr>
        <p:txBody>
          <a:bodyPr wrap="square">
            <a:spAutoFit/>
          </a:bodyPr>
          <a:lstStyle/>
          <a:p>
            <a:r>
              <a:rPr lang="en-US" dirty="0" smtClean="0"/>
              <a:t/>
            </a:r>
            <a:br>
              <a:rPr lang="en-US" dirty="0" smtClean="0"/>
            </a:br>
            <a:r>
              <a:rPr lang="en-US" dirty="0" smtClean="0"/>
              <a:t/>
            </a:r>
            <a:br>
              <a:rPr lang="en-US" dirty="0" smtClean="0"/>
            </a:br>
            <a:r>
              <a:rPr lang="en-US" sz="1400" u="sng" dirty="0" smtClean="0"/>
              <a:t>Defense</a:t>
            </a:r>
            <a:r>
              <a:rPr lang="en-US" sz="1400" dirty="0" smtClean="0"/>
              <a:t/>
            </a:r>
            <a:br>
              <a:rPr lang="en-US" sz="1400" dirty="0" smtClean="0"/>
            </a:br>
            <a:r>
              <a:rPr lang="en-US" sz="1400" dirty="0" smtClean="0"/>
              <a:t>● Defense mechanisms vary with different types of animals. Some examples are:</a:t>
            </a:r>
            <a:br>
              <a:rPr lang="en-US" sz="1400" dirty="0" smtClean="0"/>
            </a:br>
            <a:r>
              <a:rPr lang="en-US" sz="1400" u="sng" dirty="0" smtClean="0"/>
              <a:t>Camouflage</a:t>
            </a:r>
            <a:r>
              <a:rPr lang="en-US" sz="1400" dirty="0" smtClean="0"/>
              <a:t>: Some animals have protective coloration to survive changes in its environment. Some animals develop their camouflage in response to the weather. For example, the arctic fox and snowshoe hare develop a white coat for the winter to blend in with the snow and a gray coat in the summer to blend in with the forest. Chameleons and other lizards change colors to blend into the environment to avoid predators.</a:t>
            </a:r>
            <a:br>
              <a:rPr lang="en-US" sz="1400" dirty="0" smtClean="0"/>
            </a:br>
            <a:r>
              <a:rPr lang="en-US" sz="1400" u="sng" dirty="0" smtClean="0"/>
              <a:t>Smells</a:t>
            </a:r>
            <a:r>
              <a:rPr lang="en-US" sz="1400" dirty="0" smtClean="0"/>
              <a:t>: Skunks use an offensive odor in response to fear. The skunk turns the predator's sense of smell against it by issuing a stream of oily, foul smelling musk.</a:t>
            </a:r>
            <a:br>
              <a:rPr lang="en-US" sz="1400" dirty="0" smtClean="0"/>
            </a:br>
            <a:r>
              <a:rPr lang="en-US" sz="1400" u="sng" dirty="0" smtClean="0"/>
              <a:t>Stingers</a:t>
            </a:r>
            <a:r>
              <a:rPr lang="en-US" sz="1400" dirty="0" smtClean="0"/>
              <a:t>: Wasps and bees use a stinger for protection when frightened or threatened.</a:t>
            </a:r>
            <a:br>
              <a:rPr lang="en-US" sz="1400" dirty="0" smtClean="0"/>
            </a:br>
            <a:r>
              <a:rPr lang="en-US" sz="1400" u="sng" dirty="0" smtClean="0"/>
              <a:t>Ejection</a:t>
            </a:r>
            <a:r>
              <a:rPr lang="en-US" sz="1400" dirty="0" smtClean="0"/>
              <a:t>: The black ink cloud of an octopus is a defense mechanism because it gives the animal a chance to escape from a predator. When the horned lizard gets really scared, it shoots blood out of its eyes allowing it time to escape.</a:t>
            </a:r>
            <a:br>
              <a:rPr lang="en-US" sz="1400" dirty="0" smtClean="0"/>
            </a:br>
            <a:r>
              <a:rPr lang="en-US" sz="1400" u="sng" dirty="0" smtClean="0"/>
              <a:t>Mimicry</a:t>
            </a:r>
            <a:r>
              <a:rPr lang="en-US" sz="1400" dirty="0" smtClean="0"/>
              <a:t>: When a weaker animal copies stronger animals' characteristics to warn off predators. Some animals may look like another more poisonous or dangerous animal that give it protection, such as a “false” coral snake or hawk moth caterpillar that looks like a snake. Certain moths have markings that look like eyes and some flower flies resemble black and yellow wasps that have a powerful sting and use this disguise to ward off predators.</a:t>
            </a:r>
            <a:br>
              <a:rPr lang="en-US" sz="1400" dirty="0" smtClean="0"/>
            </a:br>
            <a:r>
              <a:rPr lang="en-US" sz="1400" u="sng" dirty="0" smtClean="0"/>
              <a:t>Grouping</a:t>
            </a:r>
            <a:r>
              <a:rPr lang="en-US" sz="1400" dirty="0" smtClean="0"/>
              <a:t>: This social behavior occurs when certain animals travel together in groups to protect individuals within the group or to fool a predator into thinking the group is one large organism. Examples may include herds (buffalo, zebra, cattle), packs (wolves), or schools of fish.</a:t>
            </a:r>
            <a:br>
              <a:rPr lang="en-US" sz="1400" dirty="0" smtClean="0"/>
            </a:br>
            <a:r>
              <a:rPr lang="en-US" sz="1400" dirty="0" smtClean="0"/>
              <a:t/>
            </a:r>
            <a:br>
              <a:rPr lang="en-US" sz="1400" dirty="0" smtClean="0"/>
            </a:br>
            <a:r>
              <a:rPr lang="en-US" sz="1400" b="1" u="sng" dirty="0" smtClean="0"/>
              <a:t>Courtship</a:t>
            </a:r>
            <a:r>
              <a:rPr lang="en-US" sz="1400" dirty="0" smtClean="0"/>
              <a:t/>
            </a:r>
            <a:br>
              <a:rPr lang="en-US" sz="1400" dirty="0" smtClean="0"/>
            </a:br>
            <a:r>
              <a:rPr lang="en-US" sz="1400" dirty="0" smtClean="0"/>
              <a:t>● Courtship in animals is usually a behavioral process whereby adults of a species try to attract a potential mate.</a:t>
            </a:r>
            <a:br>
              <a:rPr lang="en-US" sz="1400" dirty="0" smtClean="0"/>
            </a:br>
            <a:r>
              <a:rPr lang="en-US" sz="1400" dirty="0" smtClean="0"/>
              <a:t>● Courtship behaviors ensure that males and females of the same species recognize each other.</a:t>
            </a:r>
            <a:br>
              <a:rPr lang="en-US" sz="1400" dirty="0" smtClean="0"/>
            </a:br>
            <a:r>
              <a:rPr lang="en-US" sz="1400" dirty="0" smtClean="0"/>
              <a:t>● Environmental stimuli, such as seasonal changes, will stimulate courtship.</a:t>
            </a:r>
            <a:br>
              <a:rPr lang="en-US" sz="1400" dirty="0" smtClean="0"/>
            </a:br>
            <a:r>
              <a:rPr lang="en-US" sz="1400" dirty="0" smtClean="0"/>
              <a:t>● Often sensory cues such as chemical odor cues, sounds, or color will serve as courtship attractants in animals.</a:t>
            </a:r>
            <a:br>
              <a:rPr lang="en-US" sz="1400" dirty="0" smtClean="0"/>
            </a:br>
            <a:r>
              <a:rPr lang="en-US" sz="1400" dirty="0" smtClean="0"/>
              <a:t/>
            </a:r>
            <a:br>
              <a:rPr lang="en-US" sz="1400"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6211669"/>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27</a:t>
            </a:r>
            <a:endParaRPr lang="en-US" sz="3600" dirty="0"/>
          </a:p>
        </p:txBody>
      </p:sp>
      <p:sp>
        <p:nvSpPr>
          <p:cNvPr id="6" name="Rectangle 5"/>
          <p:cNvSpPr/>
          <p:nvPr/>
        </p:nvSpPr>
        <p:spPr>
          <a:xfrm>
            <a:off x="0" y="0"/>
            <a:ext cx="9144000" cy="646331"/>
          </a:xfrm>
          <a:prstGeom prst="rect">
            <a:avLst/>
          </a:prstGeom>
        </p:spPr>
        <p:txBody>
          <a:bodyPr wrap="square">
            <a:spAutoFit/>
          </a:bodyPr>
          <a:lstStyle/>
          <a:p>
            <a:r>
              <a:rPr lang="en-US" b="1" u="sng" dirty="0" smtClean="0"/>
              <a:t>6.L.4B.3</a:t>
            </a:r>
            <a:r>
              <a:rPr lang="en-US" dirty="0" smtClean="0"/>
              <a:t>   </a:t>
            </a:r>
            <a:r>
              <a:rPr lang="en-US" b="1" dirty="0" smtClean="0"/>
              <a:t>Construct explanations of how animal responses (including hibernation, migration, grouping, and courtship) to environmental stimuli allow them to survive and reproduce.</a:t>
            </a:r>
            <a:endParaRPr lang="en-US" dirty="0"/>
          </a:p>
        </p:txBody>
      </p:sp>
      <p:sp>
        <p:nvSpPr>
          <p:cNvPr id="8" name="Rectangle 7"/>
          <p:cNvSpPr/>
          <p:nvPr/>
        </p:nvSpPr>
        <p:spPr>
          <a:xfrm>
            <a:off x="0" y="0"/>
            <a:ext cx="9144000" cy="5232202"/>
          </a:xfrm>
          <a:prstGeom prst="rect">
            <a:avLst/>
          </a:prstGeom>
        </p:spPr>
        <p:txBody>
          <a:bodyPr wrap="square">
            <a:spAutoFit/>
          </a:bodyPr>
          <a:lstStyle/>
          <a:p>
            <a:r>
              <a:rPr lang="en-US" dirty="0" smtClean="0"/>
              <a:t/>
            </a:r>
            <a:br>
              <a:rPr lang="en-US" dirty="0" smtClean="0"/>
            </a:br>
            <a:r>
              <a:rPr lang="en-US" dirty="0" smtClean="0"/>
              <a:t/>
            </a:r>
            <a:br>
              <a:rPr lang="en-US" dirty="0" smtClean="0"/>
            </a:br>
            <a:r>
              <a:rPr lang="en-US" sz="1400" dirty="0" smtClean="0"/>
              <a:t/>
            </a:r>
            <a:br>
              <a:rPr lang="en-US" sz="1400" dirty="0" smtClean="0"/>
            </a:br>
            <a:r>
              <a:rPr lang="en-US" sz="1400" dirty="0" smtClean="0"/>
              <a:t/>
            </a:r>
            <a:br>
              <a:rPr lang="en-US" sz="1400" dirty="0" smtClean="0"/>
            </a:br>
            <a:r>
              <a:rPr lang="en-US" sz="1400" u="sng" dirty="0" smtClean="0"/>
              <a:t>Extended Knowledge</a:t>
            </a:r>
            <a:br>
              <a:rPr lang="en-US" sz="1400" u="sng" dirty="0" smtClean="0"/>
            </a:br>
            <a:r>
              <a:rPr lang="en-US" sz="1400" dirty="0" smtClean="0"/>
              <a:t>• The student should be able to obtain and communicate information that describes why a specific animal’s defense is particularly effective at discouraging the types of predators that animal encounters in its environment.</a:t>
            </a:r>
            <a:br>
              <a:rPr lang="en-US" sz="1400" dirty="0" smtClean="0"/>
            </a:br>
            <a:r>
              <a:rPr lang="en-US" sz="1400" dirty="0" smtClean="0"/>
              <a:t>• The student may also construct explanations that show how courtship behaviors can increase the chances an animal gets eaten by a predator.</a:t>
            </a:r>
            <a:br>
              <a:rPr lang="en-US" sz="1400" dirty="0" smtClean="0"/>
            </a:br>
            <a:r>
              <a:rPr lang="en-US" sz="1400" dirty="0" smtClean="0"/>
              <a:t/>
            </a:r>
            <a:br>
              <a:rPr lang="en-US" sz="1400" dirty="0" smtClean="0"/>
            </a:br>
            <a:r>
              <a:rPr lang="en-US" sz="1400" u="sng" dirty="0" smtClean="0"/>
              <a:t>Assessment Guidance</a:t>
            </a:r>
            <a:br>
              <a:rPr lang="en-US" sz="1400" u="sng" dirty="0" smtClean="0"/>
            </a:br>
            <a:r>
              <a:rPr lang="en-US" sz="1400" dirty="0" smtClean="0"/>
              <a:t>The objective of this indicator is to construct explanations of how animal responses to environmental stimuli allow them to survive and reproduce. Therefore, the primary focus of assessment should be for students to construct explanations from primary or secondary sources, predictions based on observations and measurements, and data communicated in graphs, tables, or diagrams that the ways animals respond to their environment enables them to survive and reproduce. This could include but is not limited to students obtaining and evaluating weather data and communicating predictions based upon this evidence of how animals will respond to the changes in the seasons. Students can also analyze collected data, from graphs or data tables, and use this evidence to predict whether the animals will respond by hibernating, reproducing, and/or migrating.</a:t>
            </a:r>
            <a:br>
              <a:rPr lang="en-US" sz="1400" dirty="0" smtClean="0"/>
            </a:br>
            <a:r>
              <a:rPr lang="en-US" sz="1400" dirty="0" smtClean="0"/>
              <a:t>​</a:t>
            </a:r>
            <a:br>
              <a:rPr lang="en-US" sz="1400" dirty="0" smtClean="0"/>
            </a:br>
            <a:r>
              <a:rPr lang="en-US" sz="1400" dirty="0" smtClean="0"/>
              <a:t>In addition to construct explanations, students should ask questions; plan and carry out investigations; engage in argument from evidence; obtain, evaluate and communicate information; develop and use models; and construct devices or design solutions</a:t>
            </a:r>
            <a:r>
              <a:rPr lang="en-US" dirty="0" smtClean="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27432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28</a:t>
            </a:r>
            <a:endParaRPr lang="en-US" sz="3600" dirty="0"/>
          </a:p>
        </p:txBody>
      </p:sp>
      <p:sp>
        <p:nvSpPr>
          <p:cNvPr id="5" name="Rectangle 4"/>
          <p:cNvSpPr/>
          <p:nvPr/>
        </p:nvSpPr>
        <p:spPr>
          <a:xfrm>
            <a:off x="0" y="0"/>
            <a:ext cx="9144000" cy="646331"/>
          </a:xfrm>
          <a:prstGeom prst="rect">
            <a:avLst/>
          </a:prstGeom>
        </p:spPr>
        <p:txBody>
          <a:bodyPr wrap="square">
            <a:spAutoFit/>
          </a:bodyPr>
          <a:lstStyle/>
          <a:p>
            <a:r>
              <a:rPr lang="en-US" b="1" u="sng" dirty="0" smtClean="0"/>
              <a:t>6.L.4B.4</a:t>
            </a:r>
            <a:r>
              <a:rPr lang="en-US" dirty="0" smtClean="0"/>
              <a:t>   </a:t>
            </a:r>
            <a:r>
              <a:rPr lang="en-US" b="1" dirty="0" smtClean="0"/>
              <a:t>Obtain and communicate information to compare and classify innate and learned behaviors in animals. </a:t>
            </a:r>
            <a:endParaRPr lang="en-US" dirty="0"/>
          </a:p>
        </p:txBody>
      </p:sp>
      <p:sp>
        <p:nvSpPr>
          <p:cNvPr id="10" name="Rectangle 9"/>
          <p:cNvSpPr/>
          <p:nvPr/>
        </p:nvSpPr>
        <p:spPr>
          <a:xfrm>
            <a:off x="0" y="457200"/>
            <a:ext cx="9144000" cy="6324808"/>
          </a:xfrm>
          <a:prstGeom prst="rect">
            <a:avLst/>
          </a:prstGeom>
        </p:spPr>
        <p:txBody>
          <a:bodyPr wrap="square">
            <a:spAutoFit/>
          </a:bodyPr>
          <a:lstStyle/>
          <a:p>
            <a:r>
              <a:rPr lang="en-US" sz="1350" b="1" u="sng" dirty="0" smtClean="0"/>
              <a:t>Essential Knowledge</a:t>
            </a:r>
            <a:r>
              <a:rPr lang="en-US" sz="1350" dirty="0" smtClean="0"/>
              <a:t/>
            </a:r>
            <a:br>
              <a:rPr lang="en-US" sz="1350" dirty="0" smtClean="0"/>
            </a:br>
            <a:r>
              <a:rPr lang="en-US" sz="1350" dirty="0" smtClean="0"/>
              <a:t>It is essential for students to know that a behavior is an activity or action, in response to changes in the environment, which helps an organism survive. Learned behaviors result from direct observations or experiences.</a:t>
            </a:r>
            <a:br>
              <a:rPr lang="en-US" sz="1350" dirty="0" smtClean="0"/>
            </a:br>
            <a:r>
              <a:rPr lang="en-US" sz="1350" dirty="0" smtClean="0"/>
              <a:t>● </a:t>
            </a:r>
            <a:r>
              <a:rPr lang="en-US" sz="1350" u="sng" dirty="0" smtClean="0"/>
              <a:t>Imprinting</a:t>
            </a:r>
            <a:r>
              <a:rPr lang="en-US" sz="1350" dirty="0" smtClean="0"/>
              <a:t> is a behavior in which newborn animals recognize and follow the first moving object they see. Usually, this moving object is the mother. Conditioning (which includes trial-and-error learning) is a behavior in which an animal learns that a particular stimulus and its response to that stimulus will lead to a good or bad result. For example, chimpanzees learn to use small sticks to dig in the soil for insects, or a child learns that touching a hot object will cause pain.</a:t>
            </a:r>
            <a:br>
              <a:rPr lang="en-US" sz="1350" dirty="0" smtClean="0"/>
            </a:br>
            <a:r>
              <a:rPr lang="en-US" sz="1350" u="sng" dirty="0" smtClean="0"/>
              <a:t>Inherited behaviors</a:t>
            </a:r>
            <a:r>
              <a:rPr lang="en-US" sz="1350" dirty="0" smtClean="0"/>
              <a:t> are passed from the parent to offspring and are with the animal from birth. These are also called </a:t>
            </a:r>
            <a:r>
              <a:rPr lang="en-US" sz="1350" u="sng" dirty="0" smtClean="0"/>
              <a:t>instincts</a:t>
            </a:r>
            <a:r>
              <a:rPr lang="en-US" sz="1350" dirty="0" smtClean="0"/>
              <a:t>.</a:t>
            </a:r>
            <a:br>
              <a:rPr lang="en-US" sz="1350" dirty="0" smtClean="0"/>
            </a:br>
            <a:r>
              <a:rPr lang="en-US" sz="1350" dirty="0" smtClean="0"/>
              <a:t>● The ability to swim is an inherited behavior for whales and fish.</a:t>
            </a:r>
            <a:br>
              <a:rPr lang="en-US" sz="1350" dirty="0" smtClean="0"/>
            </a:br>
            <a:r>
              <a:rPr lang="en-US" sz="1350" dirty="0" smtClean="0"/>
              <a:t>● Crying in human babies is an inherited behavior that is often a response to hunger, thirst, or sleepiness.</a:t>
            </a:r>
            <a:br>
              <a:rPr lang="en-US" sz="1350" dirty="0" smtClean="0"/>
            </a:br>
            <a:r>
              <a:rPr lang="en-US" sz="1350" dirty="0" smtClean="0"/>
              <a:t>● When a snail digs a hole to lay its eggs, a bird builds a special kind of nest, or when a fiddler crab waves its claw to attract a female, the animals are acting on instinct.</a:t>
            </a:r>
            <a:br>
              <a:rPr lang="en-US" sz="1350" dirty="0" smtClean="0"/>
            </a:br>
            <a:r>
              <a:rPr lang="en-US" sz="1350" dirty="0" smtClean="0"/>
              <a:t/>
            </a:r>
            <a:br>
              <a:rPr lang="en-US" sz="1350" dirty="0" smtClean="0"/>
            </a:br>
            <a:r>
              <a:rPr lang="en-US" sz="1350" u="sng" dirty="0" smtClean="0"/>
              <a:t>Extended Knowledge</a:t>
            </a:r>
            <a:r>
              <a:rPr lang="en-US" sz="1350" dirty="0" smtClean="0"/>
              <a:t/>
            </a:r>
            <a:br>
              <a:rPr lang="en-US" sz="1350" dirty="0" smtClean="0"/>
            </a:br>
            <a:r>
              <a:rPr lang="en-US" sz="1350" dirty="0" smtClean="0"/>
              <a:t>• The students can obtain information about animal behaviors and engage in scientific argumentation from evidence about whether the behavior is inherited or learned and, if it is learned, by what means the animals learns the behavior.</a:t>
            </a:r>
            <a:br>
              <a:rPr lang="en-US" sz="1350" dirty="0" smtClean="0"/>
            </a:br>
            <a:r>
              <a:rPr lang="en-US" sz="1350" dirty="0" smtClean="0"/>
              <a:t>• Students should be able to construct explanations as to why some animals have many inherited behaviors while others have many learned behaviors.</a:t>
            </a:r>
            <a:br>
              <a:rPr lang="en-US" sz="1350" dirty="0" smtClean="0"/>
            </a:br>
            <a:r>
              <a:rPr lang="en-US" sz="1350" dirty="0" smtClean="0"/>
              <a:t/>
            </a:r>
            <a:br>
              <a:rPr lang="en-US" sz="1350" dirty="0" smtClean="0"/>
            </a:br>
            <a:r>
              <a:rPr lang="en-US" sz="1350" b="1" u="sng" dirty="0" smtClean="0"/>
              <a:t>Assessment Guidance</a:t>
            </a:r>
            <a:r>
              <a:rPr lang="en-US" sz="1350" dirty="0" smtClean="0"/>
              <a:t/>
            </a:r>
            <a:br>
              <a:rPr lang="en-US" sz="1350" dirty="0" smtClean="0"/>
            </a:br>
            <a:r>
              <a:rPr lang="en-US" sz="1350" dirty="0" smtClean="0"/>
              <a:t>The objective of this indicator is to obtain and communicate information to compare and classify innate and learned behaviors in animals. Therefore, the primary focus of assessment should be for students to obtain and communicate (from investigations and primary and secondary sources) information that supports the claim that animal behaviors can be learned or inherited. This could include but is not limited to students observing an animal’s behavior and arguing from evidence whether the behavior is innate or learned. Students can also use primary and secondary resources to construct explanations to explain why behaviors that are innate in some animals are learned in others (for example, the ability to swim is an innate behavior for animals that are born in water but it is a learned behavior in land animals).</a:t>
            </a:r>
            <a:br>
              <a:rPr lang="en-US" sz="1350" dirty="0" smtClean="0"/>
            </a:br>
            <a:r>
              <a:rPr lang="en-US" sz="1350" dirty="0" smtClean="0"/>
              <a:t>In addition to obtain information, students should ask questions; plan and carry out investigations; analyze and interpret data; use mathematics and computational thinking; engage in argument from evidence; construct explanations; develop and use models; and construct devices or define solutions.</a:t>
            </a:r>
            <a:endParaRPr lang="en-US" sz="13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35052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29</a:t>
            </a:r>
            <a:endParaRPr lang="en-US" sz="3600" dirty="0"/>
          </a:p>
        </p:txBody>
      </p:sp>
      <p:sp>
        <p:nvSpPr>
          <p:cNvPr id="3" name="Rectangle 2"/>
          <p:cNvSpPr/>
          <p:nvPr/>
        </p:nvSpPr>
        <p:spPr>
          <a:xfrm>
            <a:off x="0" y="685800"/>
            <a:ext cx="9144000" cy="6124754"/>
          </a:xfrm>
          <a:prstGeom prst="rect">
            <a:avLst/>
          </a:prstGeom>
        </p:spPr>
        <p:txBody>
          <a:bodyPr wrap="square">
            <a:spAutoFit/>
          </a:bodyPr>
          <a:lstStyle/>
          <a:p>
            <a:r>
              <a:rPr lang="en-US" sz="1400" b="1" u="sng" dirty="0" smtClean="0"/>
              <a:t>Essential Knowledge</a:t>
            </a:r>
            <a:r>
              <a:rPr lang="en-US" sz="1400" dirty="0" smtClean="0"/>
              <a:t/>
            </a:r>
            <a:br>
              <a:rPr lang="en-US" sz="1400" dirty="0" smtClean="0"/>
            </a:br>
            <a:r>
              <a:rPr lang="en-US" sz="1400" dirty="0" smtClean="0"/>
              <a:t>It is essential for students to know the characteristics of endothermic and ectothermic animals and how these animals respond to changes in their environmental temperatures. Animals that are vertebrates differ in their abilities to regulate body temperature.</a:t>
            </a:r>
            <a:br>
              <a:rPr lang="en-US" sz="1400" dirty="0" smtClean="0"/>
            </a:br>
            <a:r>
              <a:rPr lang="en-US" sz="1400" dirty="0" smtClean="0"/>
              <a:t/>
            </a:r>
            <a:br>
              <a:rPr lang="en-US" sz="1400" dirty="0" smtClean="0"/>
            </a:br>
            <a:r>
              <a:rPr lang="en-US" sz="1400" b="1" u="sng" dirty="0" smtClean="0"/>
              <a:t>Endothermic (warm-blooded)</a:t>
            </a:r>
            <a:r>
              <a:rPr lang="en-US" sz="1400" dirty="0" smtClean="0"/>
              <a:t/>
            </a:r>
            <a:br>
              <a:rPr lang="en-US" sz="1400" dirty="0" smtClean="0"/>
            </a:br>
            <a:r>
              <a:rPr lang="en-US" sz="1400" dirty="0" smtClean="0"/>
              <a:t>● Animals, including birds and mammals, maintain a nearly constant internal temperature and do not change with the temperature of the environment.</a:t>
            </a:r>
            <a:br>
              <a:rPr lang="en-US" sz="1400" dirty="0" smtClean="0"/>
            </a:br>
            <a:r>
              <a:rPr lang="en-US" sz="1400" dirty="0" smtClean="0"/>
              <a:t>● When the outside temperature is too hot, an endothermic animal can cool off by sweating, panting, changing position, or changing location. Sweating and panting generate heat loss through evaporating water. Changing position and location allow the animal to find a cooler environment in the shade or shelter.</a:t>
            </a:r>
            <a:br>
              <a:rPr lang="en-US" sz="1400" dirty="0" smtClean="0"/>
            </a:br>
            <a:r>
              <a:rPr lang="en-US" sz="1400" dirty="0" smtClean="0"/>
              <a:t>● When the outside temperature is too cold, an endothermic animal can generate heat by shivering.</a:t>
            </a:r>
            <a:br>
              <a:rPr lang="en-US" sz="1400" dirty="0" smtClean="0"/>
            </a:br>
            <a:r>
              <a:rPr lang="en-US" sz="1400" dirty="0" smtClean="0"/>
              <a:t>● Endothermic animals must eat much more often than ectothermic animals since it takes energy to maintain a constant body temperature. For example, a lion must eat its weight in food every seven to ten days.</a:t>
            </a:r>
            <a:br>
              <a:rPr lang="en-US" sz="1400" dirty="0" smtClean="0"/>
            </a:br>
            <a:r>
              <a:rPr lang="en-US" sz="1400" dirty="0" smtClean="0"/>
              <a:t/>
            </a:r>
            <a:br>
              <a:rPr lang="en-US" sz="1400" dirty="0" smtClean="0"/>
            </a:br>
            <a:r>
              <a:rPr lang="en-US" sz="1400" b="1" u="sng" dirty="0" smtClean="0"/>
              <a:t>Ectothermic (cold-blooded)</a:t>
            </a:r>
            <a:r>
              <a:rPr lang="en-US" sz="1400" dirty="0" smtClean="0"/>
              <a:t/>
            </a:r>
            <a:br>
              <a:rPr lang="en-US" sz="1400" dirty="0" smtClean="0"/>
            </a:br>
            <a:r>
              <a:rPr lang="en-US" sz="1400" dirty="0" smtClean="0"/>
              <a:t>● Animals, including fish, amphibians, and reptiles, which have an internal body temperature that changes with the temperature of the environment.</a:t>
            </a:r>
            <a:br>
              <a:rPr lang="en-US" sz="1400" dirty="0" smtClean="0"/>
            </a:br>
            <a:r>
              <a:rPr lang="en-US" sz="1400" dirty="0" smtClean="0"/>
              <a:t>● They must gain heat to perform internal activities such as digestion).</a:t>
            </a:r>
            <a:br>
              <a:rPr lang="en-US" sz="1400" dirty="0" smtClean="0"/>
            </a:br>
            <a:r>
              <a:rPr lang="en-US" sz="1400" dirty="0" smtClean="0"/>
              <a:t>● If the environment is cold, ectothermic animals become slow moving and sluggish. Some animals must bask in the Sun (for example snakes or lizards) or move to a warmer area (for example some fish) before they can move about to hunt for food.</a:t>
            </a:r>
            <a:br>
              <a:rPr lang="en-US" sz="1400" dirty="0" smtClean="0"/>
            </a:br>
            <a:r>
              <a:rPr lang="en-US" sz="1400" dirty="0" smtClean="0"/>
              <a:t>● If the temperature gets too hot, ectothermic animals will need to find a cooler temperature or burrow in the ground to keep its body cool.</a:t>
            </a:r>
            <a:br>
              <a:rPr lang="en-US" sz="1400" dirty="0" smtClean="0"/>
            </a:br>
            <a:r>
              <a:rPr lang="en-US" sz="1400" dirty="0" smtClean="0"/>
              <a:t>● Ectothermic animals take on the temperature of their surroundings and don't use food energy to keep warm. Therefore, they don't have to eat as often as an endothermic animal.</a:t>
            </a:r>
            <a:br>
              <a:rPr lang="en-US" sz="1400" dirty="0" smtClean="0"/>
            </a:br>
            <a:r>
              <a:rPr lang="en-US" sz="1400" dirty="0" smtClean="0"/>
              <a:t/>
            </a:r>
            <a:br>
              <a:rPr lang="en-US" sz="1400" dirty="0" smtClean="0"/>
            </a:br>
            <a:endParaRPr lang="en-US" sz="1400" dirty="0"/>
          </a:p>
        </p:txBody>
      </p:sp>
      <p:sp>
        <p:nvSpPr>
          <p:cNvPr id="4" name="Rectangle 3"/>
          <p:cNvSpPr/>
          <p:nvPr/>
        </p:nvSpPr>
        <p:spPr>
          <a:xfrm>
            <a:off x="0" y="0"/>
            <a:ext cx="9144000" cy="646331"/>
          </a:xfrm>
          <a:prstGeom prst="rect">
            <a:avLst/>
          </a:prstGeom>
        </p:spPr>
        <p:txBody>
          <a:bodyPr wrap="square">
            <a:spAutoFit/>
          </a:bodyPr>
          <a:lstStyle/>
          <a:p>
            <a:r>
              <a:rPr lang="en-US" b="1" u="sng" dirty="0" smtClean="0"/>
              <a:t>6.L.4B.5</a:t>
            </a:r>
            <a:r>
              <a:rPr lang="en-US" dirty="0" smtClean="0"/>
              <a:t>  </a:t>
            </a:r>
            <a:r>
              <a:rPr lang="en-US" b="1" dirty="0" smtClean="0"/>
              <a:t>Analyze and interpret data to compare how endothermic and ectothermic animals respond to changes in environmental temperature.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304800"/>
            <a:ext cx="4191000" cy="6553200"/>
          </a:xfrm>
          <a:prstGeom prst="rect">
            <a:avLst/>
          </a:prstGeom>
          <a:noFill/>
          <a:ln w="9525">
            <a:noFill/>
            <a:miter lim="800000"/>
            <a:headEnd/>
            <a:tailEnd/>
          </a:ln>
        </p:spPr>
      </p:pic>
      <p:sp>
        <p:nvSpPr>
          <p:cNvPr id="5" name="Rectangle 4"/>
          <p:cNvSpPr/>
          <p:nvPr/>
        </p:nvSpPr>
        <p:spPr>
          <a:xfrm>
            <a:off x="8686800" y="2819400"/>
            <a:ext cx="457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3</a:t>
            </a:r>
            <a:endParaRPr lang="en-US" sz="6000" dirty="0"/>
          </a:p>
        </p:txBody>
      </p:sp>
      <p:sp>
        <p:nvSpPr>
          <p:cNvPr id="6" name="Rectangle 5"/>
          <p:cNvSpPr/>
          <p:nvPr/>
        </p:nvSpPr>
        <p:spPr>
          <a:xfrm>
            <a:off x="0" y="0"/>
            <a:ext cx="9224320" cy="461665"/>
          </a:xfrm>
          <a:prstGeom prst="rect">
            <a:avLst/>
          </a:prstGeom>
        </p:spPr>
        <p:txBody>
          <a:bodyPr wrap="none">
            <a:spAutoFit/>
          </a:bodyPr>
          <a:lstStyle/>
          <a:p>
            <a:r>
              <a:rPr lang="en-US" sz="2400" b="1" dirty="0" smtClean="0"/>
              <a:t>FOSS Investigation #7 Insects LAB</a:t>
            </a:r>
            <a:r>
              <a:rPr lang="en-US" sz="2400" b="1" dirty="0"/>
              <a:t>: </a:t>
            </a:r>
            <a:r>
              <a:rPr lang="en-US" sz="2400" b="1" dirty="0" smtClean="0"/>
              <a:t>Part 1: Structure, Function, Behavior</a:t>
            </a:r>
            <a:endParaRPr lang="en-US" sz="2400" b="1" dirty="0"/>
          </a:p>
        </p:txBody>
      </p:sp>
      <p:cxnSp>
        <p:nvCxnSpPr>
          <p:cNvPr id="8" name="Straight Connector 7"/>
          <p:cNvCxnSpPr/>
          <p:nvPr/>
        </p:nvCxnSpPr>
        <p:spPr>
          <a:xfrm>
            <a:off x="4191000" y="685800"/>
            <a:ext cx="0" cy="6172200"/>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267200" y="457200"/>
            <a:ext cx="4572000" cy="5632311"/>
          </a:xfrm>
          <a:prstGeom prst="rect">
            <a:avLst/>
          </a:prstGeom>
        </p:spPr>
        <p:txBody>
          <a:bodyPr>
            <a:spAutoFit/>
          </a:bodyPr>
          <a:lstStyle/>
          <a:p>
            <a:r>
              <a:rPr lang="en-US" b="1" dirty="0" smtClean="0"/>
              <a:t>What do all of the organisms in the Eukaryota domain have in common?</a:t>
            </a:r>
          </a:p>
          <a:p>
            <a:r>
              <a:rPr lang="en-US" b="1" dirty="0" smtClean="0"/>
              <a:t>1.____________________________________</a:t>
            </a:r>
          </a:p>
          <a:p>
            <a:endParaRPr lang="en-US" b="1" dirty="0" smtClean="0"/>
          </a:p>
          <a:p>
            <a:r>
              <a:rPr lang="en-US" b="1" dirty="0" smtClean="0"/>
              <a:t>2 .____________________________________</a:t>
            </a:r>
          </a:p>
          <a:p>
            <a:endParaRPr lang="en-US" b="1" dirty="0" smtClean="0"/>
          </a:p>
          <a:p>
            <a:r>
              <a:rPr lang="en-US" b="1" dirty="0" smtClean="0"/>
              <a:t>3 .____________________________________</a:t>
            </a:r>
          </a:p>
          <a:p>
            <a:endParaRPr lang="en-US" b="1" dirty="0" smtClean="0"/>
          </a:p>
          <a:p>
            <a:r>
              <a:rPr lang="en-US" b="1" dirty="0" smtClean="0"/>
              <a:t>4 .____________________________________</a:t>
            </a:r>
          </a:p>
          <a:p>
            <a:endParaRPr lang="en-US" b="1" dirty="0" smtClean="0"/>
          </a:p>
          <a:p>
            <a:r>
              <a:rPr lang="en-US" b="1" dirty="0" smtClean="0"/>
              <a:t>What organisms are found in the Eukaryota domain?</a:t>
            </a:r>
          </a:p>
          <a:p>
            <a:r>
              <a:rPr lang="en-US" b="1" dirty="0" smtClean="0"/>
              <a:t>1.____________________________________</a:t>
            </a:r>
          </a:p>
          <a:p>
            <a:endParaRPr lang="en-US" b="1" dirty="0" smtClean="0"/>
          </a:p>
          <a:p>
            <a:r>
              <a:rPr lang="en-US" b="1" dirty="0" smtClean="0"/>
              <a:t>2 .____________________________________</a:t>
            </a:r>
          </a:p>
          <a:p>
            <a:endParaRPr lang="en-US" b="1" dirty="0" smtClean="0"/>
          </a:p>
          <a:p>
            <a:r>
              <a:rPr lang="en-US" b="1" dirty="0" smtClean="0"/>
              <a:t>3 .____________________________________</a:t>
            </a:r>
          </a:p>
          <a:p>
            <a:endParaRPr lang="en-US" b="1" dirty="0" smtClean="0"/>
          </a:p>
          <a:p>
            <a:r>
              <a:rPr lang="en-US" b="1" dirty="0" smtClean="0"/>
              <a:t>4 .____________________________________</a:t>
            </a:r>
          </a:p>
          <a:p>
            <a:endParaRPr lang="en-US" b="1" dirty="0" smtClean="0"/>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3048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smtClean="0"/>
              <a:t>30</a:t>
            </a:r>
            <a:endParaRPr lang="en-US" sz="3600" dirty="0"/>
          </a:p>
        </p:txBody>
      </p:sp>
      <p:sp>
        <p:nvSpPr>
          <p:cNvPr id="4" name="Rectangle 3"/>
          <p:cNvSpPr/>
          <p:nvPr/>
        </p:nvSpPr>
        <p:spPr>
          <a:xfrm>
            <a:off x="0" y="0"/>
            <a:ext cx="9144000" cy="646331"/>
          </a:xfrm>
          <a:prstGeom prst="rect">
            <a:avLst/>
          </a:prstGeom>
        </p:spPr>
        <p:txBody>
          <a:bodyPr wrap="square">
            <a:spAutoFit/>
          </a:bodyPr>
          <a:lstStyle/>
          <a:p>
            <a:r>
              <a:rPr lang="en-US" b="1" u="sng" dirty="0" smtClean="0"/>
              <a:t>6.L.4B.5</a:t>
            </a:r>
            <a:r>
              <a:rPr lang="en-US" dirty="0" smtClean="0"/>
              <a:t>  </a:t>
            </a:r>
            <a:r>
              <a:rPr lang="en-US" b="1" dirty="0" smtClean="0"/>
              <a:t>Analyze and interpret data to compare how endothermic and ectothermic animals respond to changes in environmental temperature.</a:t>
            </a:r>
            <a:endParaRPr lang="en-US" dirty="0"/>
          </a:p>
        </p:txBody>
      </p:sp>
      <p:sp>
        <p:nvSpPr>
          <p:cNvPr id="5" name="Rectangle 4"/>
          <p:cNvSpPr/>
          <p:nvPr/>
        </p:nvSpPr>
        <p:spPr>
          <a:xfrm>
            <a:off x="0" y="609600"/>
            <a:ext cx="9144000" cy="6186309"/>
          </a:xfrm>
          <a:prstGeom prst="rect">
            <a:avLst/>
          </a:prstGeom>
        </p:spPr>
        <p:txBody>
          <a:bodyPr wrap="square">
            <a:spAutoFit/>
          </a:bodyPr>
          <a:lstStyle/>
          <a:p>
            <a:r>
              <a:rPr lang="en-US" b="1" u="sng" dirty="0" smtClean="0"/>
              <a:t>Extended Knowledge</a:t>
            </a:r>
            <a:r>
              <a:rPr lang="en-US" dirty="0" smtClean="0"/>
              <a:t/>
            </a:r>
            <a:br>
              <a:rPr lang="en-US" dirty="0" smtClean="0"/>
            </a:br>
            <a:r>
              <a:rPr lang="en-US" dirty="0" smtClean="0"/>
              <a:t>The students can engage in scientific argument from evidence regarding the merits of being an ectotherm and of being an endotherm. The student should be able to obtain and communicate evidence to support the position they take.</a:t>
            </a:r>
            <a:br>
              <a:rPr lang="en-US" dirty="0" smtClean="0"/>
            </a:br>
            <a:r>
              <a:rPr lang="en-US" b="1" u="sng" dirty="0" smtClean="0"/>
              <a:t>Assessment Guidance</a:t>
            </a:r>
            <a:r>
              <a:rPr lang="en-US" dirty="0" smtClean="0"/>
              <a:t/>
            </a:r>
            <a:br>
              <a:rPr lang="en-US" dirty="0" smtClean="0"/>
            </a:br>
            <a:r>
              <a:rPr lang="en-US" dirty="0" smtClean="0"/>
              <a:t>The objective of this indicator is to analyze and interpret data to compare how endothermic and ectothermic animals respond to changes in environmental temperature. Therefore, the primary focus of assessment should be for students to analyze and interpret data from informational texts, observations, measurements, or investigations using a range of methods (such as tabulation, graphing, or statistical analysis) that explain how the different characteristics of endothermic and exothermic animals allow each group of animals to survive temperature changes in their environments. This could include but is not limited to students collecting data regarding the change in activity rate of ectothermic animals in environments of different temperatures; for example, students could observe the breathing rates of goldfish at different temperatures. Students could also explore how endothermic animals maintain their body temperatures in a variety of environments. For example, students could collect quantitative data of how a variety of substances, including lard (animal fat), insulate a thermometer submerged in cold water; they should use this data to construct an explanation of how some animals, like seals, survive in very cold water. In addition to analyze and interpret data, students should ask questions; plan and carry out investigations; use mathematics and computational thinking; engage in argument from evidence; construct explanations; develop and use models; obtain, evaluate, and communicate information; and construct devices or define solutions.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39321"/>
          </a:xfrm>
          <a:prstGeom prst="rect">
            <a:avLst/>
          </a:prstGeom>
          <a:noFill/>
        </p:spPr>
        <p:txBody>
          <a:bodyPr wrap="square" rtlCol="0">
            <a:spAutoFit/>
          </a:bodyPr>
          <a:lstStyle/>
          <a:p>
            <a:pPr marL="514350" indent="-514350"/>
            <a:r>
              <a:rPr lang="en-US" sz="2800" b="1" u="sng" dirty="0" smtClean="0"/>
              <a:t>Focus Question</a:t>
            </a:r>
            <a:r>
              <a:rPr lang="en-US" sz="2800" b="1" dirty="0" smtClean="0"/>
              <a:t>: How do the structures and behaviors of the Madagascar hissing cockroach enable life’s functions?</a:t>
            </a:r>
          </a:p>
          <a:p>
            <a:pPr marL="514350" indent="-514350"/>
            <a:endParaRPr lang="en-US" sz="2800" b="1" dirty="0" smtClean="0"/>
          </a:p>
          <a:p>
            <a:pPr marL="514350" indent="-514350"/>
            <a:endParaRPr lang="en-US" sz="2800" b="1" dirty="0" smtClean="0"/>
          </a:p>
          <a:p>
            <a:pPr marL="514350" indent="-514350"/>
            <a:endParaRPr lang="en-US" sz="2800" dirty="0" smtClean="0"/>
          </a:p>
          <a:p>
            <a:endParaRPr lang="en-US" sz="4000" dirty="0"/>
          </a:p>
          <a:p>
            <a:endParaRPr lang="en-US" dirty="0"/>
          </a:p>
        </p:txBody>
      </p:sp>
      <p:sp>
        <p:nvSpPr>
          <p:cNvPr id="4" name="Rectangle 3"/>
          <p:cNvSpPr/>
          <p:nvPr/>
        </p:nvSpPr>
        <p:spPr>
          <a:xfrm>
            <a:off x="0" y="1600200"/>
            <a:ext cx="9144000" cy="5078313"/>
          </a:xfrm>
          <a:prstGeom prst="rect">
            <a:avLst/>
          </a:prstGeom>
        </p:spPr>
        <p:txBody>
          <a:bodyPr wrap="square">
            <a:spAutoFit/>
          </a:bodyPr>
          <a:lstStyle/>
          <a:p>
            <a:r>
              <a:rPr lang="en-US" b="1" dirty="0" smtClean="0"/>
              <a:t>Remember that we looked at an animal cell and the differences/similarities to a plant cell.  We are going to move from studying plants to studying animals.  What are some animals you are familiar with?  List as many as you can in 1 minute—Go!</a:t>
            </a:r>
          </a:p>
          <a:p>
            <a:endParaRPr lang="en-US" b="1" dirty="0" smtClean="0"/>
          </a:p>
          <a:p>
            <a:endParaRPr lang="en-US" b="1" dirty="0" smtClean="0"/>
          </a:p>
          <a:p>
            <a:r>
              <a:rPr lang="en-US" b="1" dirty="0" smtClean="0"/>
              <a:t>We are going to study the structures and behaviors of a Madagascar hissing cockroach.  A </a:t>
            </a:r>
            <a:r>
              <a:rPr lang="en-US" b="1" u="sng" dirty="0" smtClean="0"/>
              <a:t>structure</a:t>
            </a:r>
            <a:r>
              <a:rPr lang="en-US" b="1" dirty="0" smtClean="0"/>
              <a:t> is a tissue, an organ or other formation made up of different but related parts.  A </a:t>
            </a:r>
            <a:r>
              <a:rPr lang="en-US" b="1" u="sng" dirty="0" smtClean="0"/>
              <a:t>behavior</a:t>
            </a:r>
            <a:r>
              <a:rPr lang="en-US" b="1" dirty="0" smtClean="0"/>
              <a:t> is a manner of acting.  A </a:t>
            </a:r>
            <a:r>
              <a:rPr lang="en-US" b="1" u="sng" dirty="0" smtClean="0"/>
              <a:t>function</a:t>
            </a:r>
            <a:r>
              <a:rPr lang="en-US" b="1" dirty="0" smtClean="0"/>
              <a:t> is the special action of an organ or a body part or the purpose of a behavior.  Fill out this chart concerning humans.</a:t>
            </a:r>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r>
            <a:br>
              <a:rPr lang="en-US" b="1" dirty="0" smtClean="0"/>
            </a:br>
            <a:r>
              <a:rPr lang="en-US" b="1" dirty="0" smtClean="0"/>
              <a:t>Read  pages 93-97 in hard back book: “Insects Structures and Functions” and use them to do the lab.  Focus on the major sections of the insect body:  the head, thorax and abdomen.</a:t>
            </a:r>
          </a:p>
          <a:p>
            <a:endParaRPr lang="en-US" b="1" dirty="0" smtClean="0"/>
          </a:p>
        </p:txBody>
      </p:sp>
      <p:sp>
        <p:nvSpPr>
          <p:cNvPr id="5" name="TextBox 4"/>
          <p:cNvSpPr txBox="1"/>
          <p:nvPr/>
        </p:nvSpPr>
        <p:spPr>
          <a:xfrm>
            <a:off x="0" y="1143000"/>
            <a:ext cx="9144000" cy="800219"/>
          </a:xfrm>
          <a:prstGeom prst="rect">
            <a:avLst/>
          </a:prstGeom>
          <a:noFill/>
        </p:spPr>
        <p:txBody>
          <a:bodyPr wrap="square" rtlCol="0">
            <a:spAutoFit/>
          </a:bodyPr>
          <a:lstStyle/>
          <a:p>
            <a:pPr marL="514350" indent="-514350"/>
            <a:r>
              <a:rPr lang="en-US" sz="2800" b="1" u="sng" dirty="0" smtClean="0"/>
              <a:t>Lab Part 1: Structure, Function, Behavior</a:t>
            </a:r>
            <a:endParaRPr lang="en-US" sz="4000" b="1" u="sng" dirty="0"/>
          </a:p>
          <a:p>
            <a:endParaRPr lang="en-US" dirty="0"/>
          </a:p>
        </p:txBody>
      </p:sp>
      <p:sp>
        <p:nvSpPr>
          <p:cNvPr id="8" name="Rectangle 7"/>
          <p:cNvSpPr/>
          <p:nvPr/>
        </p:nvSpPr>
        <p:spPr>
          <a:xfrm>
            <a:off x="8458200" y="762000"/>
            <a:ext cx="685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smtClean="0"/>
              <a:t>4</a:t>
            </a:r>
            <a:endParaRPr lang="en-US" sz="4800" dirty="0"/>
          </a:p>
        </p:txBody>
      </p:sp>
      <p:graphicFrame>
        <p:nvGraphicFramePr>
          <p:cNvPr id="7" name="Table 6"/>
          <p:cNvGraphicFramePr>
            <a:graphicFrameLocks noGrp="1"/>
          </p:cNvGraphicFramePr>
          <p:nvPr/>
        </p:nvGraphicFramePr>
        <p:xfrm>
          <a:off x="0" y="4191000"/>
          <a:ext cx="9144000" cy="1371600"/>
        </p:xfrm>
        <a:graphic>
          <a:graphicData uri="http://schemas.openxmlformats.org/drawingml/2006/table">
            <a:tbl>
              <a:tblPr firstRow="1" bandRow="1">
                <a:tableStyleId>{073A0DAA-6AF3-43AB-8588-CEC1D06C72B9}</a:tableStyleId>
              </a:tblPr>
              <a:tblGrid>
                <a:gridCol w="2286000"/>
                <a:gridCol w="2286000"/>
                <a:gridCol w="2286000"/>
                <a:gridCol w="2286000"/>
              </a:tblGrid>
              <a:tr h="868450">
                <a:tc>
                  <a:txBody>
                    <a:bodyPr/>
                    <a:lstStyle/>
                    <a:p>
                      <a:r>
                        <a:rPr lang="en-US" dirty="0" smtClean="0"/>
                        <a:t>Human</a:t>
                      </a:r>
                      <a:r>
                        <a:rPr lang="en-US" baseline="0" dirty="0" smtClean="0"/>
                        <a:t> Structure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Human Function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Human</a:t>
                      </a:r>
                      <a:r>
                        <a:rPr lang="en-US" baseline="0" dirty="0" smtClean="0"/>
                        <a:t> Behavior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Function of the Behavior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1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5334000" y="0"/>
            <a:ext cx="3810000" cy="4800600"/>
          </a:xfrm>
          <a:prstGeom prst="rect">
            <a:avLst/>
          </a:prstGeom>
          <a:noFill/>
          <a:ln w="9525">
            <a:noFill/>
            <a:miter lim="800000"/>
            <a:headEnd/>
            <a:tailEnd/>
          </a:ln>
        </p:spPr>
      </p:pic>
      <p:sp>
        <p:nvSpPr>
          <p:cNvPr id="5" name="Rectangle 4"/>
          <p:cNvSpPr/>
          <p:nvPr/>
        </p:nvSpPr>
        <p:spPr>
          <a:xfrm>
            <a:off x="8686800" y="3810000"/>
            <a:ext cx="457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5</a:t>
            </a:r>
            <a:endParaRPr lang="en-US" sz="6000" dirty="0"/>
          </a:p>
        </p:txBody>
      </p:sp>
      <p:sp>
        <p:nvSpPr>
          <p:cNvPr id="6" name="Rectangle 5"/>
          <p:cNvSpPr/>
          <p:nvPr/>
        </p:nvSpPr>
        <p:spPr>
          <a:xfrm>
            <a:off x="0" y="0"/>
            <a:ext cx="5468741" cy="830997"/>
          </a:xfrm>
          <a:prstGeom prst="rect">
            <a:avLst/>
          </a:prstGeom>
        </p:spPr>
        <p:txBody>
          <a:bodyPr wrap="none">
            <a:spAutoFit/>
          </a:bodyPr>
          <a:lstStyle/>
          <a:p>
            <a:r>
              <a:rPr lang="en-US" sz="2400" b="1" u="sng" dirty="0" smtClean="0"/>
              <a:t>FOSS Investigation #7 Insects </a:t>
            </a:r>
          </a:p>
          <a:p>
            <a:r>
              <a:rPr lang="en-US" sz="2400" b="1" u="sng" dirty="0" smtClean="0"/>
              <a:t>LAB</a:t>
            </a:r>
            <a:r>
              <a:rPr lang="en-US" sz="2400" b="1" u="sng" dirty="0"/>
              <a:t>: </a:t>
            </a:r>
            <a:r>
              <a:rPr lang="en-US" sz="2400" b="1" u="sng" dirty="0" smtClean="0"/>
              <a:t>Part 1: Structure, Function, Behavior</a:t>
            </a:r>
            <a:endParaRPr lang="en-US" sz="2400" b="1" u="sng" dirty="0"/>
          </a:p>
        </p:txBody>
      </p:sp>
      <p:sp>
        <p:nvSpPr>
          <p:cNvPr id="10" name="Rectangle 9"/>
          <p:cNvSpPr/>
          <p:nvPr/>
        </p:nvSpPr>
        <p:spPr>
          <a:xfrm>
            <a:off x="0" y="838200"/>
            <a:ext cx="5410200" cy="4247317"/>
          </a:xfrm>
          <a:prstGeom prst="rect">
            <a:avLst/>
          </a:prstGeom>
        </p:spPr>
        <p:txBody>
          <a:bodyPr wrap="square">
            <a:spAutoFit/>
          </a:bodyPr>
          <a:lstStyle/>
          <a:p>
            <a:pPr>
              <a:buFont typeface="Arial" pitchFamily="34" charset="0"/>
              <a:buChar char="•"/>
            </a:pPr>
            <a:r>
              <a:rPr lang="en-US" b="1" dirty="0" smtClean="0"/>
              <a:t>Introducing the hissing cockroaches . . .   </a:t>
            </a:r>
            <a:br>
              <a:rPr lang="en-US" b="1" dirty="0" smtClean="0"/>
            </a:br>
            <a:r>
              <a:rPr lang="en-US" b="1" dirty="0" smtClean="0"/>
              <a:t>Remember that cockroaches are living organisms and you need to handle  them with care as a family pet.</a:t>
            </a:r>
          </a:p>
          <a:p>
            <a:pPr>
              <a:buFont typeface="Arial" pitchFamily="34" charset="0"/>
              <a:buChar char="•"/>
            </a:pPr>
            <a:r>
              <a:rPr lang="en-US" b="1" dirty="0" smtClean="0"/>
              <a:t>The cockroaches are hardy organisms.</a:t>
            </a:r>
          </a:p>
          <a:p>
            <a:pPr>
              <a:buFont typeface="Arial" pitchFamily="34" charset="0"/>
              <a:buChar char="•"/>
            </a:pPr>
            <a:r>
              <a:rPr lang="en-US" b="1" dirty="0" smtClean="0"/>
              <a:t>They do not bite, pinch, or carry diseases.</a:t>
            </a:r>
          </a:p>
          <a:p>
            <a:pPr>
              <a:buFont typeface="Arial" pitchFamily="34" charset="0"/>
              <a:buChar char="•"/>
            </a:pPr>
            <a:r>
              <a:rPr lang="en-US" b="1" dirty="0" smtClean="0"/>
              <a:t>They can be gently picked up by the sides of their thorax or abdomen and supported from underneath with your hand.</a:t>
            </a:r>
          </a:p>
          <a:p>
            <a:pPr>
              <a:buFont typeface="Arial" pitchFamily="34" charset="0"/>
              <a:buChar char="•"/>
            </a:pPr>
            <a:r>
              <a:rPr lang="en-US" b="1" dirty="0" smtClean="0"/>
              <a:t>It is all right for the cockroaches to crawl on your hands and arms.</a:t>
            </a:r>
          </a:p>
          <a:p>
            <a:pPr>
              <a:buFont typeface="Arial" pitchFamily="34" charset="0"/>
              <a:buChar char="•"/>
            </a:pPr>
            <a:r>
              <a:rPr lang="en-US" b="1" dirty="0" smtClean="0"/>
              <a:t>They are sturdy, but if you crack their exoskeleton, they will surely die.  </a:t>
            </a:r>
            <a:r>
              <a:rPr lang="en-US" b="1" dirty="0" smtClean="0">
                <a:sym typeface="Wingdings" pitchFamily="2" charset="2"/>
              </a:rPr>
              <a:t>   Keep them away from the edges of the tables and do NOT hold them more than a few centimeters above the table.</a:t>
            </a:r>
          </a:p>
          <a:p>
            <a:endParaRPr lang="en-US" b="1" dirty="0" smtClean="0">
              <a:sym typeface="Wingdings" pitchFamily="2" charset="2"/>
            </a:endParaRPr>
          </a:p>
        </p:txBody>
      </p:sp>
      <p:sp>
        <p:nvSpPr>
          <p:cNvPr id="11" name="Rectangle 10"/>
          <p:cNvSpPr/>
          <p:nvPr/>
        </p:nvSpPr>
        <p:spPr>
          <a:xfrm>
            <a:off x="0" y="4876800"/>
            <a:ext cx="9144000" cy="2031325"/>
          </a:xfrm>
          <a:prstGeom prst="rect">
            <a:avLst/>
          </a:prstGeom>
        </p:spPr>
        <p:txBody>
          <a:bodyPr wrap="square">
            <a:spAutoFit/>
          </a:bodyPr>
          <a:lstStyle/>
          <a:p>
            <a:r>
              <a:rPr lang="en-US" b="1" u="sng" dirty="0" smtClean="0">
                <a:sym typeface="Wingdings" pitchFamily="2" charset="2"/>
              </a:rPr>
              <a:t>Lab Setup</a:t>
            </a:r>
            <a:r>
              <a:rPr lang="en-US" b="1" dirty="0" smtClean="0">
                <a:sym typeface="Wingdings" pitchFamily="2" charset="2"/>
              </a:rPr>
              <a:t>: Have “getters” retrieve a basin with two cockroaches, a ½ L container and lid, and four hand lenses. </a:t>
            </a:r>
          </a:p>
          <a:p>
            <a:pPr marL="342900" indent="-342900">
              <a:buFont typeface="+mj-lt"/>
              <a:buAutoNum type="arabicPeriod"/>
            </a:pPr>
            <a:r>
              <a:rPr lang="en-US" b="1" dirty="0" smtClean="0">
                <a:sym typeface="Wingdings" pitchFamily="2" charset="2"/>
              </a:rPr>
              <a:t>First-record where the cockroaches are in the basin.________________________________</a:t>
            </a:r>
          </a:p>
          <a:p>
            <a:pPr marL="342900" indent="-342900">
              <a:buFont typeface="+mj-lt"/>
              <a:buAutoNum type="arabicPeriod"/>
            </a:pPr>
            <a:r>
              <a:rPr lang="en-US" b="1" dirty="0" smtClean="0">
                <a:sym typeface="Wingdings" pitchFamily="2" charset="2"/>
              </a:rPr>
              <a:t>Second-remove the cockroaches from the basins carefully, like your pet. Thumbs up!_____</a:t>
            </a:r>
          </a:p>
          <a:p>
            <a:pPr marL="342900" indent="-342900">
              <a:buFont typeface="+mj-lt"/>
              <a:buAutoNum type="arabicPeriod"/>
            </a:pPr>
            <a:r>
              <a:rPr lang="en-US" b="1" dirty="0" smtClean="0">
                <a:sym typeface="Wingdings" pitchFamily="2" charset="2"/>
              </a:rPr>
              <a:t>Circle if you have a male or a female?  Cockroach #1_______________ #2_______________</a:t>
            </a:r>
          </a:p>
          <a:p>
            <a:pPr marL="342900" indent="-342900">
              <a:buFont typeface="+mj-lt"/>
              <a:buAutoNum type="arabicPeriod"/>
            </a:pPr>
            <a:r>
              <a:rPr lang="en-US" b="1" dirty="0" smtClean="0">
                <a:sym typeface="Wingdings" pitchFamily="2" charset="2"/>
              </a:rPr>
              <a:t>What is the distinguishing structure of a male? ____________________________________</a:t>
            </a:r>
          </a:p>
          <a:p>
            <a:pPr marL="342900" indent="-342900">
              <a:buFont typeface="+mj-lt"/>
              <a:buAutoNum type="arabicPeriod"/>
            </a:pPr>
            <a:r>
              <a:rPr lang="en-US" b="1" dirty="0" smtClean="0">
                <a:sym typeface="Wingdings" pitchFamily="2" charset="2"/>
              </a:rPr>
              <a:t>Did your cockroach hiss?   Circle Yes or No   Circle if the hisser was male or female.</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338138"/>
            <a:ext cx="8915400" cy="6519862"/>
          </a:xfrm>
          <a:prstGeom prst="rect">
            <a:avLst/>
          </a:prstGeom>
          <a:noFill/>
          <a:ln w="9525">
            <a:noFill/>
            <a:miter lim="800000"/>
            <a:headEnd/>
            <a:tailEnd/>
          </a:ln>
        </p:spPr>
      </p:pic>
      <p:sp>
        <p:nvSpPr>
          <p:cNvPr id="5" name="Rectangle 4"/>
          <p:cNvSpPr/>
          <p:nvPr/>
        </p:nvSpPr>
        <p:spPr>
          <a:xfrm>
            <a:off x="8686800" y="2819400"/>
            <a:ext cx="457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6</a:t>
            </a:r>
            <a:endParaRPr lang="en-US" sz="6000" dirty="0"/>
          </a:p>
        </p:txBody>
      </p:sp>
      <p:sp>
        <p:nvSpPr>
          <p:cNvPr id="6" name="Rectangle 5"/>
          <p:cNvSpPr/>
          <p:nvPr/>
        </p:nvSpPr>
        <p:spPr>
          <a:xfrm>
            <a:off x="0" y="0"/>
            <a:ext cx="9224320" cy="461665"/>
          </a:xfrm>
          <a:prstGeom prst="rect">
            <a:avLst/>
          </a:prstGeom>
        </p:spPr>
        <p:txBody>
          <a:bodyPr wrap="none">
            <a:spAutoFit/>
          </a:bodyPr>
          <a:lstStyle/>
          <a:p>
            <a:r>
              <a:rPr lang="en-US" sz="2400" b="1" dirty="0" smtClean="0"/>
              <a:t>FOSS Investigation #7 Insects LAB</a:t>
            </a:r>
            <a:r>
              <a:rPr lang="en-US" sz="2400" b="1" dirty="0"/>
              <a:t>: </a:t>
            </a:r>
            <a:r>
              <a:rPr lang="en-US" sz="2400" b="1" dirty="0" smtClean="0"/>
              <a:t>Part 1: Structure, Function, Behavior</a:t>
            </a:r>
            <a:endParaRPr lang="en-US" sz="2400" b="1" dirty="0"/>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5334000" y="304800"/>
            <a:ext cx="3810000" cy="6553200"/>
          </a:xfrm>
          <a:prstGeom prst="rect">
            <a:avLst/>
          </a:prstGeom>
          <a:noFill/>
          <a:ln w="9525">
            <a:noFill/>
            <a:miter lim="800000"/>
            <a:headEnd/>
            <a:tailEnd/>
          </a:ln>
        </p:spPr>
      </p:pic>
      <p:sp>
        <p:nvSpPr>
          <p:cNvPr id="5" name="Rectangle 4"/>
          <p:cNvSpPr/>
          <p:nvPr/>
        </p:nvSpPr>
        <p:spPr>
          <a:xfrm>
            <a:off x="8686800" y="2819400"/>
            <a:ext cx="457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7</a:t>
            </a:r>
            <a:endParaRPr lang="en-US" sz="6000" dirty="0"/>
          </a:p>
        </p:txBody>
      </p:sp>
      <p:sp>
        <p:nvSpPr>
          <p:cNvPr id="6" name="Rectangle 5"/>
          <p:cNvSpPr/>
          <p:nvPr/>
        </p:nvSpPr>
        <p:spPr>
          <a:xfrm>
            <a:off x="0" y="0"/>
            <a:ext cx="9224320" cy="461665"/>
          </a:xfrm>
          <a:prstGeom prst="rect">
            <a:avLst/>
          </a:prstGeom>
        </p:spPr>
        <p:txBody>
          <a:bodyPr wrap="none">
            <a:spAutoFit/>
          </a:bodyPr>
          <a:lstStyle/>
          <a:p>
            <a:r>
              <a:rPr lang="en-US" sz="2400" b="1" u="sng" dirty="0" smtClean="0"/>
              <a:t>FOSS Investigation #7 Insects LAB</a:t>
            </a:r>
            <a:r>
              <a:rPr lang="en-US" sz="2400" b="1" u="sng" dirty="0"/>
              <a:t>: </a:t>
            </a:r>
            <a:r>
              <a:rPr lang="en-US" sz="2400" b="1" u="sng" dirty="0" smtClean="0"/>
              <a:t>Part 1: Structure, Function, Behavior</a:t>
            </a:r>
            <a:endParaRPr lang="en-US" sz="2400" b="1" u="sng" dirty="0"/>
          </a:p>
        </p:txBody>
      </p:sp>
      <p:cxnSp>
        <p:nvCxnSpPr>
          <p:cNvPr id="8" name="Straight Connector 7"/>
          <p:cNvCxnSpPr/>
          <p:nvPr/>
        </p:nvCxnSpPr>
        <p:spPr>
          <a:xfrm>
            <a:off x="5257800" y="685800"/>
            <a:ext cx="0" cy="6172200"/>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457200"/>
            <a:ext cx="5257800" cy="5909310"/>
          </a:xfrm>
          <a:prstGeom prst="rect">
            <a:avLst/>
          </a:prstGeom>
        </p:spPr>
        <p:txBody>
          <a:bodyPr wrap="square">
            <a:spAutoFit/>
          </a:bodyPr>
          <a:lstStyle/>
          <a:p>
            <a:r>
              <a:rPr lang="en-US" b="1" dirty="0" smtClean="0"/>
              <a:t>Read page 51-58 in hard back book: “Those Amazing Insects” and do the Think Questions.</a:t>
            </a:r>
          </a:p>
          <a:p>
            <a:endParaRPr lang="en-US" b="1" dirty="0" smtClean="0"/>
          </a:p>
          <a:p>
            <a:r>
              <a:rPr lang="en-US" b="1" dirty="0" smtClean="0"/>
              <a:t>1.  When does a hissing cockroach hiss?  </a:t>
            </a:r>
          </a:p>
          <a:p>
            <a:endParaRPr lang="en-US" b="1" dirty="0" smtClean="0"/>
          </a:p>
          <a:p>
            <a:endParaRPr lang="en-US" b="1" dirty="0" smtClean="0"/>
          </a:p>
          <a:p>
            <a:r>
              <a:rPr lang="en-US" b="1" dirty="0" smtClean="0"/>
              <a:t>2.  How does the hissing benefit the cockroach?</a:t>
            </a:r>
          </a:p>
          <a:p>
            <a:endParaRPr lang="en-US" b="1" dirty="0" smtClean="0"/>
          </a:p>
          <a:p>
            <a:endParaRPr lang="en-US" b="1" dirty="0" smtClean="0"/>
          </a:p>
          <a:p>
            <a:r>
              <a:rPr lang="en-US" b="1" dirty="0" smtClean="0"/>
              <a:t>3.  The wheat weevil and the drummer wasp may benefit from the activity of humans.  Can you think of another insect that may benefit from living around humans?  Explain the benefit.</a:t>
            </a:r>
          </a:p>
          <a:p>
            <a:endParaRPr lang="en-US" b="1" dirty="0" smtClean="0"/>
          </a:p>
          <a:p>
            <a:endParaRPr lang="en-US" b="1" dirty="0" smtClean="0"/>
          </a:p>
          <a:p>
            <a:endParaRPr lang="en-US" b="1" dirty="0" smtClean="0"/>
          </a:p>
          <a:p>
            <a:r>
              <a:rPr lang="en-US" b="1" dirty="0" smtClean="0"/>
              <a:t>4.  If you bother a wasp, you might find yourself pursued by the whole colony.  How do you think they communicate to know who to chase? </a:t>
            </a:r>
          </a:p>
          <a:p>
            <a:endParaRPr lang="en-US" b="1" dirty="0" smtClean="0"/>
          </a:p>
          <a:p>
            <a:pPr marL="342900" indent="-342900"/>
            <a:endParaRPr lang="en-US" b="1" dirty="0" smtClean="0"/>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357188"/>
            <a:ext cx="9143999" cy="6143625"/>
          </a:xfrm>
          <a:prstGeom prst="rect">
            <a:avLst/>
          </a:prstGeom>
          <a:noFill/>
          <a:ln w="9525">
            <a:noFill/>
            <a:miter lim="800000"/>
            <a:headEnd/>
            <a:tailEnd/>
          </a:ln>
        </p:spPr>
      </p:pic>
      <p:sp>
        <p:nvSpPr>
          <p:cNvPr id="5" name="Rectangle 4"/>
          <p:cNvSpPr/>
          <p:nvPr/>
        </p:nvSpPr>
        <p:spPr>
          <a:xfrm>
            <a:off x="8686800" y="2819400"/>
            <a:ext cx="457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smtClean="0"/>
              <a:t>8</a:t>
            </a:r>
            <a:endParaRPr lang="en-US" sz="6000" dirty="0"/>
          </a:p>
        </p:txBody>
      </p:sp>
      <p:sp>
        <p:nvSpPr>
          <p:cNvPr id="6" name="Rectangle 5"/>
          <p:cNvSpPr/>
          <p:nvPr/>
        </p:nvSpPr>
        <p:spPr>
          <a:xfrm>
            <a:off x="0" y="0"/>
            <a:ext cx="9224320" cy="461665"/>
          </a:xfrm>
          <a:prstGeom prst="rect">
            <a:avLst/>
          </a:prstGeom>
        </p:spPr>
        <p:txBody>
          <a:bodyPr wrap="none">
            <a:spAutoFit/>
          </a:bodyPr>
          <a:lstStyle/>
          <a:p>
            <a:r>
              <a:rPr lang="en-US" sz="2400" b="1" u="sng" dirty="0" smtClean="0"/>
              <a:t>FOSS Investigation #7 Insects LAB</a:t>
            </a:r>
            <a:r>
              <a:rPr lang="en-US" sz="2400" b="1" u="sng" dirty="0"/>
              <a:t>: </a:t>
            </a:r>
            <a:r>
              <a:rPr lang="en-US" sz="2400" b="1" u="sng" dirty="0" smtClean="0"/>
              <a:t>Part 1: Structure, Function, Behavior</a:t>
            </a:r>
            <a:endParaRPr lang="en-US" sz="2400" b="1" u="sng" dirty="0"/>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39321"/>
          </a:xfrm>
          <a:prstGeom prst="rect">
            <a:avLst/>
          </a:prstGeom>
          <a:noFill/>
        </p:spPr>
        <p:txBody>
          <a:bodyPr wrap="square" rtlCol="0">
            <a:spAutoFit/>
          </a:bodyPr>
          <a:lstStyle/>
          <a:p>
            <a:pPr marL="514350" indent="-514350"/>
            <a:r>
              <a:rPr lang="en-US" sz="2800" b="1" u="sng" dirty="0" smtClean="0"/>
              <a:t>Focus Question</a:t>
            </a:r>
            <a:r>
              <a:rPr lang="en-US" sz="2800" b="1" dirty="0" smtClean="0"/>
              <a:t>: How do the structures and behaviors of the Madagascar hissing cockroach enable life’s functions?</a:t>
            </a:r>
          </a:p>
          <a:p>
            <a:pPr marL="514350" indent="-514350"/>
            <a:endParaRPr lang="en-US" sz="2800" b="1" dirty="0" smtClean="0"/>
          </a:p>
          <a:p>
            <a:pPr marL="514350" indent="-514350"/>
            <a:endParaRPr lang="en-US" sz="2800" b="1" dirty="0" smtClean="0"/>
          </a:p>
          <a:p>
            <a:pPr marL="514350" indent="-514350"/>
            <a:endParaRPr lang="en-US" sz="2800" dirty="0" smtClean="0"/>
          </a:p>
          <a:p>
            <a:endParaRPr lang="en-US" sz="4000" dirty="0"/>
          </a:p>
          <a:p>
            <a:endParaRPr lang="en-US" dirty="0"/>
          </a:p>
        </p:txBody>
      </p:sp>
      <p:sp>
        <p:nvSpPr>
          <p:cNvPr id="4" name="Rectangle 3"/>
          <p:cNvSpPr/>
          <p:nvPr/>
        </p:nvSpPr>
        <p:spPr>
          <a:xfrm>
            <a:off x="0" y="1371600"/>
            <a:ext cx="9144000" cy="5632311"/>
          </a:xfrm>
          <a:prstGeom prst="rect">
            <a:avLst/>
          </a:prstGeom>
        </p:spPr>
        <p:txBody>
          <a:bodyPr wrap="square">
            <a:spAutoFit/>
          </a:bodyPr>
          <a:lstStyle/>
          <a:p>
            <a:r>
              <a:rPr lang="en-US" b="1" dirty="0" smtClean="0"/>
              <a:t>How do the structures you observed appear to support the hissing cockroaches’ life processes?  Give a specific example.</a:t>
            </a:r>
          </a:p>
          <a:p>
            <a:endParaRPr lang="en-US" b="1" dirty="0" smtClean="0"/>
          </a:p>
          <a:p>
            <a:endParaRPr lang="en-US" b="1" dirty="0" smtClean="0"/>
          </a:p>
          <a:p>
            <a:r>
              <a:rPr lang="en-US" b="1" dirty="0" smtClean="0"/>
              <a:t>How do the behaviors you observed appear to support the hissing cockroaches’ life processes?</a:t>
            </a:r>
          </a:p>
          <a:p>
            <a:endParaRPr lang="en-US" b="1" dirty="0" smtClean="0"/>
          </a:p>
          <a:p>
            <a:endParaRPr lang="en-US" b="1" dirty="0" smtClean="0"/>
          </a:p>
          <a:p>
            <a:r>
              <a:rPr lang="en-US" b="1" u="sng" dirty="0" smtClean="0"/>
              <a:t>Revisit the Focus Question</a:t>
            </a:r>
            <a:r>
              <a:rPr lang="en-US" b="1" dirty="0" smtClean="0"/>
              <a:t>:  How do the structures and behaviors of the Madagascar hissing cockroach enable life’s functions?</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
        <p:nvSpPr>
          <p:cNvPr id="5" name="TextBox 4"/>
          <p:cNvSpPr txBox="1"/>
          <p:nvPr/>
        </p:nvSpPr>
        <p:spPr>
          <a:xfrm>
            <a:off x="0" y="914400"/>
            <a:ext cx="9144000" cy="800219"/>
          </a:xfrm>
          <a:prstGeom prst="rect">
            <a:avLst/>
          </a:prstGeom>
          <a:noFill/>
        </p:spPr>
        <p:txBody>
          <a:bodyPr wrap="square" rtlCol="0">
            <a:spAutoFit/>
          </a:bodyPr>
          <a:lstStyle/>
          <a:p>
            <a:pPr marL="514350" indent="-514350"/>
            <a:r>
              <a:rPr lang="en-US" sz="2800" b="1" u="sng" dirty="0" smtClean="0"/>
              <a:t>Lab Part 1: Structure, Function, Behavior</a:t>
            </a:r>
            <a:endParaRPr lang="en-US" sz="4000" b="1" u="sng" dirty="0"/>
          </a:p>
          <a:p>
            <a:endParaRPr lang="en-US" dirty="0"/>
          </a:p>
        </p:txBody>
      </p:sp>
      <p:sp>
        <p:nvSpPr>
          <p:cNvPr id="8" name="Rectangle 7"/>
          <p:cNvSpPr/>
          <p:nvPr/>
        </p:nvSpPr>
        <p:spPr>
          <a:xfrm>
            <a:off x="8534400" y="762000"/>
            <a:ext cx="6096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smtClean="0"/>
              <a:t>9</a:t>
            </a:r>
            <a:endParaRPr lang="en-US" sz="3200" dirty="0"/>
          </a:p>
        </p:txBody>
      </p:sp>
      <p:sp>
        <p:nvSpPr>
          <p:cNvPr id="9" name="TextBox 8"/>
          <p:cNvSpPr txBox="1"/>
          <p:nvPr/>
        </p:nvSpPr>
        <p:spPr>
          <a:xfrm>
            <a:off x="0" y="4648200"/>
            <a:ext cx="9144000" cy="923330"/>
          </a:xfrm>
          <a:prstGeom prst="rect">
            <a:avLst/>
          </a:prstGeom>
          <a:noFill/>
        </p:spPr>
        <p:txBody>
          <a:bodyPr wrap="square" rtlCol="0">
            <a:spAutoFit/>
          </a:bodyPr>
          <a:lstStyle/>
          <a:p>
            <a:r>
              <a:rPr lang="en-US" b="1" dirty="0" smtClean="0"/>
              <a:t>View the </a:t>
            </a:r>
            <a:r>
              <a:rPr lang="en-US" b="1" dirty="0" smtClean="0">
                <a:hlinkClick r:id="rId2"/>
              </a:rPr>
              <a:t>Insect Database Collection</a:t>
            </a:r>
            <a:r>
              <a:rPr lang="en-US" b="1" dirty="0" smtClean="0"/>
              <a:t> and compare/contrast the different types of structures of other insects to the  Madagascar hissing cockroach and what that might say about their lifestyles.  Fill in the chart.</a:t>
            </a:r>
          </a:p>
        </p:txBody>
      </p:sp>
      <p:graphicFrame>
        <p:nvGraphicFramePr>
          <p:cNvPr id="10" name="Table 9"/>
          <p:cNvGraphicFramePr>
            <a:graphicFrameLocks noGrp="1"/>
          </p:cNvGraphicFramePr>
          <p:nvPr/>
        </p:nvGraphicFramePr>
        <p:xfrm>
          <a:off x="0" y="5562600"/>
          <a:ext cx="9144000" cy="1483360"/>
        </p:xfrm>
        <a:graphic>
          <a:graphicData uri="http://schemas.openxmlformats.org/drawingml/2006/table">
            <a:tbl>
              <a:tblPr firstRow="1" bandRow="1">
                <a:tableStyleId>{8EC20E35-A176-4012-BC5E-935CFFF8708E}</a:tableStyleId>
              </a:tblPr>
              <a:tblGrid>
                <a:gridCol w="4572000"/>
                <a:gridCol w="4572000"/>
              </a:tblGrid>
              <a:tr h="370840">
                <a:tc>
                  <a:txBody>
                    <a:bodyPr/>
                    <a:lstStyle/>
                    <a:p>
                      <a:pPr algn="ctr"/>
                      <a:r>
                        <a:rPr lang="en-US" dirty="0" smtClean="0">
                          <a:solidFill>
                            <a:schemeClr val="tx1"/>
                          </a:solidFill>
                        </a:rPr>
                        <a:t>Madagascar Hissing Cockroach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solidFill>
                            <a:schemeClr val="tx1"/>
                          </a:solidFill>
                        </a:rPr>
                        <a:t>Another</a:t>
                      </a:r>
                      <a:r>
                        <a:rPr lang="en-US" baseline="0" dirty="0" smtClean="0">
                          <a:solidFill>
                            <a:schemeClr val="tx1"/>
                          </a:solidFill>
                        </a:rPr>
                        <a:t> Insect: _______________</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r>
                        <a:rPr lang="en-US" b="1" dirty="0" smtClean="0">
                          <a:solidFill>
                            <a:schemeClr val="tx1"/>
                          </a:solidFill>
                        </a:rPr>
                        <a:t>Similarities: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1375</Words>
  <Application>Microsoft Office PowerPoint</Application>
  <PresentationFormat>On-screen Show (4:3)</PresentationFormat>
  <Paragraphs>259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Horry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mmassey</dc:creator>
  <cp:lastModifiedBy>Mary DeCanio-Massey</cp:lastModifiedBy>
  <cp:revision>129</cp:revision>
  <dcterms:created xsi:type="dcterms:W3CDTF">2015-09-22T18:01:20Z</dcterms:created>
  <dcterms:modified xsi:type="dcterms:W3CDTF">2017-02-20T02:10:41Z</dcterms:modified>
</cp:coreProperties>
</file>