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72" r:id="rId5"/>
    <p:sldId id="262" r:id="rId6"/>
    <p:sldId id="267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a Everhart" initials="BE" lastIdx="1" clrIdx="0">
    <p:extLst>
      <p:ext uri="{19B8F6BF-5375-455C-9EA6-DF929625EA0E}">
        <p15:presenceInfo xmlns:p15="http://schemas.microsoft.com/office/powerpoint/2012/main" xmlns="" userId="Briana Everh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280" autoAdjust="0"/>
  </p:normalViewPr>
  <p:slideViewPr>
    <p:cSldViewPr>
      <p:cViewPr>
        <p:scale>
          <a:sx n="100" d="100"/>
          <a:sy n="100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FF1D-014C-4FEF-9F4C-CEB02AC361D4}" type="datetimeFigureOut">
              <a:rPr lang="en-US" smtClean="0"/>
              <a:pPr/>
              <a:t>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7E4D-8C69-405F-A171-EDAC717DD2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Image result for ener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36"/>
            <a:ext cx="9144000" cy="6926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>
                <a:latin typeface="Americana BT" pitchFamily="18" charset="0"/>
              </a:rPr>
              <a:t>Animal Warm-Ups </a:t>
            </a:r>
            <a:br>
              <a:rPr lang="en-US" b="1" i="1" dirty="0">
                <a:latin typeface="Americana BT" pitchFamily="18" charset="0"/>
              </a:rPr>
            </a:br>
            <a:r>
              <a:rPr lang="en-US" b="1" i="1" dirty="0" smtClean="0">
                <a:latin typeface="Americana BT" pitchFamily="18" charset="0"/>
              </a:rPr>
              <a:t>7 Weeks </a:t>
            </a:r>
            <a:endParaRPr lang="en-US" b="1" i="1" dirty="0">
              <a:latin typeface="Americana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0292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Using the animals booklet 1 page 23 list the 7</a:t>
            </a:r>
          </a:p>
          <a:p>
            <a:r>
              <a:rPr lang="en-US" b="1" dirty="0"/>
              <a:t>structures animals use to help them escape from predators.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8054" y="2455935"/>
            <a:ext cx="5073545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228600"/>
            <a:ext cx="36576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495800"/>
            <a:ext cx="86868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1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209800" y="14917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TUESDAY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WEDNESDAY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101334" y="3549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THURSDAY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53382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Using your Animals Booklet Week  1 page 23, to </a:t>
            </a:r>
            <a:r>
              <a:rPr lang="en-US" sz="1600" b="1" dirty="0"/>
              <a:t>list the 18 structures animals can use to defend themselves from predators.</a:t>
            </a:r>
          </a:p>
          <a:p>
            <a:r>
              <a:rPr lang="en-US" sz="1600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495800"/>
            <a:ext cx="723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1. Animals are classified into two main phyla called __________ and ____________.</a:t>
            </a:r>
          </a:p>
          <a:p>
            <a:r>
              <a:rPr lang="en-US" sz="1100" b="1" dirty="0"/>
              <a:t>       a. invertebrates and nonvascular</a:t>
            </a:r>
          </a:p>
          <a:p>
            <a:r>
              <a:rPr lang="en-US" sz="1100" b="1" dirty="0"/>
              <a:t>       b. invertebrates and vertebrates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5334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Using </a:t>
            </a:r>
            <a:r>
              <a:rPr lang="en-US" sz="1600" b="1" dirty="0" smtClean="0"/>
              <a:t>your Animals </a:t>
            </a:r>
            <a:r>
              <a:rPr lang="en-US" sz="1600" b="1" dirty="0"/>
              <a:t>B</a:t>
            </a:r>
            <a:r>
              <a:rPr lang="en-US" sz="1600" b="1" dirty="0" smtClean="0"/>
              <a:t>ooklet Week  1 </a:t>
            </a:r>
            <a:r>
              <a:rPr lang="en-US" sz="1600" b="1" dirty="0"/>
              <a:t>page </a:t>
            </a:r>
            <a:r>
              <a:rPr lang="en-US" sz="1600" b="1" dirty="0" smtClean="0"/>
              <a:t>23, </a:t>
            </a:r>
            <a:r>
              <a:rPr lang="en-US" sz="1600" b="1" dirty="0"/>
              <a:t>list the 10</a:t>
            </a:r>
          </a:p>
          <a:p>
            <a:r>
              <a:rPr lang="en-US" sz="1600" b="1" dirty="0"/>
              <a:t>structures animals use to obtain resources for energy. 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799" y="2574256"/>
            <a:ext cx="483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Using your Animals Booklet Week  1 page 23, list </a:t>
            </a:r>
            <a:r>
              <a:rPr lang="en-US" sz="1600" b="1" dirty="0"/>
              <a:t>the 7</a:t>
            </a:r>
          </a:p>
          <a:p>
            <a:r>
              <a:rPr lang="en-US" sz="1600" b="1" dirty="0"/>
              <a:t>structures for movement animals use to help them escape from predators. </a:t>
            </a:r>
            <a:r>
              <a:rPr lang="en-US" sz="1600" b="1" dirty="0" smtClean="0"/>
              <a:t>____________________________________________________________________________________________________________________________________________________________________________________</a:t>
            </a:r>
            <a:endParaRPr lang="en-US" sz="1600" dirty="0"/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21733" y="5054959"/>
            <a:ext cx="499109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</a:t>
            </a:r>
            <a:r>
              <a:rPr lang="en-US" sz="1100" b="1" dirty="0"/>
              <a:t>. The animal kingdom is divided into _______ phyla groups.</a:t>
            </a:r>
          </a:p>
          <a:p>
            <a:endParaRPr lang="en-US" sz="1100" b="1" dirty="0"/>
          </a:p>
          <a:p>
            <a:r>
              <a:rPr lang="en-US" sz="1100" b="1" dirty="0"/>
              <a:t>3. List the 4 characteristics of all living things. ______________________________</a:t>
            </a:r>
          </a:p>
          <a:p>
            <a:r>
              <a:rPr lang="en-US" sz="1100" b="1" dirty="0"/>
              <a:t>____________________________________________________________________</a:t>
            </a:r>
          </a:p>
          <a:p>
            <a:endParaRPr lang="en-US" sz="1100" b="1" dirty="0"/>
          </a:p>
          <a:p>
            <a:r>
              <a:rPr lang="en-US" sz="1100" b="1" dirty="0"/>
              <a:t>4. What are the 7 levels of taxonomy and the trick to help you remember them? ________________________________________________________________________________________________________________________________________</a:t>
            </a:r>
          </a:p>
          <a:p>
            <a:endParaRPr lang="en-US" sz="1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486400" y="4572000"/>
            <a:ext cx="33528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6399" y="4572000"/>
            <a:ext cx="35052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u="sng" dirty="0"/>
              <a:t>5 Vertebrates</a:t>
            </a:r>
            <a:r>
              <a:rPr lang="en-US" sz="1600" b="1" dirty="0"/>
              <a:t>               </a:t>
            </a:r>
            <a:r>
              <a:rPr lang="en-US" sz="1600" b="1" u="sng" dirty="0"/>
              <a:t>5 Invertebrates</a:t>
            </a:r>
            <a:endParaRPr lang="en-US" b="1" u="sng" dirty="0"/>
          </a:p>
          <a:p>
            <a:r>
              <a:rPr lang="en-US" b="1" dirty="0"/>
              <a:t>F___________         A__________   A___________        M__________   R___________         E__________   M___________        S__________ B___________         S__________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48768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1815" y="2422594"/>
            <a:ext cx="4953000" cy="3978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152400"/>
            <a:ext cx="38862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705" y="242259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TUESDAY</a:t>
            </a:r>
            <a:r>
              <a:rPr lang="en-US" b="1" dirty="0"/>
              <a:t> Fill in the vertebrates chart below.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298385" y="27500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WEDNESDAY</a:t>
            </a:r>
          </a:p>
          <a:p>
            <a:endParaRPr lang="en-US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248993" y="550783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Label the characteristics of all animals</a:t>
            </a:r>
            <a:r>
              <a:rPr lang="en-US" sz="1400" b="1" dirty="0" smtClean="0"/>
              <a:t>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M___________________________</a:t>
            </a:r>
          </a:p>
          <a:p>
            <a:r>
              <a:rPr lang="en-US" sz="1400" b="1" dirty="0" smtClean="0"/>
              <a:t>B___________________________</a:t>
            </a:r>
          </a:p>
          <a:p>
            <a:r>
              <a:rPr lang="en-US" sz="1400" b="1" dirty="0" smtClean="0"/>
              <a:t>M__________________________</a:t>
            </a:r>
          </a:p>
          <a:p>
            <a:r>
              <a:rPr lang="en-US" sz="1400" b="1" dirty="0" smtClean="0"/>
              <a:t>H___________________________</a:t>
            </a:r>
          </a:p>
          <a:p>
            <a:r>
              <a:rPr lang="en-US" sz="1400" b="1" dirty="0" smtClean="0"/>
              <a:t>R___________________________</a:t>
            </a:r>
            <a:r>
              <a:rPr lang="en-US" sz="1400" b="1" dirty="0" smtClean="0"/>
              <a:t>  </a:t>
            </a:r>
            <a:endParaRPr lang="en-US" sz="1400" b="1" dirty="0"/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956214"/>
              </p:ext>
            </p:extLst>
          </p:nvPr>
        </p:nvGraphicFramePr>
        <p:xfrm>
          <a:off x="304800" y="2790197"/>
          <a:ext cx="4592390" cy="3257715"/>
        </p:xfrm>
        <a:graphic>
          <a:graphicData uri="http://schemas.openxmlformats.org/drawingml/2006/table">
            <a:tbl>
              <a:tblPr firstRow="1" firstCol="1" bandRow="1"/>
              <a:tblGrid>
                <a:gridCol w="918478">
                  <a:extLst>
                    <a:ext uri="{9D8B030D-6E8A-4147-A177-3AD203B41FA5}">
                      <a16:colId xmlns:a16="http://schemas.microsoft.com/office/drawing/2014/main" xmlns="" val="1231986986"/>
                    </a:ext>
                  </a:extLst>
                </a:gridCol>
                <a:gridCol w="918478">
                  <a:extLst>
                    <a:ext uri="{9D8B030D-6E8A-4147-A177-3AD203B41FA5}">
                      <a16:colId xmlns:a16="http://schemas.microsoft.com/office/drawing/2014/main" xmlns="" val="91076238"/>
                    </a:ext>
                  </a:extLst>
                </a:gridCol>
                <a:gridCol w="918478">
                  <a:extLst>
                    <a:ext uri="{9D8B030D-6E8A-4147-A177-3AD203B41FA5}">
                      <a16:colId xmlns:a16="http://schemas.microsoft.com/office/drawing/2014/main" xmlns="" val="3190355526"/>
                    </a:ext>
                  </a:extLst>
                </a:gridCol>
                <a:gridCol w="918478">
                  <a:extLst>
                    <a:ext uri="{9D8B030D-6E8A-4147-A177-3AD203B41FA5}">
                      <a16:colId xmlns:a16="http://schemas.microsoft.com/office/drawing/2014/main" xmlns="" val="1787823"/>
                    </a:ext>
                  </a:extLst>
                </a:gridCol>
                <a:gridCol w="918478">
                  <a:extLst>
                    <a:ext uri="{9D8B030D-6E8A-4147-A177-3AD203B41FA5}">
                      <a16:colId xmlns:a16="http://schemas.microsoft.com/office/drawing/2014/main" xmlns="" val="2480126509"/>
                    </a:ext>
                  </a:extLst>
                </a:gridCol>
              </a:tblGrid>
              <a:tr h="335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9396816"/>
                  </a:ext>
                </a:extLst>
              </a:tr>
              <a:tr h="19030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Soft, moist skin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Go through metamorphosis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Lay jelly-like eggs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can breathe in water with gills as young, and breathe on land with lungs as adults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Cold blooded (ectothermic)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Warm blooded (endothermic)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Mothers nurse their young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Breath through lungs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All have hair at some stage in development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•Babies born from live birth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lay eggs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Cold blooded (ectothermic)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have bodies covered in scales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Obtain dissolved oxygen in water through gills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Has 2 legs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Breath through lungs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Warm blooded (endothermic)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Feathers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Lays eggs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Two wings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lay eggs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have four legs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Breathe with lungs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Cold blooded (ectothermic)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Scales or plates for skin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1703416"/>
                  </a:ext>
                </a:extLst>
              </a:tr>
              <a:tr h="162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8360903"/>
                  </a:ext>
                </a:extLst>
              </a:tr>
              <a:tr h="244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2" marR="6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859024"/>
                  </a:ext>
                </a:extLst>
              </a:tr>
            </a:tbl>
          </a:graphicData>
        </a:graphic>
      </p:graphicFrame>
      <p:sp>
        <p:nvSpPr>
          <p:cNvPr id="32" name="Rounded Rectangle 4"/>
          <p:cNvSpPr/>
          <p:nvPr/>
        </p:nvSpPr>
        <p:spPr>
          <a:xfrm>
            <a:off x="5201993" y="4343400"/>
            <a:ext cx="3637207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7800" y="434671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5201993" y="4682016"/>
            <a:ext cx="356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Arthropods are in the:</a:t>
            </a:r>
          </a:p>
          <a:p>
            <a:r>
              <a:rPr lang="en-US" b="1" dirty="0"/>
              <a:t>C</a:t>
            </a:r>
            <a:r>
              <a:rPr lang="en-US" b="1" dirty="0" smtClean="0"/>
              <a:t>____________________________</a:t>
            </a:r>
            <a:endParaRPr lang="en-US" b="1" dirty="0"/>
          </a:p>
          <a:p>
            <a:r>
              <a:rPr lang="en-US" b="1" dirty="0" smtClean="0"/>
              <a:t> _____________________________</a:t>
            </a:r>
            <a:endParaRPr lang="en-US" b="1" dirty="0"/>
          </a:p>
          <a:p>
            <a:r>
              <a:rPr lang="en-US" b="1" dirty="0" smtClean="0"/>
              <a:t>A</a:t>
            </a:r>
            <a:r>
              <a:rPr lang="en-US" sz="1400" b="1" dirty="0"/>
              <a:t>____________________________________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638208"/>
              </p:ext>
            </p:extLst>
          </p:nvPr>
        </p:nvGraphicFramePr>
        <p:xfrm>
          <a:off x="5257800" y="685800"/>
          <a:ext cx="3672429" cy="2997612"/>
        </p:xfrm>
        <a:graphic>
          <a:graphicData uri="http://schemas.openxmlformats.org/drawingml/2006/table">
            <a:tbl>
              <a:tblPr firstRow="1" firstCol="1" bandRow="1"/>
              <a:tblGrid>
                <a:gridCol w="1387096">
                  <a:extLst>
                    <a:ext uri="{9D8B030D-6E8A-4147-A177-3AD203B41FA5}">
                      <a16:colId xmlns:a16="http://schemas.microsoft.com/office/drawing/2014/main" xmlns="" val="1684149036"/>
                    </a:ext>
                  </a:extLst>
                </a:gridCol>
                <a:gridCol w="851806">
                  <a:extLst>
                    <a:ext uri="{9D8B030D-6E8A-4147-A177-3AD203B41FA5}">
                      <a16:colId xmlns:a16="http://schemas.microsoft.com/office/drawing/2014/main" xmlns="" val="7717000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775105854"/>
                    </a:ext>
                  </a:extLst>
                </a:gridCol>
                <a:gridCol w="671527">
                  <a:extLst>
                    <a:ext uri="{9D8B030D-6E8A-4147-A177-3AD203B41FA5}">
                      <a16:colId xmlns:a16="http://schemas.microsoft.com/office/drawing/2014/main" xmlns="" val="2999038453"/>
                    </a:ext>
                  </a:extLst>
                </a:gridCol>
              </a:tblGrid>
              <a:tr h="31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Arthropod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Arthropod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6515874"/>
                  </a:ext>
                </a:extLst>
              </a:tr>
              <a:tr h="700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Crustaceans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Arachnids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132598"/>
                  </a:ext>
                </a:extLst>
              </a:tr>
              <a:tr h="3659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body segments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69074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legs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5531552"/>
                  </a:ext>
                </a:extLst>
              </a:tr>
              <a:tr h="2694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antennae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9098077"/>
                  </a:ext>
                </a:extLst>
              </a:tr>
              <a:tr h="700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 on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177286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971800" y="1524000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achen BT" pitchFamily="18" charset="0"/>
              </a:rPr>
              <a:t>MR.MBH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achen BT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81000"/>
            <a:ext cx="1371600" cy="101327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00600"/>
            <a:ext cx="1127201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1815" y="2422594"/>
            <a:ext cx="4953000" cy="42830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152400"/>
            <a:ext cx="38862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705" y="242259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TUESDAY </a:t>
            </a:r>
            <a:r>
              <a:rPr lang="en-US" b="1" dirty="0"/>
              <a:t>Fill in the invertebrates chart below.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WEDNESDAY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457200"/>
            <a:ext cx="365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 </a:t>
            </a:r>
          </a:p>
          <a:p>
            <a:r>
              <a:rPr lang="en-US" sz="1600" b="1" dirty="0"/>
              <a:t>       </a:t>
            </a:r>
            <a:r>
              <a:rPr lang="en-US" sz="1600" b="1" dirty="0" smtClean="0"/>
              <a:t> </a:t>
            </a:r>
            <a:r>
              <a:rPr lang="en-US" sz="1400" b="1" dirty="0" smtClean="0"/>
              <a:t>Vertebrates </a:t>
            </a:r>
            <a:r>
              <a:rPr lang="en-US" sz="1400" b="1" dirty="0"/>
              <a:t>(13)         </a:t>
            </a:r>
            <a:r>
              <a:rPr lang="en-US" sz="1400" b="1" dirty="0" smtClean="0"/>
              <a:t>    </a:t>
            </a:r>
            <a:r>
              <a:rPr lang="en-US" sz="1400" b="1" dirty="0"/>
              <a:t>Invertebrates (4) </a:t>
            </a:r>
          </a:p>
          <a:p>
            <a:r>
              <a:rPr lang="en-US" sz="1400" b="1" dirty="0"/>
              <a:t>                                      Both (6)</a:t>
            </a:r>
          </a:p>
          <a:p>
            <a:r>
              <a:rPr lang="en-US" sz="1600" b="1" dirty="0"/>
              <a:t>             *                            *</a:t>
            </a:r>
          </a:p>
          <a:p>
            <a:r>
              <a:rPr lang="en-US" sz="1600" b="1" dirty="0"/>
              <a:t>              </a:t>
            </a:r>
          </a:p>
          <a:p>
            <a:r>
              <a:rPr lang="en-US" sz="1600" b="1" dirty="0"/>
              <a:t>                                   *</a:t>
            </a:r>
          </a:p>
          <a:p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8993" y="550783"/>
            <a:ext cx="4953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1" dirty="0"/>
              <a:t>A taxonomist uses a scientific name made up of the </a:t>
            </a:r>
            <a:r>
              <a:rPr lang="en-US" sz="1200" b="1" i="1" dirty="0"/>
              <a:t>G___________ </a:t>
            </a:r>
            <a:r>
              <a:rPr lang="en-US" sz="1200" b="1" dirty="0"/>
              <a:t>and </a:t>
            </a:r>
            <a:r>
              <a:rPr lang="en-US" sz="1200" b="1" i="1" dirty="0"/>
              <a:t>s___________</a:t>
            </a:r>
            <a:r>
              <a:rPr lang="en-US" sz="1200" b="1" dirty="0"/>
              <a:t>.</a:t>
            </a:r>
          </a:p>
          <a:p>
            <a:pPr marL="342900" indent="-342900">
              <a:buAutoNum type="arabicPeriod"/>
            </a:pPr>
            <a:r>
              <a:rPr lang="en-US" sz="1200" b="1" dirty="0" smtClean="0"/>
              <a:t>Using your digital device, look up the </a:t>
            </a:r>
            <a:r>
              <a:rPr lang="en-US" sz="1200" b="1" dirty="0"/>
              <a:t>genus and species names for the following animals:</a:t>
            </a:r>
          </a:p>
          <a:p>
            <a:r>
              <a:rPr lang="en-US" sz="1200" b="1" dirty="0"/>
              <a:t>     </a:t>
            </a:r>
            <a:r>
              <a:rPr lang="en-US" sz="1200" b="1" dirty="0" smtClean="0"/>
              <a:t>Brown </a:t>
            </a:r>
            <a:r>
              <a:rPr lang="en-US" sz="1200" b="1" dirty="0"/>
              <a:t>Bear      </a:t>
            </a:r>
            <a:r>
              <a:rPr lang="en-US" sz="1200" b="1" i="1" dirty="0"/>
              <a:t>U______________     a___________________</a:t>
            </a:r>
          </a:p>
          <a:p>
            <a:r>
              <a:rPr lang="en-US" sz="1200" b="1" dirty="0"/>
              <a:t>     Dog                    </a:t>
            </a:r>
            <a:r>
              <a:rPr lang="en-US" sz="1200" b="1" i="1" dirty="0"/>
              <a:t>C______________      f___________________</a:t>
            </a:r>
          </a:p>
          <a:p>
            <a:r>
              <a:rPr lang="en-US" sz="1200" b="1" dirty="0"/>
              <a:t>     Cat                     </a:t>
            </a:r>
            <a:r>
              <a:rPr lang="en-US" sz="1200" b="1" i="1" dirty="0"/>
              <a:t>F______________      c___________________</a:t>
            </a:r>
          </a:p>
          <a:p>
            <a:r>
              <a:rPr lang="en-US" sz="1200" b="1" dirty="0"/>
              <a:t>     Humans            </a:t>
            </a:r>
            <a:r>
              <a:rPr lang="en-US" sz="1200" b="1" i="1" dirty="0"/>
              <a:t>H______________     s___________________</a:t>
            </a:r>
          </a:p>
          <a:p>
            <a:r>
              <a:rPr lang="en-US" sz="1200" b="1" dirty="0"/>
              <a:t>     Wolf                  </a:t>
            </a:r>
            <a:r>
              <a:rPr lang="en-US" sz="1200" b="1" i="1" dirty="0"/>
              <a:t>C______________      l ___________________</a:t>
            </a:r>
          </a:p>
          <a:p>
            <a:endParaRPr lang="en-US" sz="1400" b="1" dirty="0"/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222386" y="1013422"/>
            <a:ext cx="2362200" cy="321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591300" y="1012749"/>
            <a:ext cx="2362200" cy="321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4"/>
          <p:cNvSpPr/>
          <p:nvPr/>
        </p:nvSpPr>
        <p:spPr>
          <a:xfrm>
            <a:off x="5201993" y="4343400"/>
            <a:ext cx="3637207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7800" y="434671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5201993" y="4682017"/>
            <a:ext cx="3484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are the 4 characteristics of all animals (life)?</a:t>
            </a:r>
          </a:p>
          <a:p>
            <a:r>
              <a:rPr lang="en-US" sz="1400" b="1" dirty="0" smtClean="0"/>
              <a:t>1.___________________________________2.___________________________________3.___________________________________4.___________________________________</a:t>
            </a:r>
            <a:endParaRPr lang="en-US" sz="1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2276889"/>
              </p:ext>
            </p:extLst>
          </p:nvPr>
        </p:nvGraphicFramePr>
        <p:xfrm>
          <a:off x="276897" y="2751779"/>
          <a:ext cx="4627807" cy="3704217"/>
        </p:xfrm>
        <a:graphic>
          <a:graphicData uri="http://schemas.openxmlformats.org/drawingml/2006/table">
            <a:tbl>
              <a:tblPr firstRow="1" firstCol="1" bandRow="1"/>
              <a:tblGrid>
                <a:gridCol w="1090927">
                  <a:extLst>
                    <a:ext uri="{9D8B030D-6E8A-4147-A177-3AD203B41FA5}">
                      <a16:colId xmlns:a16="http://schemas.microsoft.com/office/drawing/2014/main" xmlns="" val="1291421953"/>
                    </a:ext>
                  </a:extLst>
                </a:gridCol>
                <a:gridCol w="884220">
                  <a:extLst>
                    <a:ext uri="{9D8B030D-6E8A-4147-A177-3AD203B41FA5}">
                      <a16:colId xmlns:a16="http://schemas.microsoft.com/office/drawing/2014/main" xmlns="" val="658841566"/>
                    </a:ext>
                  </a:extLst>
                </a:gridCol>
                <a:gridCol w="884220">
                  <a:extLst>
                    <a:ext uri="{9D8B030D-6E8A-4147-A177-3AD203B41FA5}">
                      <a16:colId xmlns:a16="http://schemas.microsoft.com/office/drawing/2014/main" xmlns="" val="2584507217"/>
                    </a:ext>
                  </a:extLst>
                </a:gridCol>
                <a:gridCol w="884220">
                  <a:extLst>
                    <a:ext uri="{9D8B030D-6E8A-4147-A177-3AD203B41FA5}">
                      <a16:colId xmlns:a16="http://schemas.microsoft.com/office/drawing/2014/main" xmlns="" val="2727028855"/>
                    </a:ext>
                  </a:extLst>
                </a:gridCol>
                <a:gridCol w="884220">
                  <a:extLst>
                    <a:ext uri="{9D8B030D-6E8A-4147-A177-3AD203B41FA5}">
                      <a16:colId xmlns:a16="http://schemas.microsoft.com/office/drawing/2014/main" xmlns="" val="535843963"/>
                    </a:ext>
                  </a:extLst>
                </a:gridCol>
              </a:tblGrid>
              <a:tr h="255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9060730"/>
                  </a:ext>
                </a:extLst>
              </a:tr>
              <a:tr h="2787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Most have an inner and outer shell.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Have soft bodies; most have a thick muscular foot for movement or to open and close their shells.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They have more developed body systems than sponges or worms.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They take in oxygen through gills or lungs, and some have shells.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Examples may be slugs, snails, clams, and octopuses.</a:t>
                      </a: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•It has pores to absorb nutrients and oxygen.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•Most live in salt water.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•Water moves into a central cavity and out through a hole in the top</a:t>
                      </a: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•Have long tube-like bodies that are divided into segments.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They are the simplest organisms with a true nervous system and blood contained in vessels.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long digestive tube runs down the length of the worm’s inner body. </a:t>
                      </a: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•It has a hard outer body called an exoskeleton.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•It has jointed limbs.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It sheds its outer exoskeleton as it grows. This process is known as molting.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•They obtain oxygen from the air through gills or air tubes.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Examples may be insects, arachnids, and crustaceans.</a:t>
                      </a: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•Have arms that extend from the middle body outwards.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They have tube feet that take in oxygen from the water and spines.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8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Examples may be sea stars, brittle stars, sea cucumbers, or sea urchins.</a:t>
                      </a: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6497337"/>
                  </a:ext>
                </a:extLst>
              </a:tr>
              <a:tr h="123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66871"/>
                  </a:ext>
                </a:extLst>
              </a:tr>
              <a:tr h="329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49" marR="41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041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8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04800"/>
            <a:ext cx="3962400" cy="39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95800" y="152401"/>
            <a:ext cx="4419600" cy="4115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384930"/>
            <a:ext cx="8686800" cy="232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 4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25134" y="3487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b="1" u="sng" dirty="0"/>
              <a:t>MONDAY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584966" y="4630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TUESDAY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464999"/>
            <a:ext cx="3733800" cy="3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5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648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562600" y="5728760"/>
            <a:ext cx="3200400" cy="90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46482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4719170" y="492148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23178"/>
              </p:ext>
            </p:extLst>
          </p:nvPr>
        </p:nvGraphicFramePr>
        <p:xfrm>
          <a:off x="4953000" y="304800"/>
          <a:ext cx="3572820" cy="3853480"/>
        </p:xfrm>
        <a:graphic>
          <a:graphicData uri="http://schemas.openxmlformats.org/drawingml/2006/table">
            <a:tbl>
              <a:tblPr firstRow="1" firstCol="1" bandRow="1"/>
              <a:tblGrid>
                <a:gridCol w="893205">
                  <a:extLst>
                    <a:ext uri="{9D8B030D-6E8A-4147-A177-3AD203B41FA5}">
                      <a16:colId xmlns:a16="http://schemas.microsoft.com/office/drawing/2014/main" xmlns="" val="1909735405"/>
                    </a:ext>
                  </a:extLst>
                </a:gridCol>
                <a:gridCol w="893205">
                  <a:extLst>
                    <a:ext uri="{9D8B030D-6E8A-4147-A177-3AD203B41FA5}">
                      <a16:colId xmlns:a16="http://schemas.microsoft.com/office/drawing/2014/main" xmlns="" val="1414986236"/>
                    </a:ext>
                  </a:extLst>
                </a:gridCol>
                <a:gridCol w="893205">
                  <a:extLst>
                    <a:ext uri="{9D8B030D-6E8A-4147-A177-3AD203B41FA5}">
                      <a16:colId xmlns:a16="http://schemas.microsoft.com/office/drawing/2014/main" xmlns="" val="3022108169"/>
                    </a:ext>
                  </a:extLst>
                </a:gridCol>
                <a:gridCol w="893205">
                  <a:extLst>
                    <a:ext uri="{9D8B030D-6E8A-4147-A177-3AD203B41FA5}">
                      <a16:colId xmlns:a16="http://schemas.microsoft.com/office/drawing/2014/main" xmlns="" val="3205493887"/>
                    </a:ext>
                  </a:extLst>
                </a:gridCol>
              </a:tblGrid>
              <a:tr h="316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4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</a:t>
                      </a:r>
                      <a:endParaRPr lang="en-US" sz="9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9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Vertebrate or Invertebrate</a:t>
                      </a:r>
                      <a:endParaRPr lang="en-US" sz="9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9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Endothermic or Ectothermic</a:t>
                      </a:r>
                      <a:endParaRPr lang="en-US" sz="9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9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(FARM B) or (A MESS)</a:t>
                      </a:r>
                      <a:endParaRPr lang="en-US" sz="9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2970075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Flounder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382207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355193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Alligator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919168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695185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 Urchin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546888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4375641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Dolphin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4878524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1983775"/>
                  </a:ext>
                </a:extLst>
              </a:tr>
              <a:tr h="3125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Mosquito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3456416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Carolina Wren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0655149"/>
                  </a:ext>
                </a:extLst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Sponge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05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Tarantula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 rot="16200000">
            <a:off x="5287219" y="5910074"/>
            <a:ext cx="1110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THURSDAY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67" t="22223" r="38333" b="59870"/>
          <a:stretch/>
        </p:blipFill>
        <p:spPr>
          <a:xfrm>
            <a:off x="6119060" y="5791200"/>
            <a:ext cx="967540" cy="685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35" t="74720" r="41210" b="2291"/>
          <a:stretch/>
        </p:blipFill>
        <p:spPr>
          <a:xfrm>
            <a:off x="7315200" y="5780488"/>
            <a:ext cx="1219200" cy="705304"/>
          </a:xfrm>
          <a:prstGeom prst="rect">
            <a:avLst/>
          </a:prstGeom>
        </p:spPr>
      </p:pic>
      <p:pic>
        <p:nvPicPr>
          <p:cNvPr id="39" name="Picture 38" descr="133093996_2.png"/>
          <p:cNvPicPr/>
          <p:nvPr/>
        </p:nvPicPr>
        <p:blipFill rotWithShape="1">
          <a:blip r:embed="rId5" cstate="print"/>
          <a:srcRect l="4957" t="8286" r="5525" b="85896"/>
          <a:stretch/>
        </p:blipFill>
        <p:spPr>
          <a:xfrm>
            <a:off x="691123" y="4453899"/>
            <a:ext cx="7992420" cy="490954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6971132"/>
              </p:ext>
            </p:extLst>
          </p:nvPr>
        </p:nvGraphicFramePr>
        <p:xfrm>
          <a:off x="674133" y="4940008"/>
          <a:ext cx="793646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7067">
                  <a:extLst>
                    <a:ext uri="{9D8B030D-6E8A-4147-A177-3AD203B41FA5}">
                      <a16:colId xmlns:a16="http://schemas.microsoft.com/office/drawing/2014/main" xmlns="" val="3834679951"/>
                    </a:ext>
                  </a:extLst>
                </a:gridCol>
                <a:gridCol w="1663264">
                  <a:extLst>
                    <a:ext uri="{9D8B030D-6E8A-4147-A177-3AD203B41FA5}">
                      <a16:colId xmlns:a16="http://schemas.microsoft.com/office/drawing/2014/main" xmlns="" val="940460426"/>
                    </a:ext>
                  </a:extLst>
                </a:gridCol>
                <a:gridCol w="1630197">
                  <a:extLst>
                    <a:ext uri="{9D8B030D-6E8A-4147-A177-3AD203B41FA5}">
                      <a16:colId xmlns:a16="http://schemas.microsoft.com/office/drawing/2014/main" xmlns="" val="3222045755"/>
                    </a:ext>
                  </a:extLst>
                </a:gridCol>
                <a:gridCol w="1748645">
                  <a:extLst>
                    <a:ext uri="{9D8B030D-6E8A-4147-A177-3AD203B41FA5}">
                      <a16:colId xmlns:a16="http://schemas.microsoft.com/office/drawing/2014/main" xmlns="" val="911307566"/>
                    </a:ext>
                  </a:extLst>
                </a:gridCol>
                <a:gridCol w="1587293">
                  <a:extLst>
                    <a:ext uri="{9D8B030D-6E8A-4147-A177-3AD203B41FA5}">
                      <a16:colId xmlns:a16="http://schemas.microsoft.com/office/drawing/2014/main" xmlns="" val="4249656511"/>
                    </a:ext>
                  </a:extLst>
                </a:gridCol>
              </a:tblGrid>
              <a:tr h="214986">
                <a:tc>
                  <a:txBody>
                    <a:bodyPr/>
                    <a:lstStyle/>
                    <a:p>
                      <a:r>
                        <a:rPr lang="en-US" b="1" dirty="0"/>
                        <a:t>Eagle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3911521"/>
                  </a:ext>
                </a:extLst>
              </a:tr>
              <a:tr h="334759">
                <a:tc>
                  <a:txBody>
                    <a:bodyPr/>
                    <a:lstStyle/>
                    <a:p>
                      <a:r>
                        <a:rPr lang="en-US" b="1" dirty="0"/>
                        <a:t>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71670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09600" y="565407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Fill in the table using the </a:t>
            </a:r>
            <a:r>
              <a:rPr lang="en-US" sz="1400" b="1" dirty="0" smtClean="0"/>
              <a:t>pictures each day.</a:t>
            </a:r>
            <a:endParaRPr lang="en-US" sz="1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286000" y="5715000"/>
            <a:ext cx="3200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92905" y="5774695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WEDNESDAY</a:t>
            </a:r>
            <a:endParaRPr lang="en-US" sz="1050" b="1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5791200"/>
            <a:ext cx="1309921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5791200"/>
            <a:ext cx="1102385" cy="6858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57200" y="3810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Who is this Mystery Invertebrate?</a:t>
            </a:r>
            <a:endParaRPr lang="en-US" u="sng" dirty="0"/>
          </a:p>
        </p:txBody>
      </p:sp>
      <p:sp>
        <p:nvSpPr>
          <p:cNvPr id="41" name="Rectangle 40"/>
          <p:cNvSpPr/>
          <p:nvPr/>
        </p:nvSpPr>
        <p:spPr>
          <a:xfrm>
            <a:off x="533400" y="762000"/>
            <a:ext cx="350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I have arms that extend out from the middle of my body outwards.</a:t>
            </a:r>
          </a:p>
          <a:p>
            <a:pPr marL="342900" indent="-342900">
              <a:buAutoNum type="arabicPeriod"/>
            </a:pPr>
            <a:r>
              <a:rPr lang="en-US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___________ I have jointed legs, segmented body and sometimes wings, get oxygen with gills or air tubes.</a:t>
            </a:r>
          </a:p>
          <a:p>
            <a:pPr marL="342900" indent="-342900">
              <a:buAutoNum type="arabicPeriod"/>
            </a:pPr>
            <a:r>
              <a:rPr lang="en-US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___________ I have pores through which water flows through a central cavity where I also eliminate waste.</a:t>
            </a:r>
          </a:p>
          <a:p>
            <a:pPr marL="342900" indent="-342900">
              <a:buAutoNum type="arabicPeriod"/>
            </a:pPr>
            <a:r>
              <a:rPr lang="en-US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___________ I have a soft body with a thick muscular foot for movement.</a:t>
            </a:r>
          </a:p>
          <a:p>
            <a:pPr marL="342900" indent="-342900">
              <a:buAutoNum type="arabicPeriod"/>
            </a:pPr>
            <a:r>
              <a:rPr lang="en-US" sz="15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___________ I have a long tube-like body.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415534" y="42349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WED. &amp; THURS.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323856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49530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0" y="228600"/>
            <a:ext cx="36576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495800"/>
            <a:ext cx="5029200" cy="2209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987034" y="-67996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025134" y="1263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TUESDAY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 </a:t>
            </a:r>
            <a:r>
              <a:rPr lang="en-US" b="1" u="sng" dirty="0" smtClean="0"/>
              <a:t>THURSDAY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215634" y="36634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WEDNESDAY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304800"/>
            <a:ext cx="4629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 the 5 vertebrate groups and the trick to help remember them.  </a:t>
            </a:r>
          </a:p>
          <a:p>
            <a:r>
              <a:rPr lang="en-US" b="1" u="sng" dirty="0"/>
              <a:t>_________________</a:t>
            </a:r>
          </a:p>
          <a:p>
            <a:r>
              <a:rPr lang="en-US" b="1" u="sng" dirty="0"/>
              <a:t>_________________</a:t>
            </a:r>
          </a:p>
          <a:p>
            <a:r>
              <a:rPr lang="en-US" b="1" dirty="0"/>
              <a:t>_________________               ______________</a:t>
            </a:r>
          </a:p>
          <a:p>
            <a:r>
              <a:rPr lang="en-US" b="1" dirty="0"/>
              <a:t>_________________</a:t>
            </a:r>
          </a:p>
          <a:p>
            <a:r>
              <a:rPr lang="en-US" b="1" u="sng" dirty="0"/>
              <a:t>_________________</a:t>
            </a:r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1000" y="44958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Structures for Defense, Movement or Obtaining Resources</a:t>
            </a:r>
            <a:endParaRPr lang="en-US" sz="1400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405438" y="159"/>
            <a:ext cx="35861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         </a:t>
            </a:r>
          </a:p>
          <a:p>
            <a:endParaRPr lang="en-US" sz="1200" b="1" dirty="0"/>
          </a:p>
          <a:p>
            <a:r>
              <a:rPr lang="en-US" sz="1200" b="1" dirty="0"/>
              <a:t>Which animals are an invertebrate (I), vertebrate (V), and ectothermic (EC) endothermic (EN)?</a:t>
            </a:r>
          </a:p>
          <a:p>
            <a:endParaRPr lang="en-US" sz="1200" b="1" dirty="0"/>
          </a:p>
          <a:p>
            <a:r>
              <a:rPr lang="en-US" sz="1200" b="1" dirty="0"/>
              <a:t> 	</a:t>
            </a:r>
          </a:p>
          <a:p>
            <a:endParaRPr lang="en-US" sz="12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4678650"/>
              </p:ext>
            </p:extLst>
          </p:nvPr>
        </p:nvGraphicFramePr>
        <p:xfrm>
          <a:off x="5534025" y="1018540"/>
          <a:ext cx="3257550" cy="482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36711585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421410662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3985777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V/I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EC/EN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873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Shark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18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Cricket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18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Salamander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98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Hissing Cockroach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59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Leatherback Sea Turtle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44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Black Widow Spider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35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Kangaroo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03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51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417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Sea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60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Sponge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68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Earthworm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605257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6176" y="2394843"/>
            <a:ext cx="4629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 the 5 invertebrate groups and the trick to help remember them.  </a:t>
            </a:r>
          </a:p>
          <a:p>
            <a:r>
              <a:rPr lang="en-US" b="1" u="sng" dirty="0"/>
              <a:t>_________________</a:t>
            </a:r>
          </a:p>
          <a:p>
            <a:r>
              <a:rPr lang="en-US" b="1" u="sng" dirty="0"/>
              <a:t>_________________</a:t>
            </a:r>
          </a:p>
          <a:p>
            <a:r>
              <a:rPr lang="en-US" b="1" dirty="0"/>
              <a:t>_________________               ______________</a:t>
            </a:r>
          </a:p>
          <a:p>
            <a:r>
              <a:rPr lang="en-US" b="1" dirty="0"/>
              <a:t>_________________</a:t>
            </a:r>
          </a:p>
          <a:p>
            <a:r>
              <a:rPr lang="en-US" b="1" u="sng" dirty="0"/>
              <a:t>_________________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4946512"/>
              </p:ext>
            </p:extLst>
          </p:nvPr>
        </p:nvGraphicFramePr>
        <p:xfrm>
          <a:off x="533400" y="4724400"/>
          <a:ext cx="4552084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968">
                  <a:extLst>
                    <a:ext uri="{9D8B030D-6E8A-4147-A177-3AD203B41FA5}">
                      <a16:colId xmlns:a16="http://schemas.microsoft.com/office/drawing/2014/main" xmlns="" val="3638672539"/>
                    </a:ext>
                  </a:extLst>
                </a:gridCol>
                <a:gridCol w="2926116">
                  <a:extLst>
                    <a:ext uri="{9D8B030D-6E8A-4147-A177-3AD203B41FA5}">
                      <a16:colId xmlns:a16="http://schemas.microsoft.com/office/drawing/2014/main" xmlns="" val="917051747"/>
                    </a:ext>
                  </a:extLst>
                </a:gridCol>
              </a:tblGrid>
              <a:tr h="211000"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 smtClean="0"/>
                        <a:t>STRUCTURE</a:t>
                      </a:r>
                      <a:endParaRPr lang="en-US" sz="1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dirty="0" smtClean="0"/>
                        <a:t>CHARACTERISTIC</a:t>
                      </a:r>
                      <a:endParaRPr lang="en-US" sz="10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07171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</a:t>
                      </a:r>
                      <a:r>
                        <a:rPr lang="en-US" sz="1000" b="1" baseline="0" dirty="0" smtClean="0"/>
                        <a:t> an animal to hide from a predator.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3480532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</a:t>
                      </a:r>
                      <a:r>
                        <a:rPr lang="en-US" sz="1000" b="1" baseline="0" dirty="0" smtClean="0"/>
                        <a:t> to make an attack painful.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712632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</a:t>
                      </a:r>
                      <a:r>
                        <a:rPr lang="en-US" sz="1000" b="1" baseline="0" dirty="0" smtClean="0"/>
                        <a:t> to prevent a direct attack.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683022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 to change its size.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091236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 to flee or hide from predators.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6909294"/>
                  </a:ext>
                </a:extLst>
              </a:tr>
              <a:tr h="211000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 to find</a:t>
                      </a:r>
                      <a:r>
                        <a:rPr lang="en-US" sz="1000" b="1" baseline="0" dirty="0" smtClean="0"/>
                        <a:t> food and escape predators.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405240"/>
                  </a:ext>
                </a:extLst>
              </a:tr>
              <a:tr h="153856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Allow an animal to chew or tear and eat</a:t>
                      </a:r>
                      <a:r>
                        <a:rPr lang="en-US" sz="1000" b="1" baseline="0" dirty="0" smtClean="0"/>
                        <a:t> or drink.</a:t>
                      </a:r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62837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626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Week 1 Animal Booklet, page 23 to find Wednesday’s answers.</a:t>
            </a:r>
            <a:endParaRPr lang="en-US" dirty="0"/>
          </a:p>
        </p:txBody>
      </p:sp>
      <p:sp>
        <p:nvSpPr>
          <p:cNvPr id="26" name="Left Arrow 25"/>
          <p:cNvSpPr/>
          <p:nvPr/>
        </p:nvSpPr>
        <p:spPr>
          <a:xfrm>
            <a:off x="4953000" y="5943600"/>
            <a:ext cx="685800" cy="4572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50292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49530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228600"/>
            <a:ext cx="37338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419600"/>
            <a:ext cx="8763000" cy="2209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76658" y="170837"/>
            <a:ext cx="310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362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TUESDAY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228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BIRD BEAK AND FEET </a:t>
            </a:r>
            <a:r>
              <a:rPr lang="en-US" b="1" u="sng" dirty="0" smtClean="0"/>
              <a:t>MYSTERY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48934" y="3549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THURSDAY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457200"/>
            <a:ext cx="3691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09600"/>
            <a:ext cx="47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599" y="2667000"/>
            <a:ext cx="4891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Which below is not an example of an environmental stimuli?</a:t>
            </a:r>
          </a:p>
          <a:p>
            <a:r>
              <a:rPr lang="en-US" sz="1400" b="1" dirty="0"/>
              <a:t>	A. Food Gathering	B. Shedding</a:t>
            </a:r>
          </a:p>
          <a:p>
            <a:r>
              <a:rPr lang="en-US" sz="1400" b="1" dirty="0"/>
              <a:t>	C. Sweating		D. Panting</a:t>
            </a:r>
          </a:p>
          <a:p>
            <a:endParaRPr lang="en-US" sz="1400" b="1" dirty="0"/>
          </a:p>
          <a:p>
            <a:pPr marL="228600" indent="-228600">
              <a:buAutoNum type="arabicPeriod" startAt="2"/>
            </a:pPr>
            <a:r>
              <a:rPr lang="en-US" sz="1400" b="1" dirty="0"/>
              <a:t>Which below in not an example of a behavioral  stimuli?</a:t>
            </a:r>
          </a:p>
          <a:p>
            <a:r>
              <a:rPr lang="en-US" sz="1400" b="1" dirty="0"/>
              <a:t>	A. Hibernation	B. Migration</a:t>
            </a:r>
          </a:p>
          <a:p>
            <a:r>
              <a:rPr lang="en-US" sz="1400" b="1" dirty="0"/>
              <a:t>	C. Shivering 		D. Courtship</a:t>
            </a:r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02912" y="4526339"/>
            <a:ext cx="8260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Label each of the picture below with camouflage or mimicry.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                                                 </a:t>
            </a:r>
          </a:p>
          <a:p>
            <a:r>
              <a:rPr lang="en-US" b="1" dirty="0"/>
              <a:t>                                             _______________                                                _____________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0" name="Picture 29" descr="http://static.boredpanda.com/blog/wp-content/uuuploads/animal-camouflage/animal-camouflage-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91" y="5017493"/>
            <a:ext cx="2129790" cy="15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aterpillar-Snake-Mimic-2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6741" y="5012501"/>
            <a:ext cx="2126615" cy="156019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6200000">
            <a:off x="4663606" y="2041994"/>
            <a:ext cx="1405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WEDNESDAY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990600"/>
            <a:ext cx="76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915520"/>
            <a:ext cx="666750" cy="24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6019800" y="9361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19800" y="16219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23839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0" y="29935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848600" y="10123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848600" y="16981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848600" y="23077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848600" y="29935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334000" y="533400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/>
              <a:t>Using the word box below, find the advantage of each beak or foot.</a:t>
            </a:r>
            <a:endParaRPr lang="en-US" sz="1100" b="1" i="1" dirty="0"/>
          </a:p>
        </p:txBody>
      </p:sp>
      <p:sp>
        <p:nvSpPr>
          <p:cNvPr id="46" name="Rounded Rectangle 45"/>
          <p:cNvSpPr/>
          <p:nvPr/>
        </p:nvSpPr>
        <p:spPr>
          <a:xfrm>
            <a:off x="5257800" y="3429000"/>
            <a:ext cx="3733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34000" y="3429000"/>
            <a:ext cx="18288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/>
              <a:t>Beak Advantages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cracking seeds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straining water for food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tearing flesh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probing for insects</a:t>
            </a:r>
            <a:endParaRPr lang="en-US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3429000"/>
            <a:ext cx="1600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/>
              <a:t>Feet Advantages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climbing trees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swimming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grabbing onto animals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/>
              <a:t>perching </a:t>
            </a:r>
            <a:endParaRPr lang="en-US" sz="1050" b="1" dirty="0"/>
          </a:p>
        </p:txBody>
      </p:sp>
      <p:sp>
        <p:nvSpPr>
          <p:cNvPr id="49" name="Rectangle 48"/>
          <p:cNvSpPr/>
          <p:nvPr/>
        </p:nvSpPr>
        <p:spPr>
          <a:xfrm>
            <a:off x="6248400" y="685800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BEAK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153400" y="685800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FEET</a:t>
            </a:r>
            <a:endParaRPr lang="en-US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496291"/>
              </p:ext>
            </p:extLst>
          </p:nvPr>
        </p:nvGraphicFramePr>
        <p:xfrm>
          <a:off x="457200" y="381000"/>
          <a:ext cx="4549895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3519783885"/>
                    </a:ext>
                  </a:extLst>
                </a:gridCol>
                <a:gridCol w="2644895">
                  <a:extLst>
                    <a:ext uri="{9D8B030D-6E8A-4147-A177-3AD203B41FA5}">
                      <a16:colId xmlns:a16="http://schemas.microsoft.com/office/drawing/2014/main" xmlns="" val="830121193"/>
                    </a:ext>
                  </a:extLst>
                </a:gridCol>
              </a:tblGrid>
              <a:tr h="166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Defense Mechanism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Camouflage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122347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Smells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8451402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Stingers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965582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Ejection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491570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Mimicry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796924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2277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304800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438400"/>
            <a:ext cx="495300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257800" y="228600"/>
            <a:ext cx="36576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4495800"/>
            <a:ext cx="86868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WARM UP </a:t>
            </a:r>
            <a:r>
              <a:rPr lang="en-US" b="1" dirty="0" smtClean="0"/>
              <a:t>– Week 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MONDAY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5456" y="3275856"/>
            <a:ext cx="915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TUESDAY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52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WEDNESDAY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48934" y="35491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THURSDAY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457200"/>
            <a:ext cx="3657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Write an LB for learned behavior or IB for inherited behavior next to each behavior. </a:t>
            </a:r>
          </a:p>
          <a:p>
            <a:r>
              <a:rPr lang="en-US" sz="1400" b="1" dirty="0"/>
              <a:t>___________________   __________________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_________________     __________________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45720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609600"/>
            <a:ext cx="4781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Use </a:t>
            </a:r>
            <a:r>
              <a:rPr lang="en-US" sz="1400" b="1" dirty="0" smtClean="0"/>
              <a:t>your Animal </a:t>
            </a:r>
            <a:r>
              <a:rPr lang="en-US" sz="1400" b="1" dirty="0"/>
              <a:t>B</a:t>
            </a:r>
            <a:r>
              <a:rPr lang="en-US" sz="1400" b="1" dirty="0" smtClean="0"/>
              <a:t>ooklet Weeks 5 &amp; 6 </a:t>
            </a:r>
            <a:r>
              <a:rPr lang="en-US" sz="1400" b="1" dirty="0"/>
              <a:t>page </a:t>
            </a:r>
            <a:r>
              <a:rPr lang="en-US" sz="1400" b="1" dirty="0" smtClean="0"/>
              <a:t>6 vocabular</a:t>
            </a:r>
            <a:r>
              <a:rPr lang="en-US" sz="1400" b="1" dirty="0" smtClean="0"/>
              <a:t>y </a:t>
            </a:r>
            <a:r>
              <a:rPr lang="en-US" sz="1400" b="1" dirty="0" smtClean="0"/>
              <a:t>to </a:t>
            </a:r>
            <a:r>
              <a:rPr lang="en-US" sz="1400" b="1" dirty="0"/>
              <a:t>help you write one example of each of the following terms.</a:t>
            </a:r>
          </a:p>
          <a:p>
            <a:r>
              <a:rPr lang="en-US" b="1" dirty="0"/>
              <a:t>Learned Behavior - ________________________</a:t>
            </a:r>
          </a:p>
          <a:p>
            <a:r>
              <a:rPr lang="en-US" b="1" dirty="0"/>
              <a:t>Conditioning - ____________________________</a:t>
            </a:r>
          </a:p>
          <a:p>
            <a:r>
              <a:rPr lang="en-US" b="1" dirty="0"/>
              <a:t>Imprinting - ______________________________</a:t>
            </a:r>
          </a:p>
          <a:p>
            <a:r>
              <a:rPr lang="en-US" b="1" dirty="0"/>
              <a:t>Inherited Behavior - _______________________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28194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</p:txBody>
      </p:sp>
      <p:pic>
        <p:nvPicPr>
          <p:cNvPr id="1025" name="Picture 1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8" y="3141879"/>
            <a:ext cx="443218" cy="1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dmin.achievementseries.com/images/shi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11" y="2227335"/>
            <a:ext cx="4286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019800" y="45720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pic>
        <p:nvPicPr>
          <p:cNvPr id="28" name="Picture 27" descr="Ducklings following a mallar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76" y="1259125"/>
            <a:ext cx="1733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http://depsicologia.com/wp-content/uploads/TIGERKAT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350" y="3067208"/>
            <a:ext cx="1638300" cy="102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http://2.bp.blogspot.com/-c3iG9vLltSM/T282nio1vMI/AAAAAAAACac/KuMvWnBzMkU/s400/ElectricityTes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6302" y="1237258"/>
            <a:ext cx="1536698" cy="10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950" y="3071218"/>
            <a:ext cx="1587500" cy="101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496291"/>
              </p:ext>
            </p:extLst>
          </p:nvPr>
        </p:nvGraphicFramePr>
        <p:xfrm>
          <a:off x="457200" y="2514600"/>
          <a:ext cx="4549895" cy="1740281"/>
        </p:xfrm>
        <a:graphic>
          <a:graphicData uri="http://schemas.openxmlformats.org/drawingml/2006/table">
            <a:tbl>
              <a:tblPr firstRow="1" firstCol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3519783885"/>
                    </a:ext>
                  </a:extLst>
                </a:gridCol>
                <a:gridCol w="2644895">
                  <a:extLst>
                    <a:ext uri="{9D8B030D-6E8A-4147-A177-3AD203B41FA5}">
                      <a16:colId xmlns:a16="http://schemas.microsoft.com/office/drawing/2014/main" xmlns="" val="830121193"/>
                    </a:ext>
                  </a:extLst>
                </a:gridCol>
              </a:tblGrid>
              <a:tr h="166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Courtship Cue/Behavior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Animal’s Example of This in Nature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Chemical odor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122347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Sounds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8451402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965582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Body language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491570"/>
                  </a:ext>
                </a:extLst>
              </a:tr>
              <a:tr h="166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changes (environmental stimuli)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7796924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609600" y="4572000"/>
            <a:ext cx="8305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600" b="1" dirty="0" smtClean="0"/>
              <a:t>Some animal behaviors are passed from the parent to the offspring and are with the animal from birth.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</a:t>
            </a:r>
            <a:r>
              <a:rPr lang="en-US" sz="1600" b="1" dirty="0" smtClean="0"/>
              <a:t>ability to </a:t>
            </a:r>
            <a:r>
              <a:rPr lang="en-US" sz="1600" b="1" dirty="0" err="1" smtClean="0"/>
              <a:t>S________in</a:t>
            </a:r>
            <a:r>
              <a:rPr lang="en-US" sz="1600" b="1" dirty="0" smtClean="0"/>
              <a:t> </a:t>
            </a:r>
            <a:r>
              <a:rPr lang="en-US" sz="1600" b="1" dirty="0" smtClean="0"/>
              <a:t>whales or fish. They do not need to be taught how </a:t>
            </a:r>
            <a:r>
              <a:rPr lang="en-US" sz="1600" b="1" dirty="0" smtClean="0"/>
              <a:t>to do it.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err="1" smtClean="0"/>
              <a:t>C_______in</a:t>
            </a:r>
            <a:r>
              <a:rPr lang="en-US" sz="1600" b="1" dirty="0" smtClean="0"/>
              <a:t> </a:t>
            </a:r>
            <a:r>
              <a:rPr lang="en-US" sz="1600" b="1" dirty="0" smtClean="0"/>
              <a:t>babies is an inherited behavior that is often a response to hunger, thirst, or sleepiness. 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When </a:t>
            </a:r>
            <a:r>
              <a:rPr lang="en-US" sz="1600" b="1" dirty="0" smtClean="0"/>
              <a:t>a snail digs a hole to lay its </a:t>
            </a:r>
            <a:r>
              <a:rPr lang="en-US" sz="1600" b="1" dirty="0" smtClean="0"/>
              <a:t>E______, </a:t>
            </a:r>
            <a:r>
              <a:rPr lang="en-US" sz="1600" b="1" dirty="0" smtClean="0"/>
              <a:t>a bird builds a special kind of </a:t>
            </a:r>
            <a:r>
              <a:rPr lang="en-US" sz="1600" b="1" dirty="0" smtClean="0"/>
              <a:t>N_____, </a:t>
            </a:r>
            <a:r>
              <a:rPr lang="en-US" sz="1600" b="1" dirty="0" smtClean="0"/>
              <a:t>or when a fiddler </a:t>
            </a:r>
            <a:r>
              <a:rPr lang="en-US" sz="1600" b="1" dirty="0" smtClean="0"/>
              <a:t>crab </a:t>
            </a:r>
            <a:r>
              <a:rPr lang="en-US" sz="1600" b="1" dirty="0" smtClean="0"/>
              <a:t>waves its </a:t>
            </a:r>
            <a:r>
              <a:rPr lang="en-US" sz="1600" b="1" dirty="0" err="1" smtClean="0"/>
              <a:t>C</a:t>
            </a:r>
            <a:r>
              <a:rPr lang="en-US" sz="1600" b="1" dirty="0" err="1" smtClean="0"/>
              <a:t>______to</a:t>
            </a:r>
            <a:r>
              <a:rPr lang="en-US" sz="1600" b="1" dirty="0" smtClean="0"/>
              <a:t> </a:t>
            </a:r>
            <a:r>
              <a:rPr lang="en-US" sz="1600" b="1" dirty="0" smtClean="0"/>
              <a:t>attract a </a:t>
            </a:r>
            <a:r>
              <a:rPr lang="en-US" sz="1600" b="1" dirty="0" smtClean="0"/>
              <a:t>F___________.</a:t>
            </a:r>
            <a:endParaRPr lang="en-US" sz="16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4495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BABY, IT’S ALL INSTINCT!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1395</Words>
  <Application>Microsoft Office PowerPoint</Application>
  <PresentationFormat>On-screen Show (4:3)</PresentationFormat>
  <Paragraphs>393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Animal Warm-Ups  7 Weeks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Warm Ups 10 Weeks</dc:title>
  <dc:creator>Mary DeCanio-Massey</dc:creator>
  <cp:lastModifiedBy>Mary DeCanio-Massey</cp:lastModifiedBy>
  <cp:revision>152</cp:revision>
  <dcterms:created xsi:type="dcterms:W3CDTF">2016-08-24T01:11:59Z</dcterms:created>
  <dcterms:modified xsi:type="dcterms:W3CDTF">2017-02-20T02:06:42Z</dcterms:modified>
</cp:coreProperties>
</file>