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9" r:id="rId4"/>
    <p:sldId id="264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78" y="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A816-229B-4C87-8526-78949088DE3B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C24D-33FF-4982-9850-E1455122B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A816-229B-4C87-8526-78949088DE3B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C24D-33FF-4982-9850-E1455122B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A816-229B-4C87-8526-78949088DE3B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C24D-33FF-4982-9850-E1455122B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A816-229B-4C87-8526-78949088DE3B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C24D-33FF-4982-9850-E1455122B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A816-229B-4C87-8526-78949088DE3B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C24D-33FF-4982-9850-E1455122B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A816-229B-4C87-8526-78949088DE3B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C24D-33FF-4982-9850-E1455122B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A816-229B-4C87-8526-78949088DE3B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C24D-33FF-4982-9850-E1455122B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A816-229B-4C87-8526-78949088DE3B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C24D-33FF-4982-9850-E1455122B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A816-229B-4C87-8526-78949088DE3B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C24D-33FF-4982-9850-E1455122B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A816-229B-4C87-8526-78949088DE3B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C24D-33FF-4982-9850-E1455122B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A816-229B-4C87-8526-78949088DE3B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7C24D-33FF-4982-9850-E1455122B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7A816-229B-4C87-8526-78949088DE3B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7C24D-33FF-4982-9850-E1455122B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r>
              <a:rPr lang="en-US" dirty="0" smtClean="0">
                <a:latin typeface="GweetHmkBold" pitchFamily="2" charset="0"/>
              </a:rPr>
              <a:t>Forms of Energy Foldable</a:t>
            </a:r>
            <a:endParaRPr lang="en-US" dirty="0">
              <a:latin typeface="GweetHmkBold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838200"/>
            <a:ext cx="9621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838200"/>
            <a:ext cx="8370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4984" y="762000"/>
            <a:ext cx="7665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762000"/>
            <a:ext cx="12602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0" y="762000"/>
            <a:ext cx="7857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381000" y="990600"/>
            <a:ext cx="13716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2209800" y="990600"/>
            <a:ext cx="12954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531835" y="883860"/>
            <a:ext cx="12954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038600" y="914400"/>
            <a:ext cx="13716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91200" y="914400"/>
            <a:ext cx="13716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0" y="2438400"/>
          <a:ext cx="9144000" cy="4419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905000"/>
                <a:gridCol w="1828800"/>
                <a:gridCol w="1752600"/>
                <a:gridCol w="1752600"/>
              </a:tblGrid>
              <a:tr h="44196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152400" y="2514600"/>
            <a:ext cx="16002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Heat</a:t>
            </a:r>
          </a:p>
          <a:p>
            <a:pPr algn="ctr"/>
            <a:r>
              <a:rPr lang="en-US" sz="2000" dirty="0" smtClean="0">
                <a:latin typeface="GweetHmkBold" pitchFamily="2" charset="0"/>
              </a:rPr>
              <a:t>Energy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1981200" y="2514600"/>
            <a:ext cx="17526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Chemical Energy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3962400" y="2514600"/>
            <a:ext cx="16002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Solar</a:t>
            </a:r>
          </a:p>
          <a:p>
            <a:pPr algn="ctr"/>
            <a:r>
              <a:rPr lang="en-US" sz="2000" dirty="0" smtClean="0">
                <a:latin typeface="GweetHmkBold" pitchFamily="2" charset="0"/>
              </a:rPr>
              <a:t>Energy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5715000" y="2514600"/>
            <a:ext cx="16002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Mechanical</a:t>
            </a:r>
          </a:p>
          <a:p>
            <a:pPr algn="ctr"/>
            <a:r>
              <a:rPr lang="en-US" sz="2000" dirty="0" smtClean="0">
                <a:latin typeface="GweetHmkBold" pitchFamily="2" charset="0"/>
              </a:rPr>
              <a:t>Energy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7543800" y="2514600"/>
            <a:ext cx="14478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Electrical</a:t>
            </a:r>
          </a:p>
          <a:p>
            <a:pPr algn="ctr"/>
            <a:r>
              <a:rPr lang="en-US" sz="2000" dirty="0" smtClean="0">
                <a:latin typeface="GweetHmkBold" pitchFamily="2" charset="0"/>
              </a:rPr>
              <a:t>Energy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 rot="5400000">
            <a:off x="5114955" y="3495645"/>
            <a:ext cx="1600200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Potential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319823" y="3495645"/>
            <a:ext cx="1600200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Kinetic</a:t>
            </a:r>
            <a:endParaRPr lang="en-US" sz="2000" dirty="0"/>
          </a:p>
        </p:txBody>
      </p:sp>
      <p:sp>
        <p:nvSpPr>
          <p:cNvPr id="33" name="Rectangle 32"/>
          <p:cNvSpPr/>
          <p:nvPr/>
        </p:nvSpPr>
        <p:spPr>
          <a:xfrm rot="20287955">
            <a:off x="-498969" y="421598"/>
            <a:ext cx="238871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Outside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Image result for heat energy examp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352800"/>
            <a:ext cx="1593362" cy="1066800"/>
          </a:xfrm>
          <a:prstGeom prst="rect">
            <a:avLst/>
          </a:prstGeom>
          <a:noFill/>
        </p:spPr>
      </p:pic>
      <p:pic>
        <p:nvPicPr>
          <p:cNvPr id="2052" name="Picture 4" descr="http://www.schoolphysics.co.uk/age14-16/Heat%2520energy/Heat%20energy/text/Latent_heat/images/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495800"/>
            <a:ext cx="1712611" cy="933450"/>
          </a:xfrm>
          <a:prstGeom prst="rect">
            <a:avLst/>
          </a:prstGeom>
          <a:noFill/>
        </p:spPr>
      </p:pic>
      <p:pic>
        <p:nvPicPr>
          <p:cNvPr id="2054" name="Picture 6" descr="http://www.cliparthut.com/clip-arts/640/burning-match-clip-art-64008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5257800"/>
            <a:ext cx="1181100" cy="1600200"/>
          </a:xfrm>
          <a:prstGeom prst="rect">
            <a:avLst/>
          </a:prstGeom>
          <a:noFill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3276600"/>
            <a:ext cx="13430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http://hschurstl2010.wikispaces.com/file/view/28071-Clipart-Illustration-Of-A-Battery-Mascot-Cartoon-Character-Holding-A-Bolt-Of-Energy-And-Welcoming.jpg/169329703/117x118/28071-Clipart-Illustration-Of-A-Battery-Mascot-Cartoon-Character-Holding-A-Bolt-Of-Energy-And-Welcomin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5715000"/>
            <a:ext cx="1066800" cy="971550"/>
          </a:xfrm>
          <a:prstGeom prst="rect">
            <a:avLst/>
          </a:prstGeom>
          <a:noFill/>
        </p:spPr>
      </p:pic>
      <p:pic>
        <p:nvPicPr>
          <p:cNvPr id="2059" name="Picture 11" descr="http://images.clipartlogo.com/files/images/42/423107/milk-energy-drink-spaghetti-sauce-garlic-bread-clip-art_f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9800" y="4648200"/>
            <a:ext cx="1339098" cy="1066778"/>
          </a:xfrm>
          <a:prstGeom prst="rect">
            <a:avLst/>
          </a:prstGeom>
          <a:noFill/>
        </p:spPr>
      </p:pic>
      <p:pic>
        <p:nvPicPr>
          <p:cNvPr id="2061" name="Picture 13" descr="http://i.ytimg.com/vi/Quy-b_ZOxBA/hqdefaul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2400" y="4572000"/>
            <a:ext cx="1600200" cy="2286000"/>
          </a:xfrm>
          <a:prstGeom prst="rect">
            <a:avLst/>
          </a:prstGeom>
          <a:noFill/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91000" y="3352800"/>
            <a:ext cx="1190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15000" y="4572000"/>
            <a:ext cx="161488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58437" y="3352800"/>
            <a:ext cx="1485563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673757">
            <a:off x="8145702" y="5477814"/>
            <a:ext cx="741697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20436704">
            <a:off x="7623038" y="4651107"/>
            <a:ext cx="655705" cy="104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Rectangle 42"/>
          <p:cNvSpPr/>
          <p:nvPr/>
        </p:nvSpPr>
        <p:spPr>
          <a:xfrm rot="5400000">
            <a:off x="6486555" y="5324445"/>
            <a:ext cx="1143000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Elastic</a:t>
            </a:r>
            <a:endParaRPr lang="en-US" sz="2000" dirty="0"/>
          </a:p>
        </p:txBody>
      </p:sp>
      <p:pic>
        <p:nvPicPr>
          <p:cNvPr id="35" name="Picture 2" descr="http://i.istockimg.com/file_thumbview_approve/809061/5/stock-illustration-809061-couch-potato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248400" y="3276600"/>
            <a:ext cx="611660" cy="761999"/>
          </a:xfrm>
          <a:prstGeom prst="rect">
            <a:avLst/>
          </a:prstGeom>
          <a:noFill/>
        </p:spPr>
      </p:pic>
      <p:pic>
        <p:nvPicPr>
          <p:cNvPr id="36" name="Picture 4" descr="http://photos.gograph.com/thumbs/CSP/CSP990/k10693056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72200" y="4038600"/>
            <a:ext cx="466725" cy="533400"/>
          </a:xfrm>
          <a:prstGeom prst="rect">
            <a:avLst/>
          </a:prstGeom>
          <a:noFill/>
        </p:spPr>
      </p:pic>
      <p:sp>
        <p:nvSpPr>
          <p:cNvPr id="37" name="Left Arrow 36"/>
          <p:cNvSpPr/>
          <p:nvPr/>
        </p:nvSpPr>
        <p:spPr>
          <a:xfrm>
            <a:off x="6019800" y="3352800"/>
            <a:ext cx="304800" cy="30480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6705600" y="4038600"/>
            <a:ext cx="3048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ttp://www.clipartbest.com/cliparts/7ca/xx5/7caxx5ypi.gif"/>
          <p:cNvPicPr>
            <a:picLocks noChangeAspect="1" noChangeArrowheads="1" noCrop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200400" y="5562600"/>
            <a:ext cx="5715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r>
              <a:rPr lang="en-US" dirty="0" smtClean="0">
                <a:latin typeface="GweetHmkBold" pitchFamily="2" charset="0"/>
              </a:rPr>
              <a:t>Forms of Energy Foldable</a:t>
            </a:r>
            <a:endParaRPr lang="en-US" dirty="0">
              <a:latin typeface="GweetHmkBold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838200"/>
            <a:ext cx="9621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838200"/>
            <a:ext cx="8370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4984" y="762000"/>
            <a:ext cx="7665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762000"/>
            <a:ext cx="12602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0" y="762000"/>
            <a:ext cx="7857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381000" y="990600"/>
            <a:ext cx="13716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2209800" y="990600"/>
            <a:ext cx="12954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531835" y="883860"/>
            <a:ext cx="12954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038600" y="914400"/>
            <a:ext cx="13716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91200" y="914400"/>
            <a:ext cx="13716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0" y="2438400"/>
          <a:ext cx="9144000" cy="4419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905000"/>
                <a:gridCol w="1828800"/>
                <a:gridCol w="1752600"/>
                <a:gridCol w="1752600"/>
              </a:tblGrid>
              <a:tr h="44196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152400" y="2514600"/>
            <a:ext cx="16002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Heat</a:t>
            </a:r>
          </a:p>
          <a:p>
            <a:pPr algn="ctr"/>
            <a:r>
              <a:rPr lang="en-US" sz="2000" dirty="0" smtClean="0">
                <a:latin typeface="GweetHmkBold" pitchFamily="2" charset="0"/>
              </a:rPr>
              <a:t>Energy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1981200" y="2514600"/>
            <a:ext cx="17526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Chemical Energy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3962400" y="2514600"/>
            <a:ext cx="16002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Solar</a:t>
            </a:r>
          </a:p>
          <a:p>
            <a:pPr algn="ctr"/>
            <a:r>
              <a:rPr lang="en-US" sz="2000" dirty="0" smtClean="0">
                <a:latin typeface="GweetHmkBold" pitchFamily="2" charset="0"/>
              </a:rPr>
              <a:t>Energy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5715000" y="2514600"/>
            <a:ext cx="16002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Mechanical</a:t>
            </a:r>
          </a:p>
          <a:p>
            <a:pPr algn="ctr"/>
            <a:r>
              <a:rPr lang="en-US" sz="2000" dirty="0" smtClean="0">
                <a:latin typeface="GweetHmkBold" pitchFamily="2" charset="0"/>
              </a:rPr>
              <a:t>Energy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7543800" y="2514600"/>
            <a:ext cx="14478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Electrical</a:t>
            </a:r>
          </a:p>
          <a:p>
            <a:pPr algn="ctr"/>
            <a:r>
              <a:rPr lang="en-US" sz="2000" dirty="0" smtClean="0">
                <a:latin typeface="GweetHmkBold" pitchFamily="2" charset="0"/>
              </a:rPr>
              <a:t>Energy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 rot="5400000">
            <a:off x="5229255" y="3381345"/>
            <a:ext cx="1371600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Potential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434123" y="3381345"/>
            <a:ext cx="1371600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Kinetic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3962400" y="3352800"/>
            <a:ext cx="1600200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  <a:prstDash val="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weetHmkBold" pitchFamily="2" charset="0"/>
              </a:rPr>
              <a:t>Energy produced by the sun (original source of all energy)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400" y="3352800"/>
            <a:ext cx="1676400" cy="3447098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  <a:prstDash val="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weetHmkBold" pitchFamily="2" charset="0"/>
              </a:rPr>
              <a:t>Energy produced by the total energy in the particles of a substance (associated with motion)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sz="1600" u="sng" dirty="0" smtClean="0">
                <a:solidFill>
                  <a:schemeClr val="tx1"/>
                </a:solidFill>
                <a:latin typeface="GweetHmkBold" pitchFamily="2" charset="0"/>
              </a:rPr>
              <a:t>3 types of heat transfer</a:t>
            </a:r>
          </a:p>
          <a:p>
            <a:pPr algn="ctr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GweetHmkBold" pitchFamily="2" charset="0"/>
              </a:rPr>
              <a:t>Conduction</a:t>
            </a:r>
          </a:p>
          <a:p>
            <a:pPr algn="ctr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GweetHmkBold" pitchFamily="2" charset="0"/>
              </a:rPr>
              <a:t>Convection</a:t>
            </a:r>
          </a:p>
          <a:p>
            <a:pPr algn="ctr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GweetHmkBold" pitchFamily="2" charset="0"/>
              </a:rPr>
              <a:t>Radiation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981200" y="3352800"/>
            <a:ext cx="1752600" cy="2893100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  <a:prstDash val="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weetHmkBold" pitchFamily="2" charset="0"/>
              </a:rPr>
              <a:t>Energy produced by eating food or by sugar made through photosynthesis in plants or found in chemicals and batteries</a:t>
            </a:r>
            <a:r>
              <a:rPr lang="en-US" sz="2000" dirty="0" smtClean="0">
                <a:solidFill>
                  <a:schemeClr val="tx1"/>
                </a:solidFill>
                <a:latin typeface="GweetHmkBold" pitchFamily="2" charset="0"/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43800" y="3352800"/>
            <a:ext cx="1447800" cy="3139321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  <a:prstDash val="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weetHmkBold" pitchFamily="2" charset="0"/>
              </a:rPr>
              <a:t>Energy that flows through an electric circuit.  This produces other forms o f energy (sound, light,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 rot="20287955">
            <a:off x="-2590800" y="0"/>
            <a:ext cx="653095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Inside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 descr="http://i.istockimg.com/file_thumbview_approve/809061/5/stock-illustration-809061-couch-pota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276601"/>
            <a:ext cx="611660" cy="533400"/>
          </a:xfrm>
          <a:prstGeom prst="rect">
            <a:avLst/>
          </a:prstGeom>
          <a:noFill/>
        </p:spPr>
      </p:pic>
      <p:sp>
        <p:nvSpPr>
          <p:cNvPr id="33" name="Left Arrow 32"/>
          <p:cNvSpPr/>
          <p:nvPr/>
        </p:nvSpPr>
        <p:spPr>
          <a:xfrm>
            <a:off x="6019800" y="3352800"/>
            <a:ext cx="304800" cy="30480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6705600" y="4038600"/>
            <a:ext cx="3048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715000" y="4343401"/>
            <a:ext cx="1600200" cy="2462213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  <a:prstDash val="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GweetHmkBold" pitchFamily="2" charset="0"/>
              </a:rPr>
              <a:t>All energy in a moving </a:t>
            </a:r>
            <a:r>
              <a:rPr lang="en-US" sz="1400" dirty="0" smtClean="0">
                <a:solidFill>
                  <a:schemeClr val="tx1"/>
                </a:solidFill>
                <a:latin typeface="GweetHmkBold" pitchFamily="2" charset="0"/>
              </a:rPr>
              <a:t>object is mechanical.  Mechanical is the MOTHER of two kids-Potential (couch </a:t>
            </a:r>
            <a:r>
              <a:rPr lang="en-US" sz="1400" dirty="0" err="1" smtClean="0">
                <a:solidFill>
                  <a:schemeClr val="tx1"/>
                </a:solidFill>
                <a:latin typeface="GweetHmkBold" pitchFamily="2" charset="0"/>
              </a:rPr>
              <a:t>POTato</a:t>
            </a:r>
            <a:r>
              <a:rPr lang="en-US" sz="1400" dirty="0" smtClean="0">
                <a:solidFill>
                  <a:schemeClr val="tx1"/>
                </a:solidFill>
                <a:latin typeface="GweetHmkBold" pitchFamily="2" charset="0"/>
              </a:rPr>
              <a:t>-stored energy) </a:t>
            </a:r>
            <a:r>
              <a:rPr lang="en-US" sz="1400" dirty="0" smtClean="0">
                <a:solidFill>
                  <a:schemeClr val="tx1"/>
                </a:solidFill>
                <a:latin typeface="GweetHmkBold" pitchFamily="2" charset="0"/>
              </a:rPr>
              <a:t>or </a:t>
            </a:r>
            <a:r>
              <a:rPr lang="en-US" sz="1400" dirty="0" smtClean="0">
                <a:solidFill>
                  <a:schemeClr val="tx1"/>
                </a:solidFill>
                <a:latin typeface="GweetHmkBold" pitchFamily="2" charset="0"/>
              </a:rPr>
              <a:t>K</a:t>
            </a:r>
            <a:r>
              <a:rPr lang="en-US" sz="1400" dirty="0" smtClean="0">
                <a:solidFill>
                  <a:schemeClr val="tx1"/>
                </a:solidFill>
                <a:latin typeface="GweetHmkBold" pitchFamily="2" charset="0"/>
              </a:rPr>
              <a:t>inetic (kid who is energetic-moving energy).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076" name="Picture 4" descr="http://photos.gograph.com/thumbs/CSP/CSP990/k106930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1" y="3810001"/>
            <a:ext cx="4572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allAtOnce" animBg="1"/>
      <p:bldP spid="30" grpId="0" build="allAtOnce" animBg="1"/>
      <p:bldP spid="31" grpId="0" build="allAtOnce" animBg="1"/>
      <p:bldP spid="34" grpId="0" build="allAtOnce" animBg="1"/>
      <p:bldP spid="32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r>
              <a:rPr lang="en-US" dirty="0" smtClean="0">
                <a:latin typeface="GweetHmkBold" pitchFamily="2" charset="0"/>
              </a:rPr>
              <a:t>Forms of Energy Foldable</a:t>
            </a:r>
            <a:endParaRPr lang="en-US" dirty="0">
              <a:latin typeface="GweetHmkBold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838200"/>
            <a:ext cx="9621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838200"/>
            <a:ext cx="8370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4984" y="762000"/>
            <a:ext cx="7665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762000"/>
            <a:ext cx="12602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0" y="762000"/>
            <a:ext cx="7857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381000" y="990600"/>
            <a:ext cx="13716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2209800" y="990600"/>
            <a:ext cx="12954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531835" y="883860"/>
            <a:ext cx="12954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038600" y="914400"/>
            <a:ext cx="13716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91200" y="914400"/>
            <a:ext cx="13716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0" y="2438400"/>
          <a:ext cx="9144000" cy="4419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905000"/>
                <a:gridCol w="1828800"/>
                <a:gridCol w="1752600"/>
                <a:gridCol w="1752600"/>
              </a:tblGrid>
              <a:tr h="44196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152400" y="2514600"/>
            <a:ext cx="16002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Heat</a:t>
            </a:r>
          </a:p>
          <a:p>
            <a:pPr algn="ctr"/>
            <a:r>
              <a:rPr lang="en-US" sz="2000" dirty="0" smtClean="0">
                <a:latin typeface="GweetHmkBold" pitchFamily="2" charset="0"/>
              </a:rPr>
              <a:t>Energy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1981200" y="2514600"/>
            <a:ext cx="17526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Chemical Energy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3962400" y="2514600"/>
            <a:ext cx="16002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Solar</a:t>
            </a:r>
          </a:p>
          <a:p>
            <a:pPr algn="ctr"/>
            <a:r>
              <a:rPr lang="en-US" sz="2000" dirty="0" smtClean="0">
                <a:latin typeface="GweetHmkBold" pitchFamily="2" charset="0"/>
              </a:rPr>
              <a:t>Energy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5715000" y="2514600"/>
            <a:ext cx="16002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Mechanical</a:t>
            </a:r>
          </a:p>
          <a:p>
            <a:pPr algn="ctr"/>
            <a:r>
              <a:rPr lang="en-US" sz="2000" dirty="0" smtClean="0">
                <a:latin typeface="GweetHmkBold" pitchFamily="2" charset="0"/>
              </a:rPr>
              <a:t>Energy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7543800" y="2514600"/>
            <a:ext cx="14478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Electrical</a:t>
            </a:r>
          </a:p>
          <a:p>
            <a:pPr algn="ctr"/>
            <a:r>
              <a:rPr lang="en-US" sz="2000" dirty="0" smtClean="0">
                <a:latin typeface="GweetHmkBold" pitchFamily="2" charset="0"/>
              </a:rPr>
              <a:t>Energy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 rot="5400000">
            <a:off x="5114955" y="3495645"/>
            <a:ext cx="1600200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Potential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319823" y="3495645"/>
            <a:ext cx="1600200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Kinetic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6486555" y="5324445"/>
            <a:ext cx="1143000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Elastic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r>
              <a:rPr lang="en-US" dirty="0" smtClean="0">
                <a:latin typeface="GweetHmkBold" pitchFamily="2" charset="0"/>
              </a:rPr>
              <a:t>Forms of Energy Foldable</a:t>
            </a:r>
            <a:endParaRPr lang="en-US" dirty="0">
              <a:latin typeface="GweetHmkBold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838200"/>
            <a:ext cx="9621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838200"/>
            <a:ext cx="8370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4984" y="762000"/>
            <a:ext cx="7665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762000"/>
            <a:ext cx="12602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0" y="762000"/>
            <a:ext cx="7857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381000" y="990600"/>
            <a:ext cx="13716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2209800" y="990600"/>
            <a:ext cx="12954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531835" y="883860"/>
            <a:ext cx="12954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038600" y="914400"/>
            <a:ext cx="13716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91200" y="914400"/>
            <a:ext cx="13716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0" y="2438400"/>
          <a:ext cx="9144000" cy="4419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905000"/>
                <a:gridCol w="1828800"/>
                <a:gridCol w="1752600"/>
                <a:gridCol w="1752600"/>
              </a:tblGrid>
              <a:tr h="44196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152400" y="2514600"/>
            <a:ext cx="16002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Heat</a:t>
            </a:r>
          </a:p>
          <a:p>
            <a:pPr algn="ctr"/>
            <a:r>
              <a:rPr lang="en-US" sz="2000" dirty="0" smtClean="0">
                <a:latin typeface="GweetHmkBold" pitchFamily="2" charset="0"/>
              </a:rPr>
              <a:t>Energy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1981200" y="2514600"/>
            <a:ext cx="17526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Chemical Energy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3962400" y="2514600"/>
            <a:ext cx="16002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Solar</a:t>
            </a:r>
          </a:p>
          <a:p>
            <a:pPr algn="ctr"/>
            <a:r>
              <a:rPr lang="en-US" sz="2000" dirty="0" smtClean="0">
                <a:latin typeface="GweetHmkBold" pitchFamily="2" charset="0"/>
              </a:rPr>
              <a:t>Energy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5715000" y="2514600"/>
            <a:ext cx="16002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Mechanical</a:t>
            </a:r>
          </a:p>
          <a:p>
            <a:pPr algn="ctr"/>
            <a:r>
              <a:rPr lang="en-US" sz="2000" dirty="0" smtClean="0">
                <a:latin typeface="GweetHmkBold" pitchFamily="2" charset="0"/>
              </a:rPr>
              <a:t>Energy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7543800" y="2514600"/>
            <a:ext cx="14478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Electrical</a:t>
            </a:r>
          </a:p>
          <a:p>
            <a:pPr algn="ctr"/>
            <a:r>
              <a:rPr lang="en-US" sz="2000" dirty="0" smtClean="0">
                <a:latin typeface="GweetHmkBold" pitchFamily="2" charset="0"/>
              </a:rPr>
              <a:t>Energy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 rot="5400000">
            <a:off x="5114955" y="3495645"/>
            <a:ext cx="1600200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Potential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 rot="5400000">
            <a:off x="6319823" y="3495645"/>
            <a:ext cx="1600200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Kinetic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6486555" y="5324445"/>
            <a:ext cx="1143000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weetHmkBold" pitchFamily="2" charset="0"/>
              </a:rPr>
              <a:t>Elastic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050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GweetHmkBold" pitchFamily="2" charset="0"/>
              </a:rPr>
              <a:t>Alternate version of the Forms of Energy Foldable</a:t>
            </a:r>
            <a:endParaRPr lang="en-US" dirty="0">
              <a:latin typeface="GweetHmkBold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3505200" y="3048000"/>
            <a:ext cx="7772400" cy="762000"/>
          </a:xfrm>
        </p:spPr>
        <p:txBody>
          <a:bodyPr/>
          <a:lstStyle/>
          <a:p>
            <a:r>
              <a:rPr lang="en-US" dirty="0" smtClean="0">
                <a:latin typeface="GweetHmkBold" pitchFamily="2" charset="0"/>
              </a:rPr>
              <a:t>Forms of Energy Foldable</a:t>
            </a:r>
            <a:endParaRPr lang="en-US" dirty="0">
              <a:latin typeface="GweetHmkBold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0"/>
            <a:ext cx="9621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371600"/>
            <a:ext cx="8370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12184" y="2667000"/>
            <a:ext cx="7665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4038600"/>
            <a:ext cx="12602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2565" y="5288340"/>
            <a:ext cx="7857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762000" y="152400"/>
            <a:ext cx="13716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2000" y="1524000"/>
            <a:ext cx="12954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2000" y="5410200"/>
            <a:ext cx="12954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85800" y="2819400"/>
            <a:ext cx="13716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85800" y="4114800"/>
            <a:ext cx="1371600" cy="1295400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371600"/>
            <a:ext cx="7010400" cy="10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667000"/>
            <a:ext cx="7010400" cy="10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038600"/>
            <a:ext cx="7010400" cy="10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5410200"/>
            <a:ext cx="7010400" cy="10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1245314" y="3378915"/>
            <a:ext cx="6858001" cy="1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213</Words>
  <Application>Microsoft Office PowerPoint</Application>
  <PresentationFormat>On-screen Show (4:3)</PresentationFormat>
  <Paragraphs>88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Forms of Energy Foldable</vt:lpstr>
      <vt:lpstr>Forms of Energy Foldable</vt:lpstr>
      <vt:lpstr>Forms of Energy Foldable</vt:lpstr>
      <vt:lpstr>Forms of Energy Foldable</vt:lpstr>
      <vt:lpstr>Alternate version of the Forms of Energy Foldable</vt:lpstr>
      <vt:lpstr>Forms of Energy Foldable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 of Energy Foldable</dc:title>
  <dc:creator>Mary DeCanio-Massey</dc:creator>
  <cp:lastModifiedBy>Mary DeCanio-Massey</cp:lastModifiedBy>
  <cp:revision>14</cp:revision>
  <dcterms:created xsi:type="dcterms:W3CDTF">2015-10-23T01:38:44Z</dcterms:created>
  <dcterms:modified xsi:type="dcterms:W3CDTF">2015-11-02T01:06:43Z</dcterms:modified>
</cp:coreProperties>
</file>