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omic Sans MS" pitchFamily="66" charset="0"/>
      <p:regular r:id="rId18"/>
      <p:bold r:id="rId19"/>
      <p:italic r:id="rId20"/>
      <p:boldItalic r:id="rId21"/>
    </p:embeddedFont>
    <p:embeddedFont>
      <p:font typeface="Corsiva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forestventures.com/fungi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hlinkClick r:id="rId3"/>
              </a:rPr>
              <a:t>www.rainforestventures.com/ fungi.htm</a:t>
            </a:r>
            <a:r>
              <a:rPr lang="en-US" sz="1800" b="0" i="0" u="none" strike="noStrike" cap="none"/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 algn="ctr">
              <a:spcBef>
                <a:spcPts val="0"/>
              </a:spcBef>
              <a:buFont typeface="Arial"/>
              <a:buNone/>
              <a:defRPr sz="1800"/>
            </a:lvl6pPr>
            <a:lvl7pPr marL="2743200" lvl="6" indent="0" algn="ctr">
              <a:spcBef>
                <a:spcPts val="0"/>
              </a:spcBef>
              <a:buFont typeface="Arial"/>
              <a:buNone/>
              <a:defRPr sz="1800"/>
            </a:lvl7pPr>
            <a:lvl8pPr marL="3200400" lvl="7" indent="0" algn="ctr">
              <a:spcBef>
                <a:spcPts val="0"/>
              </a:spcBef>
              <a:buFont typeface="Arial"/>
              <a:buNone/>
              <a:defRPr sz="1800"/>
            </a:lvl8pPr>
            <a:lvl9pPr marL="3657600" lvl="8" indent="0" algn="ctr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1" i="0" u="non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lvl="6" indent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lvl="7" indent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lvl="8" indent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2000"/>
            </a:lvl6pPr>
            <a:lvl7pPr lvl="6" indent="0">
              <a:spcBef>
                <a:spcPts val="0"/>
              </a:spcBef>
              <a:buNone/>
              <a:defRPr sz="2000"/>
            </a:lvl7pPr>
            <a:lvl8pPr lvl="7" indent="0">
              <a:spcBef>
                <a:spcPts val="0"/>
              </a:spcBef>
              <a:buNone/>
              <a:defRPr sz="2000"/>
            </a:lvl8pPr>
            <a:lvl9pPr lvl="8" indent="0">
              <a:spcBef>
                <a:spcPts val="0"/>
              </a:spcBef>
              <a:buNone/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Font typeface="Arial"/>
              <a:buNone/>
              <a:defRPr sz="900"/>
            </a:lvl6pPr>
            <a:lvl7pPr marL="2743200" lvl="6" indent="0">
              <a:spcBef>
                <a:spcPts val="0"/>
              </a:spcBef>
              <a:buFont typeface="Arial"/>
              <a:buNone/>
              <a:defRPr sz="900"/>
            </a:lvl7pPr>
            <a:lvl8pPr marL="3200400" lvl="7" indent="0">
              <a:spcBef>
                <a:spcPts val="0"/>
              </a:spcBef>
              <a:buFont typeface="Arial"/>
              <a:buNone/>
              <a:defRPr sz="900"/>
            </a:lvl8pPr>
            <a:lvl9pPr marL="3657600" lvl="8" indent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Font typeface="Arial"/>
              <a:buNone/>
              <a:defRPr sz="2000"/>
            </a:lvl6pPr>
            <a:lvl7pPr marL="2743200" lvl="6" indent="0">
              <a:spcBef>
                <a:spcPts val="0"/>
              </a:spcBef>
              <a:buFont typeface="Arial"/>
              <a:buNone/>
              <a:defRPr sz="2000"/>
            </a:lvl7pPr>
            <a:lvl8pPr marL="3200400" lvl="7" indent="0">
              <a:spcBef>
                <a:spcPts val="0"/>
              </a:spcBef>
              <a:buFont typeface="Arial"/>
              <a:buNone/>
              <a:defRPr sz="2000"/>
            </a:lvl8pPr>
            <a:lvl9pPr marL="3657600" lvl="8" indent="0">
              <a:spcBef>
                <a:spcPts val="0"/>
              </a:spcBef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buFont typeface="Arial"/>
              <a:buNone/>
              <a:defRPr sz="900"/>
            </a:lvl6pPr>
            <a:lvl7pPr marL="2743200" lvl="6" indent="0">
              <a:spcBef>
                <a:spcPts val="0"/>
              </a:spcBef>
              <a:buFont typeface="Arial"/>
              <a:buNone/>
              <a:defRPr sz="900"/>
            </a:lvl7pPr>
            <a:lvl8pPr marL="3200400" lvl="7" indent="0">
              <a:spcBef>
                <a:spcPts val="0"/>
              </a:spcBef>
              <a:buFont typeface="Arial"/>
              <a:buNone/>
              <a:defRPr sz="900"/>
            </a:lvl8pPr>
            <a:lvl9pPr marL="3657600" lvl="8" indent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t>‹#›</a:t>
            </a:fld>
            <a:endParaRPr lang="en-US"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3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914400" y="685800"/>
            <a:ext cx="7239000" cy="1828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2438400" y="0"/>
            <a:ext cx="42671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4000" b="1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Fungi Kingdom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905000" y="822325"/>
            <a:ext cx="22097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1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Mycology</a:t>
            </a: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886200" y="822325"/>
            <a:ext cx="38099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study of fungi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71800" y="1355725"/>
            <a:ext cx="38099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fungi - </a:t>
            </a:r>
            <a:r>
              <a:rPr lang="en-US" sz="30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singular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971800" y="1889125"/>
            <a:ext cx="38099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fungus - </a:t>
            </a:r>
            <a:r>
              <a:rPr lang="en-US" sz="30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plural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6200" y="3184525"/>
            <a:ext cx="44195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Fungi are </a:t>
            </a:r>
            <a:r>
              <a:rPr lang="en-US" sz="3000" b="1" i="0" u="sng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eukaryotic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43000" y="3733800"/>
            <a:ext cx="71627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have a nuclei &amp; mitochondria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0" y="4343400"/>
            <a:ext cx="62483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They are </a:t>
            </a:r>
            <a:r>
              <a:rPr lang="en-US" sz="3000" b="1" i="0" u="sng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143000" y="4800600"/>
            <a:ext cx="80010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depend on other organisms for food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0" y="5470525"/>
            <a:ext cx="75438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They are </a:t>
            </a:r>
            <a:r>
              <a:rPr lang="en-US" sz="3000" b="1" i="0" u="sng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multicellular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0" y="6156325"/>
            <a:ext cx="75438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4) They cannot move on their own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76200" y="2590800"/>
            <a:ext cx="68580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i="0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4 Main Characteristics of Fungi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 idx="4294967295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1" i="1"/>
              <a:t>Obtaining Energy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50075" y="1470625"/>
            <a:ext cx="8898900" cy="48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Saprophytic-From decaying organic matter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-US" sz="3600"/>
              <a:t>Parasitic-Feed on other living organisms(host) and harm the host.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-US" sz="3600"/>
              <a:t>Symbiotic-</a:t>
            </a:r>
            <a:r>
              <a:rPr lang="en-US" sz="3600">
                <a:solidFill>
                  <a:schemeClr val="dk1"/>
                </a:solidFill>
              </a:rPr>
              <a:t>Feed on other living organisms(host) and do </a:t>
            </a:r>
            <a:r>
              <a:rPr lang="en-US" sz="3600" b="1" i="1">
                <a:solidFill>
                  <a:schemeClr val="dk1"/>
                </a:solidFill>
              </a:rPr>
              <a:t>not</a:t>
            </a:r>
            <a:r>
              <a:rPr lang="en-US" sz="3600">
                <a:solidFill>
                  <a:schemeClr val="dk1"/>
                </a:solidFill>
              </a:rPr>
              <a:t> harm the host.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5" y="3241425"/>
            <a:ext cx="8873700" cy="348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60325" y="180075"/>
            <a:ext cx="8873700" cy="29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Fungi do not have roots, but instead use hyphae.  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b="1" i="1" u="sng"/>
              <a:t>Hyphae</a:t>
            </a:r>
            <a:r>
              <a:rPr lang="en-US" sz="3600"/>
              <a:t>-long fibrous strands to obtain water and nutrients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b="1" i="1" u="sng"/>
              <a:t>Mycelium</a:t>
            </a:r>
            <a:r>
              <a:rPr lang="en-US" sz="3600"/>
              <a:t>-a group of hyphae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00" y="2341000"/>
            <a:ext cx="8590000" cy="451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0" y="0"/>
            <a:ext cx="8973900" cy="18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Hyphae will grow towards stimuli, like food and water.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 b="1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725" y="2820224"/>
            <a:ext cx="5912600" cy="35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65075" y="480200"/>
            <a:ext cx="8898900" cy="14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i="1" u="sng"/>
              <a:t>PHOTOTROPISM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4800"/>
              <a:t>Fungi will grow in reponse to light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65075" y="480200"/>
            <a:ext cx="8898900" cy="30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i="1" u="sng"/>
              <a:t>GRAVITROPISM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800"/>
              <a:t>Fungi will grow will away from gravity, but tend to show negative gravitropism. 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587" y="3477375"/>
            <a:ext cx="7036825" cy="345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Extra Info-</a:t>
            </a: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Importance of fungi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52400" y="3200400"/>
            <a:ext cx="7753200" cy="19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cause diseases to plants, to animals or even humans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be edible or poisonous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be useful for alimentary,distilling and pharmaceutical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industry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14400"/>
            <a:ext cx="2066924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762000"/>
            <a:ext cx="1952624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066800"/>
            <a:ext cx="1524000" cy="13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3886200"/>
            <a:ext cx="942975" cy="62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3600" y="5486400"/>
            <a:ext cx="1390650" cy="11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0600" y="5562600"/>
            <a:ext cx="1565274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72400" y="4876800"/>
            <a:ext cx="1200150" cy="17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438400" y="-152400"/>
            <a:ext cx="42671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4000" b="1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Fungi Kingdom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28600" y="1550462"/>
            <a:ext cx="58674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Fungi lack chlorophyll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599" y="3100912"/>
            <a:ext cx="6248400" cy="12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Fungi </a:t>
            </a:r>
            <a:r>
              <a:rPr lang="en-US" sz="30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not make their own food through </a:t>
            </a: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photosynthe</a:t>
            </a:r>
            <a:r>
              <a:rPr lang="en-US" sz="30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28600" y="4828425"/>
            <a:ext cx="64770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They never reproduce by seeds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28600" y="469900"/>
            <a:ext cx="83820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000" b="1" i="0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Reasons Fungi Are Different From Plants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438400" y="76200"/>
            <a:ext cx="42671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4000" b="1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Fungi Kingdom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1943100"/>
            <a:ext cx="94488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Comic Sans MS"/>
              <a:buChar char="•"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Eg: Bread Mold,Peronospore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42425" y="2959100"/>
            <a:ext cx="3733800" cy="192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Bread mold produces spores that stick up above the bread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6200" y="533400"/>
            <a:ext cx="83819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i="0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Main Types of Fungi:</a:t>
            </a:r>
          </a:p>
        </p:txBody>
      </p:sp>
      <p:sp>
        <p:nvSpPr>
          <p:cNvPr id="118" name="Shape 118"/>
          <p:cNvSpPr/>
          <p:nvPr/>
        </p:nvSpPr>
        <p:spPr>
          <a:xfrm>
            <a:off x="0" y="1219200"/>
            <a:ext cx="5597524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1.Common molds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2200" y="3527459"/>
            <a:ext cx="2676000" cy="1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399" y="5457550"/>
            <a:ext cx="2349600" cy="10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4559300"/>
            <a:ext cx="1923900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721000" y="3060737"/>
            <a:ext cx="1782900" cy="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Spraying with blue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vitriol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438400" y="76200"/>
            <a:ext cx="42671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-US" sz="4000" b="1" i="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Fungi Kingdom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25099" y="1606800"/>
            <a:ext cx="62484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Sac Fungi - </a:t>
            </a: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 spores in sac-like structures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-76200" y="4728925"/>
            <a:ext cx="92964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Eg: yeasts,cup fungi,powdery mildews,Penicillinum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659675" y="777875"/>
            <a:ext cx="31329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i="0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Fungi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325" y="2812250"/>
            <a:ext cx="2784300" cy="18597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500" y="5288325"/>
            <a:ext cx="3418200" cy="1655100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975" y="2812250"/>
            <a:ext cx="3021600" cy="18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5700" y="2663825"/>
            <a:ext cx="2059800" cy="20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1547812" y="457200"/>
            <a:ext cx="61928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Sac fungi 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52400"/>
            <a:ext cx="1092199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76400"/>
            <a:ext cx="2105024" cy="210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314449" cy="87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5257800"/>
            <a:ext cx="1971675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200" y="1752600"/>
            <a:ext cx="2063750" cy="27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34000" y="1981200"/>
            <a:ext cx="2132011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86400" y="3962400"/>
            <a:ext cx="2971799" cy="223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19400" y="4800600"/>
            <a:ext cx="2305050" cy="168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5800" y="3962400"/>
            <a:ext cx="1800225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43800" y="228600"/>
            <a:ext cx="1373187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52400" y="1143000"/>
            <a:ext cx="185578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Unicellular,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reproduces by budding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715000" y="6324600"/>
            <a:ext cx="258762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Sir Alexander Flemming-penicillin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924800" y="2362200"/>
            <a:ext cx="58896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Ergot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429000" y="4495800"/>
            <a:ext cx="6762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Morels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3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Club Fungi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Mushrooms, toadstools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elaborate life cycle of all the fungi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600" y="2311350"/>
            <a:ext cx="3322200" cy="41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9351" y="2624175"/>
            <a:ext cx="3501300" cy="28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Club fungi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286000"/>
            <a:ext cx="2673350" cy="20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276600" y="1676400"/>
            <a:ext cx="14779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stars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2209800"/>
            <a:ext cx="2609849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705600" y="1524000"/>
            <a:ext cx="1792286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Brackets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4114800"/>
            <a:ext cx="3259137" cy="24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449580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609600" y="3886200"/>
            <a:ext cx="1800225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Puffballs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1752600"/>
            <a:ext cx="2252662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52400" y="1066800"/>
            <a:ext cx="3033712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Jack-o’-lantern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Club fungi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1981199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2209800"/>
            <a:ext cx="1457324" cy="31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1575" y="4104700"/>
            <a:ext cx="1847700" cy="2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1752600"/>
            <a:ext cx="2666999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767241" y="1073150"/>
            <a:ext cx="2305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Toadstool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343400" y="3810000"/>
            <a:ext cx="19081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Eg: Death cap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47675" y="3952875"/>
            <a:ext cx="2305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Champignon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4691062"/>
            <a:ext cx="2170112" cy="198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76200" y="3006350"/>
            <a:ext cx="8763000" cy="10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Comic Sans MS"/>
              <a:buChar char="•"/>
            </a:pPr>
            <a:r>
              <a:rPr lang="en-US" sz="30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-US" sz="3000" b="0" i="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structure of the fungi that you can see, is the part that carries out reproduction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51225" y="4296925"/>
            <a:ext cx="83820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ost fungi reproduce by using spores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51225" y="5130300"/>
            <a:ext cx="80010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ungi spores are microscopic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673050" y="413375"/>
            <a:ext cx="7797900" cy="5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i="0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Fungi Reproduction: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mic Sans MS"/>
              <a:buNone/>
            </a:pPr>
            <a:endParaRPr sz="3000" b="1" u="sng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lang="en-US" sz="3000" b="1" u="sng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Fungi are categorized based on their fruiting structures (spores).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On-screen Show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Corsiva</vt:lpstr>
      <vt:lpstr>Default Design</vt:lpstr>
      <vt:lpstr>Slide 1</vt:lpstr>
      <vt:lpstr>Slide 2</vt:lpstr>
      <vt:lpstr>Slide 3</vt:lpstr>
      <vt:lpstr>Slide 4</vt:lpstr>
      <vt:lpstr>Sac fungi </vt:lpstr>
      <vt:lpstr>3. Club Fungi</vt:lpstr>
      <vt:lpstr>Club fungi </vt:lpstr>
      <vt:lpstr>Club fungi</vt:lpstr>
      <vt:lpstr>Slide 9</vt:lpstr>
      <vt:lpstr>Obtaining Energy </vt:lpstr>
      <vt:lpstr>Slide 11</vt:lpstr>
      <vt:lpstr>Slide 12</vt:lpstr>
      <vt:lpstr>Slide 13</vt:lpstr>
      <vt:lpstr>Slide 14</vt:lpstr>
      <vt:lpstr>Extra Info-Importance of fungi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DeCanio-Massey</dc:creator>
  <cp:lastModifiedBy>Mary DeCanio-Massey</cp:lastModifiedBy>
  <cp:revision>1</cp:revision>
  <dcterms:modified xsi:type="dcterms:W3CDTF">2017-01-09T02:48:14Z</dcterms:modified>
</cp:coreProperties>
</file>