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23"/>
  </p:notesMasterIdLst>
  <p:handoutMasterIdLst>
    <p:handoutMasterId r:id="rId24"/>
  </p:handoutMasterIdLst>
  <p:sldIdLst>
    <p:sldId id="753" r:id="rId4"/>
    <p:sldId id="785" r:id="rId5"/>
    <p:sldId id="786" r:id="rId6"/>
    <p:sldId id="787" r:id="rId7"/>
    <p:sldId id="788" r:id="rId8"/>
    <p:sldId id="789" r:id="rId9"/>
    <p:sldId id="790" r:id="rId10"/>
    <p:sldId id="803" r:id="rId11"/>
    <p:sldId id="792" r:id="rId12"/>
    <p:sldId id="813" r:id="rId13"/>
    <p:sldId id="812" r:id="rId14"/>
    <p:sldId id="805" r:id="rId15"/>
    <p:sldId id="804" r:id="rId16"/>
    <p:sldId id="818" r:id="rId17"/>
    <p:sldId id="819" r:id="rId18"/>
    <p:sldId id="793" r:id="rId19"/>
    <p:sldId id="794" r:id="rId20"/>
    <p:sldId id="817" r:id="rId21"/>
    <p:sldId id="795"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6"/>
    <a:srgbClr val="F7941D"/>
    <a:srgbClr val="934B94"/>
    <a:srgbClr val="348CCB"/>
    <a:srgbClr val="6CBF67"/>
    <a:srgbClr val="DE5952"/>
    <a:srgbClr val="F8931D"/>
    <a:srgbClr val="934C92"/>
    <a:srgbClr val="3398DD"/>
    <a:srgbClr val="45A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72" d="100"/>
          <a:sy n="72" d="100"/>
        </p:scale>
        <p:origin x="-104"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55</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00927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Heating Earth Surfaces</a:t>
            </a: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659258"/>
            <a:ext cx="4556762" cy="46166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Kimon</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Berlin  |  Flickr Creative Commons</a:t>
            </a:r>
            <a:b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b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843924"/>
            <a:ext cx="4867184"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9" y="5468919"/>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Tim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Mossholder</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Unsplash</a:t>
            </a:r>
            <a:endParaRPr lang="en-US" sz="1200" baseline="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8" y="0"/>
            <a:ext cx="9136405"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5" y="0"/>
            <a:ext cx="9136405" cy="685800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017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55</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00927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Heating Earth Surfaces</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4" name="Content Placeholder 3"/>
          <p:cNvSpPr>
            <a:spLocks noGrp="1"/>
          </p:cNvSpPr>
          <p:nvPr>
            <p:ph sz="quarter" idx="10"/>
          </p:nvPr>
        </p:nvSpPr>
        <p:spPr/>
        <p:txBody>
          <a:bodyPr/>
          <a:lstStyle/>
          <a:p>
            <a:r>
              <a:rPr lang="en-US" dirty="0"/>
              <a:t>Copy the table below. Calculate the changes in temperature for </a:t>
            </a:r>
            <a:r>
              <a:rPr lang="en-US" dirty="0" smtClean="0"/>
              <a:t>each substance </a:t>
            </a:r>
            <a:r>
              <a:rPr lang="en-US" dirty="0"/>
              <a:t>you tested, and fill in the table.</a:t>
            </a:r>
          </a:p>
        </p:txBody>
      </p:sp>
      <p:pic>
        <p:nvPicPr>
          <p:cNvPr id="3" name="Picture 2"/>
          <p:cNvPicPr>
            <a:picLocks noChangeAspect="1"/>
          </p:cNvPicPr>
          <p:nvPr/>
        </p:nvPicPr>
        <p:blipFill>
          <a:blip r:embed="rId2"/>
          <a:stretch>
            <a:fillRect/>
          </a:stretch>
        </p:blipFill>
        <p:spPr>
          <a:xfrm>
            <a:off x="3105774" y="4253258"/>
            <a:ext cx="5690563" cy="2396027"/>
          </a:xfrm>
          <a:prstGeom prst="rect">
            <a:avLst/>
          </a:prstGeom>
        </p:spPr>
      </p:pic>
    </p:spTree>
    <p:extLst>
      <p:ext uri="{BB962C8B-B14F-4D97-AF65-F5344CB8AC3E}">
        <p14:creationId xmlns:p14="http://schemas.microsoft.com/office/powerpoint/2010/main" val="764772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4" name="Content Placeholder 3"/>
          <p:cNvSpPr>
            <a:spLocks noGrp="1"/>
          </p:cNvSpPr>
          <p:nvPr>
            <p:ph sz="quarter" idx="10"/>
          </p:nvPr>
        </p:nvSpPr>
        <p:spPr/>
        <p:txBody>
          <a:bodyPr/>
          <a:lstStyle/>
          <a:p>
            <a:r>
              <a:rPr lang="en-US" dirty="0"/>
              <a:t>What can you conclude about how land and water heat up and </a:t>
            </a:r>
            <a:r>
              <a:rPr lang="en-US" dirty="0" smtClean="0"/>
              <a:t>cool down</a:t>
            </a:r>
            <a:r>
              <a:rPr lang="en-US" dirty="0"/>
              <a:t>? Support your answer with evidence from this activity.</a:t>
            </a:r>
          </a:p>
        </p:txBody>
      </p:sp>
    </p:spTree>
    <p:extLst>
      <p:ext uri="{BB962C8B-B14F-4D97-AF65-F5344CB8AC3E}">
        <p14:creationId xmlns:p14="http://schemas.microsoft.com/office/powerpoint/2010/main" val="39664902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Complete the “After” column of Student Sheet 55.1</a:t>
            </a:r>
            <a:endParaRPr lang="en-US" dirty="0"/>
          </a:p>
        </p:txBody>
      </p:sp>
      <p:pic>
        <p:nvPicPr>
          <p:cNvPr id="4" name="Picture 3"/>
          <p:cNvPicPr>
            <a:picLocks noChangeAspect="1"/>
          </p:cNvPicPr>
          <p:nvPr/>
        </p:nvPicPr>
        <p:blipFill>
          <a:blip r:embed="rId2"/>
          <a:stretch>
            <a:fillRect/>
          </a:stretch>
        </p:blipFill>
        <p:spPr>
          <a:xfrm>
            <a:off x="3460644" y="2994962"/>
            <a:ext cx="2721686" cy="3863038"/>
          </a:xfrm>
          <a:prstGeom prst="rect">
            <a:avLst/>
          </a:prstGeom>
        </p:spPr>
      </p:pic>
    </p:spTree>
    <p:extLst>
      <p:ext uri="{BB962C8B-B14F-4D97-AF65-F5344CB8AC3E}">
        <p14:creationId xmlns:p14="http://schemas.microsoft.com/office/powerpoint/2010/main" val="12314688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Think of different </a:t>
            </a:r>
            <a:r>
              <a:rPr lang="en-US" dirty="0" smtClean="0"/>
              <a:t>earth surfaces</a:t>
            </a:r>
            <a:r>
              <a:rPr lang="en-US" dirty="0"/>
              <a:t>. Based on this investigation, what can </a:t>
            </a:r>
            <a:r>
              <a:rPr lang="en-US" dirty="0" smtClean="0"/>
              <a:t>you conclude </a:t>
            </a:r>
            <a:r>
              <a:rPr lang="en-US" dirty="0"/>
              <a:t>about how the sun heats earth surfaces?</a:t>
            </a:r>
          </a:p>
        </p:txBody>
      </p:sp>
      <p:sp>
        <p:nvSpPr>
          <p:cNvPr id="2" name="Content Placeholder 1"/>
          <p:cNvSpPr>
            <a:spLocks noGrp="1"/>
          </p:cNvSpPr>
          <p:nvPr>
            <p:ph sz="quarter" idx="10"/>
          </p:nvPr>
        </p:nvSpPr>
        <p:spPr/>
        <p:txBody>
          <a:bodyPr/>
          <a:lstStyle/>
          <a:p>
            <a:endParaRPr lang="en-US" dirty="0" smtClean="0"/>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839044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Consider </a:t>
            </a:r>
            <a:r>
              <a:rPr lang="en-US" dirty="0" smtClean="0"/>
              <a:t>how quickly </a:t>
            </a:r>
            <a:r>
              <a:rPr lang="en-US" dirty="0"/>
              <a:t>each substance lost heat. Which do you </a:t>
            </a:r>
            <a:r>
              <a:rPr lang="en-US" dirty="0" smtClean="0"/>
              <a:t>think is </a:t>
            </a:r>
            <a:r>
              <a:rPr lang="en-US" dirty="0"/>
              <a:t>better at retaining heat—oceans or land masses?</a:t>
            </a:r>
          </a:p>
        </p:txBody>
      </p:sp>
      <p:sp>
        <p:nvSpPr>
          <p:cNvPr id="2" name="Content Placeholder 1"/>
          <p:cNvSpPr>
            <a:spLocks noGrp="1"/>
          </p:cNvSpPr>
          <p:nvPr>
            <p:ph sz="quarter" idx="10"/>
          </p:nvPr>
        </p:nvSpPr>
        <p:spPr/>
        <p:txBody>
          <a:bodyPr/>
          <a:lstStyle/>
          <a:p>
            <a:endParaRPr lang="en-US" dirty="0" smtClean="0"/>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28610081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a:spcBef>
                <a:spcPts val="0"/>
              </a:spcBef>
            </a:pPr>
            <a:r>
              <a:rPr lang="en-US" dirty="0"/>
              <a:t>Why then do you think </a:t>
            </a:r>
            <a:r>
              <a:rPr lang="en-US" dirty="0" smtClean="0"/>
              <a:t>the land </a:t>
            </a:r>
            <a:r>
              <a:rPr lang="en-US" dirty="0"/>
              <a:t>often feels warmer (for example, when you </a:t>
            </a:r>
            <a:r>
              <a:rPr lang="en-US" dirty="0" smtClean="0"/>
              <a:t>are standing </a:t>
            </a:r>
            <a:r>
              <a:rPr lang="en-US" dirty="0"/>
              <a:t>on a beach and step in the ocean/ lake/river</a:t>
            </a:r>
          </a:p>
          <a:p>
            <a:pPr>
              <a:spcBef>
                <a:spcPts val="0"/>
              </a:spcBef>
            </a:pPr>
            <a:r>
              <a:rPr lang="en-US" dirty="0"/>
              <a:t>on a hot day)?</a:t>
            </a:r>
          </a:p>
        </p:txBody>
      </p:sp>
      <p:sp>
        <p:nvSpPr>
          <p:cNvPr id="2" name="Content Placeholder 1"/>
          <p:cNvSpPr>
            <a:spLocks noGrp="1"/>
          </p:cNvSpPr>
          <p:nvPr>
            <p:ph sz="quarter" idx="10"/>
          </p:nvPr>
        </p:nvSpPr>
        <p:spPr/>
        <p:txBody>
          <a:bodyPr/>
          <a:lstStyle/>
          <a:p>
            <a:endParaRPr lang="en-US" dirty="0" smtClean="0"/>
          </a:p>
          <a:p>
            <a:endParaRPr lang="en-US" dirty="0" smtClean="0"/>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15623940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can you design an experiment to investigate how the sun’</a:t>
            </a:r>
            <a:r>
              <a:rPr lang="en-US" altLang="ja-JP" dirty="0"/>
              <a:t>s energy heats different earth surfaces?</a:t>
            </a:r>
            <a:endParaRPr lang="en-US" dirty="0"/>
          </a:p>
          <a:p>
            <a:endParaRPr lang="en-US" dirty="0"/>
          </a:p>
          <a:p>
            <a:endParaRPr lang="en-US" dirty="0"/>
          </a:p>
        </p:txBody>
      </p:sp>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5218" y="3935463"/>
            <a:ext cx="4783853" cy="279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Climate - </a:t>
            </a:r>
            <a:r>
              <a:rPr lang="en-US" dirty="0"/>
              <a:t>The average weather for a place over a long period </a:t>
            </a:r>
            <a:r>
              <a:rPr lang="en-US" dirty="0" smtClean="0"/>
              <a:t>of time </a:t>
            </a:r>
            <a:r>
              <a:rPr lang="en-US" dirty="0"/>
              <a:t>(usually at least 30 years).</a:t>
            </a:r>
          </a:p>
          <a:p>
            <a:endParaRPr lang="en-US" dirty="0" smtClean="0"/>
          </a:p>
          <a:p>
            <a:r>
              <a:rPr lang="en-US" dirty="0" smtClean="0"/>
              <a:t>Hypothesis - </a:t>
            </a:r>
            <a:r>
              <a:rPr lang="en-US" dirty="0"/>
              <a:t>A possible explanation of some phenomena</a:t>
            </a:r>
            <a:r>
              <a:rPr lang="en-US" dirty="0" smtClean="0"/>
              <a:t>, based </a:t>
            </a:r>
            <a:r>
              <a:rPr lang="en-US" dirty="0"/>
              <a:t>on observations, and which suggests a means </a:t>
            </a:r>
            <a:r>
              <a:rPr lang="en-US" dirty="0" smtClean="0"/>
              <a:t>of being </a:t>
            </a:r>
            <a:r>
              <a:rPr lang="en-US" dirty="0"/>
              <a:t>tested.</a:t>
            </a:r>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Energy - </a:t>
            </a:r>
            <a:r>
              <a:rPr lang="en-US" dirty="0"/>
              <a:t>The ability to cause motion. Energy comes in </a:t>
            </a:r>
            <a:r>
              <a:rPr lang="en-US" dirty="0" smtClean="0"/>
              <a:t>many forms </a:t>
            </a:r>
            <a:r>
              <a:rPr lang="en-US" dirty="0"/>
              <a:t>and is measured in joules.</a:t>
            </a:r>
          </a:p>
          <a:p>
            <a:endParaRPr lang="en-US" dirty="0"/>
          </a:p>
        </p:txBody>
      </p:sp>
    </p:spTree>
    <p:extLst>
      <p:ext uri="{BB962C8B-B14F-4D97-AF65-F5344CB8AC3E}">
        <p14:creationId xmlns:p14="http://schemas.microsoft.com/office/powerpoint/2010/main" val="6290396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Design </a:t>
            </a:r>
            <a:r>
              <a:rPr lang="en-US" smtClean="0"/>
              <a:t>an Investigation</a:t>
            </a:r>
            <a:endParaRPr lang="en-US" dirty="0"/>
          </a:p>
        </p:txBody>
      </p:sp>
      <p:sp>
        <p:nvSpPr>
          <p:cNvPr id="4" name="Content Placeholder 3"/>
          <p:cNvSpPr>
            <a:spLocks noGrp="1"/>
          </p:cNvSpPr>
          <p:nvPr>
            <p:ph sz="quarter" idx="10"/>
          </p:nvPr>
        </p:nvSpPr>
        <p:spPr/>
        <p:txBody>
          <a:bodyPr/>
          <a:lstStyle/>
          <a:p>
            <a:r>
              <a:rPr lang="en-US" dirty="0"/>
              <a:t>Design an experiment to further investigate how different surfaces on </a:t>
            </a:r>
            <a:r>
              <a:rPr lang="en-US" dirty="0" smtClean="0"/>
              <a:t>the earth </a:t>
            </a:r>
            <a:r>
              <a:rPr lang="en-US" dirty="0"/>
              <a:t>are heated by the sun’s energy and then cool. You may want to </a:t>
            </a:r>
            <a:r>
              <a:rPr lang="en-US" dirty="0" smtClean="0"/>
              <a:t>investigate if </a:t>
            </a:r>
            <a:r>
              <a:rPr lang="en-US" dirty="0"/>
              <a:t>the amount of land or water or different types of soil affect </a:t>
            </a:r>
            <a:r>
              <a:rPr lang="en-US" dirty="0" smtClean="0"/>
              <a:t>heating and </a:t>
            </a:r>
            <a:r>
              <a:rPr lang="en-US" dirty="0"/>
              <a:t>cooling. Use these or other questions to design and conduct </a:t>
            </a:r>
            <a:r>
              <a:rPr lang="en-US"/>
              <a:t>your </a:t>
            </a:r>
            <a:r>
              <a:rPr lang="en-US" smtClean="0"/>
              <a:t>own investigation</a:t>
            </a:r>
            <a:r>
              <a:rPr lang="en-US" dirty="0"/>
              <a:t>.</a:t>
            </a:r>
          </a:p>
        </p:txBody>
      </p:sp>
    </p:spTree>
    <p:extLst>
      <p:ext uri="{BB962C8B-B14F-4D97-AF65-F5344CB8AC3E}">
        <p14:creationId xmlns:p14="http://schemas.microsoft.com/office/powerpoint/2010/main" val="3371686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7214707" cy="4276725"/>
          </a:xfrm>
        </p:spPr>
        <p:txBody>
          <a:bodyPr/>
          <a:lstStyle/>
          <a:p>
            <a:r>
              <a:rPr lang="en-US" dirty="0"/>
              <a:t>climate</a:t>
            </a:r>
          </a:p>
          <a:p>
            <a:r>
              <a:rPr lang="en-US" dirty="0"/>
              <a:t>hypothesis</a:t>
            </a:r>
          </a:p>
          <a:p>
            <a:r>
              <a:rPr lang="en-US" dirty="0"/>
              <a:t>energy</a:t>
            </a:r>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the following:</a:t>
            </a:r>
            <a:endParaRPr lang="en-US" dirty="0"/>
          </a:p>
        </p:txBody>
      </p:sp>
      <p:sp>
        <p:nvSpPr>
          <p:cNvPr id="3" name="Content Placeholder 2"/>
          <p:cNvSpPr>
            <a:spLocks noGrp="1"/>
          </p:cNvSpPr>
          <p:nvPr>
            <p:ph sz="quarter" idx="10"/>
          </p:nvPr>
        </p:nvSpPr>
        <p:spPr/>
        <p:txBody>
          <a:bodyPr/>
          <a:lstStyle/>
          <a:p>
            <a:r>
              <a:rPr lang="en-US" dirty="0" smtClean="0"/>
              <a:t>Complete the “Before” column of Student Sheet 55.1, “Anticipation Guide: Heating Earth Surfaces.”</a:t>
            </a:r>
            <a:endParaRPr lang="en-US" dirty="0"/>
          </a:p>
        </p:txBody>
      </p:sp>
      <p:pic>
        <p:nvPicPr>
          <p:cNvPr id="2" name="Picture 1"/>
          <p:cNvPicPr>
            <a:picLocks noChangeAspect="1"/>
          </p:cNvPicPr>
          <p:nvPr/>
        </p:nvPicPr>
        <p:blipFill>
          <a:blip r:embed="rId2"/>
          <a:stretch>
            <a:fillRect/>
          </a:stretch>
        </p:blipFill>
        <p:spPr>
          <a:xfrm>
            <a:off x="3460644" y="3810232"/>
            <a:ext cx="2147291" cy="3047768"/>
          </a:xfrm>
          <a:prstGeom prst="rect">
            <a:avLst/>
          </a:prstGeom>
        </p:spPr>
      </p:pic>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3221808"/>
            <a:ext cx="5203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can you design an experiment to investigate how the </a:t>
            </a:r>
            <a:r>
              <a:rPr lang="en-US" dirty="0" smtClean="0"/>
              <a:t>sun’</a:t>
            </a:r>
            <a:r>
              <a:rPr lang="en-US" altLang="ja-JP" dirty="0" smtClean="0"/>
              <a:t>s </a:t>
            </a:r>
            <a:r>
              <a:rPr lang="en-US" altLang="ja-JP" dirty="0"/>
              <a:t>energy heats different earth surfaces?</a:t>
            </a:r>
            <a:endParaRPr lang="en-US" dirty="0"/>
          </a:p>
          <a:p>
            <a:endParaRPr lang="en-US" dirty="0"/>
          </a:p>
        </p:txBody>
      </p:sp>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5218" y="3935463"/>
            <a:ext cx="4783853" cy="279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the procedure and record your data</a:t>
            </a:r>
            <a:endParaRPr lang="en-US" dirty="0"/>
          </a:p>
        </p:txBody>
      </p:sp>
      <p:pic>
        <p:nvPicPr>
          <p:cNvPr id="2" name="Picture 1"/>
          <p:cNvPicPr>
            <a:picLocks noChangeAspect="1"/>
          </p:cNvPicPr>
          <p:nvPr/>
        </p:nvPicPr>
        <p:blipFill>
          <a:blip r:embed="rId2"/>
          <a:stretch>
            <a:fillRect/>
          </a:stretch>
        </p:blipFill>
        <p:spPr>
          <a:xfrm>
            <a:off x="3258255" y="2914353"/>
            <a:ext cx="3410475" cy="3664147"/>
          </a:xfrm>
          <a:prstGeom prst="rect">
            <a:avLst/>
          </a:prstGeom>
        </p:spPr>
      </p:pic>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SCORING GUIDE: Designing Investigations</a:t>
            </a:r>
            <a:endParaRPr lang="en-US" dirty="0"/>
          </a:p>
        </p:txBody>
      </p:sp>
      <p:pic>
        <p:nvPicPr>
          <p:cNvPr id="2" name="Picture 1"/>
          <p:cNvPicPr>
            <a:picLocks noChangeAspect="1"/>
          </p:cNvPicPr>
          <p:nvPr/>
        </p:nvPicPr>
        <p:blipFill>
          <a:blip r:embed="rId2"/>
          <a:stretch>
            <a:fillRect/>
          </a:stretch>
        </p:blipFill>
        <p:spPr>
          <a:xfrm>
            <a:off x="2958519" y="2914352"/>
            <a:ext cx="4472355" cy="3943647"/>
          </a:xfrm>
          <a:prstGeom prst="rect">
            <a:avLst/>
          </a:prstGeom>
        </p:spPr>
      </p:pic>
    </p:spTree>
    <p:extLst>
      <p:ext uri="{BB962C8B-B14F-4D97-AF65-F5344CB8AC3E}">
        <p14:creationId xmlns:p14="http://schemas.microsoft.com/office/powerpoint/2010/main" val="3525731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4" name="Content Placeholder 3"/>
          <p:cNvSpPr>
            <a:spLocks noGrp="1"/>
          </p:cNvSpPr>
          <p:nvPr>
            <p:ph sz="quarter" idx="10"/>
          </p:nvPr>
        </p:nvSpPr>
        <p:spPr/>
        <p:txBody>
          <a:bodyPr/>
          <a:lstStyle/>
          <a:p>
            <a:r>
              <a:rPr lang="en-US" dirty="0"/>
              <a:t>a. Create a graph of the data you collected.  </a:t>
            </a:r>
            <a:r>
              <a:rPr lang="en-US" dirty="0" smtClean="0"/>
              <a:t>   	Remember </a:t>
            </a:r>
            <a:r>
              <a:rPr lang="en-US" dirty="0"/>
              <a:t>to label </a:t>
            </a:r>
            <a:r>
              <a:rPr lang="en-US" dirty="0" smtClean="0"/>
              <a:t>your axes</a:t>
            </a:r>
            <a:r>
              <a:rPr lang="en-US" dirty="0"/>
              <a:t>, title your </a:t>
            </a:r>
            <a:r>
              <a:rPr lang="en-US" dirty="0" smtClean="0"/>
              <a:t>	graph</a:t>
            </a:r>
            <a:r>
              <a:rPr lang="en-US" dirty="0"/>
              <a:t>, and include a key.</a:t>
            </a:r>
          </a:p>
          <a:p>
            <a:r>
              <a:rPr lang="en-US" dirty="0"/>
              <a:t>b. Summarize the trends that you see in your </a:t>
            </a:r>
            <a:r>
              <a:rPr lang="en-US" dirty="0" smtClean="0"/>
              <a:t>	graph</a:t>
            </a:r>
            <a:r>
              <a:rPr lang="en-US" dirty="0"/>
              <a:t>.</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17014</TotalTime>
  <Words>390</Words>
  <Application>Microsoft Macintosh PowerPoint</Application>
  <PresentationFormat>On-screen Show (4:3)</PresentationFormat>
  <Paragraphs>41</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596</cp:revision>
  <dcterms:created xsi:type="dcterms:W3CDTF">2013-12-03T01:41:17Z</dcterms:created>
  <dcterms:modified xsi:type="dcterms:W3CDTF">2015-02-07T11:04:53Z</dcterms:modified>
</cp:coreProperties>
</file>