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30"/>
  </p:notesMasterIdLst>
  <p:handoutMasterIdLst>
    <p:handoutMasterId r:id="rId31"/>
  </p:handoutMasterIdLst>
  <p:sldIdLst>
    <p:sldId id="753" r:id="rId4"/>
    <p:sldId id="785" r:id="rId5"/>
    <p:sldId id="786" r:id="rId6"/>
    <p:sldId id="787" r:id="rId7"/>
    <p:sldId id="799" r:id="rId8"/>
    <p:sldId id="798" r:id="rId9"/>
    <p:sldId id="788" r:id="rId10"/>
    <p:sldId id="789" r:id="rId11"/>
    <p:sldId id="790" r:id="rId12"/>
    <p:sldId id="792" r:id="rId13"/>
    <p:sldId id="818" r:id="rId14"/>
    <p:sldId id="819" r:id="rId15"/>
    <p:sldId id="813" r:id="rId16"/>
    <p:sldId id="791" r:id="rId17"/>
    <p:sldId id="807" r:id="rId18"/>
    <p:sldId id="812" r:id="rId19"/>
    <p:sldId id="806" r:id="rId20"/>
    <p:sldId id="811" r:id="rId21"/>
    <p:sldId id="810" r:id="rId22"/>
    <p:sldId id="793" r:id="rId23"/>
    <p:sldId id="794" r:id="rId24"/>
    <p:sldId id="817" r:id="rId25"/>
    <p:sldId id="816" r:id="rId26"/>
    <p:sldId id="815" r:id="rId27"/>
    <p:sldId id="814" r:id="rId28"/>
    <p:sldId id="820"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76"/>
    <a:srgbClr val="F7941D"/>
    <a:srgbClr val="934B94"/>
    <a:srgbClr val="348CCB"/>
    <a:srgbClr val="6CBF67"/>
    <a:srgbClr val="DE5952"/>
    <a:srgbClr val="F8931D"/>
    <a:srgbClr val="934C92"/>
    <a:srgbClr val="3398DD"/>
    <a:srgbClr val="45A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36" autoAdjust="0"/>
  </p:normalViewPr>
  <p:slideViewPr>
    <p:cSldViewPr snapToGrid="0" snapToObjects="1">
      <p:cViewPr varScale="1">
        <p:scale>
          <a:sx n="62" d="100"/>
          <a:sy n="62" d="100"/>
        </p:scale>
        <p:origin x="-104"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2/7/15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62</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00927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Traveling on the Water Cycle</a:t>
            </a: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659258"/>
            <a:ext cx="4556762" cy="46166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Kimon</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Berlin  |  Flickr Creative Commons</a:t>
            </a:r>
            <a:b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b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843924"/>
            <a:ext cx="4867184"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9" y="5468919"/>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Tim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Mossholder</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Unsplash</a:t>
            </a:r>
            <a:endParaRPr lang="en-US" sz="1200" baseline="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8" y="0"/>
            <a:ext cx="9136405" cy="6858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5" y="0"/>
            <a:ext cx="9136405" cy="685800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5" y="0"/>
            <a:ext cx="9136405" cy="6858000"/>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017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62</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Traveling on the Water Cycle</a:t>
            </a: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4" name="Content Placeholder 3"/>
          <p:cNvSpPr>
            <a:spLocks noGrp="1"/>
          </p:cNvSpPr>
          <p:nvPr>
            <p:ph sz="quarter" idx="10"/>
          </p:nvPr>
        </p:nvSpPr>
        <p:spPr/>
        <p:txBody>
          <a:bodyPr/>
          <a:lstStyle/>
          <a:p>
            <a:r>
              <a:rPr lang="en-US" dirty="0"/>
              <a:t>On Student Sheet 62.1, you recorded your initial ideas about the </a:t>
            </a:r>
            <a:r>
              <a:rPr lang="en-US" dirty="0" smtClean="0"/>
              <a:t>water cycle</a:t>
            </a:r>
            <a:r>
              <a:rPr lang="en-US" dirty="0"/>
              <a:t>. To complete Student Sheet 62.1:</a:t>
            </a:r>
          </a:p>
          <a:p>
            <a:r>
              <a:rPr lang="en-US" dirty="0" smtClean="0"/>
              <a:t>	a</a:t>
            </a:r>
            <a:r>
              <a:rPr lang="en-US" dirty="0"/>
              <a:t>. Use the following words to identify where </a:t>
            </a:r>
            <a:r>
              <a:rPr lang="en-US" dirty="0" smtClean="0"/>
              <a:t>	    water </a:t>
            </a:r>
            <a:r>
              <a:rPr lang="en-US" dirty="0"/>
              <a:t>can be found in </a:t>
            </a:r>
            <a:r>
              <a:rPr lang="en-US" dirty="0" smtClean="0"/>
              <a:t>the picture</a:t>
            </a:r>
            <a:r>
              <a:rPr lang="en-US" dirty="0"/>
              <a:t>:</a:t>
            </a:r>
          </a:p>
        </p:txBody>
      </p:sp>
      <p:graphicFrame>
        <p:nvGraphicFramePr>
          <p:cNvPr id="2" name="Table 1"/>
          <p:cNvGraphicFramePr>
            <a:graphicFrameLocks noGrp="1"/>
          </p:cNvGraphicFramePr>
          <p:nvPr>
            <p:extLst>
              <p:ext uri="{D42A27DB-BD31-4B8C-83A1-F6EECF244321}">
                <p14:modId xmlns:p14="http://schemas.microsoft.com/office/powerpoint/2010/main" val="268527115"/>
              </p:ext>
            </p:extLst>
          </p:nvPr>
        </p:nvGraphicFramePr>
        <p:xfrm>
          <a:off x="1850572" y="5497285"/>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b="0" dirty="0" smtClean="0">
                          <a:solidFill>
                            <a:schemeClr val="tx1"/>
                          </a:solidFill>
                        </a:rPr>
                        <a:t>atmosphere</a:t>
                      </a:r>
                      <a:endParaRPr lang="en-US" b="0" dirty="0">
                        <a:solidFill>
                          <a:schemeClr val="tx1"/>
                        </a:solidFill>
                      </a:endParaRPr>
                    </a:p>
                  </a:txBody>
                  <a:tcPr>
                    <a:noFill/>
                  </a:tcPr>
                </a:tc>
                <a:tc>
                  <a:txBody>
                    <a:bodyPr/>
                    <a:lstStyle/>
                    <a:p>
                      <a:r>
                        <a:rPr lang="en-US" b="0" dirty="0" smtClean="0">
                          <a:solidFill>
                            <a:schemeClr val="tx1"/>
                          </a:solidFill>
                        </a:rPr>
                        <a:t>organisms</a:t>
                      </a:r>
                      <a:endParaRPr lang="en-US" b="0" dirty="0">
                        <a:solidFill>
                          <a:schemeClr val="tx1"/>
                        </a:solidFill>
                      </a:endParaRPr>
                    </a:p>
                  </a:txBody>
                  <a:tcPr>
                    <a:noFill/>
                  </a:tcPr>
                </a:tc>
                <a:tc>
                  <a:txBody>
                    <a:bodyPr/>
                    <a:lstStyle/>
                    <a:p>
                      <a:r>
                        <a:rPr lang="en-US" b="0" dirty="0" smtClean="0">
                          <a:solidFill>
                            <a:schemeClr val="tx1"/>
                          </a:solidFill>
                        </a:rPr>
                        <a:t>ocean</a:t>
                      </a:r>
                      <a:endParaRPr lang="en-US" b="0" dirty="0">
                        <a:solidFill>
                          <a:schemeClr val="tx1"/>
                        </a:solidFill>
                      </a:endParaRPr>
                    </a:p>
                  </a:txBody>
                  <a:tcPr>
                    <a:noFill/>
                  </a:tcPr>
                </a:tc>
              </a:tr>
              <a:tr h="370840">
                <a:tc>
                  <a:txBody>
                    <a:bodyPr/>
                    <a:lstStyle/>
                    <a:p>
                      <a:r>
                        <a:rPr lang="en-US" b="0" dirty="0" smtClean="0">
                          <a:solidFill>
                            <a:schemeClr val="tx1"/>
                          </a:solidFill>
                        </a:rPr>
                        <a:t>land</a:t>
                      </a:r>
                      <a:endParaRPr lang="en-US" b="0" dirty="0">
                        <a:solidFill>
                          <a:schemeClr val="tx1"/>
                        </a:solidFill>
                      </a:endParaRPr>
                    </a:p>
                  </a:txBody>
                  <a:tcPr>
                    <a:noFill/>
                  </a:tcPr>
                </a:tc>
                <a:tc>
                  <a:txBody>
                    <a:bodyPr/>
                    <a:lstStyle/>
                    <a:p>
                      <a:r>
                        <a:rPr lang="en-US" b="0" dirty="0" smtClean="0">
                          <a:solidFill>
                            <a:schemeClr val="tx1"/>
                          </a:solidFill>
                        </a:rPr>
                        <a:t>groundwater</a:t>
                      </a:r>
                      <a:endParaRPr lang="en-US" b="0" dirty="0">
                        <a:solidFill>
                          <a:schemeClr val="tx1"/>
                        </a:solidFill>
                      </a:endParaRPr>
                    </a:p>
                  </a:txBody>
                  <a:tcPr>
                    <a:noFill/>
                  </a:tcPr>
                </a:tc>
                <a:tc>
                  <a:txBody>
                    <a:bodyPr/>
                    <a:lstStyle/>
                    <a:p>
                      <a:r>
                        <a:rPr lang="en-US" b="0" dirty="0" smtClean="0">
                          <a:solidFill>
                            <a:schemeClr val="tx1"/>
                          </a:solidFill>
                        </a:rPr>
                        <a:t>precipitation</a:t>
                      </a:r>
                      <a:endParaRPr lang="en-US" b="0" dirty="0">
                        <a:solidFill>
                          <a:schemeClr val="tx1"/>
                        </a:solidFill>
                      </a:endParaRPr>
                    </a:p>
                  </a:txBody>
                  <a:tcPr>
                    <a:noFill/>
                  </a:tcPr>
                </a:tc>
              </a:tr>
            </a:tbl>
          </a:graphicData>
        </a:graphic>
      </p:graphicFrame>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4" name="Content Placeholder 3"/>
          <p:cNvSpPr>
            <a:spLocks noGrp="1"/>
          </p:cNvSpPr>
          <p:nvPr>
            <p:ph sz="quarter" idx="10"/>
          </p:nvPr>
        </p:nvSpPr>
        <p:spPr/>
        <p:txBody>
          <a:bodyPr/>
          <a:lstStyle/>
          <a:p>
            <a:r>
              <a:rPr lang="en-US" dirty="0"/>
              <a:t>b. Draw at least six arrows showing </a:t>
            </a:r>
            <a:r>
              <a:rPr lang="en-US" dirty="0" smtClean="0"/>
              <a:t>the 			   	movement </a:t>
            </a:r>
            <a:r>
              <a:rPr lang="en-US" dirty="0"/>
              <a:t>of water from </a:t>
            </a:r>
            <a:r>
              <a:rPr lang="en-US" dirty="0" smtClean="0"/>
              <a:t>one place </a:t>
            </a:r>
            <a:r>
              <a:rPr lang="en-US" dirty="0"/>
              <a:t>to another.</a:t>
            </a:r>
          </a:p>
          <a:p>
            <a:r>
              <a:rPr lang="en-US" dirty="0"/>
              <a:t>c. Label places where each of the following is </a:t>
            </a:r>
            <a:r>
              <a:rPr lang="en-US" dirty="0" smtClean="0"/>
              <a:t>	occurring</a:t>
            </a:r>
            <a:r>
              <a:rPr lang="en-US" dirty="0"/>
              <a:t>:</a:t>
            </a:r>
          </a:p>
        </p:txBody>
      </p:sp>
      <p:graphicFrame>
        <p:nvGraphicFramePr>
          <p:cNvPr id="2" name="Table 1"/>
          <p:cNvGraphicFramePr>
            <a:graphicFrameLocks noGrp="1"/>
          </p:cNvGraphicFramePr>
          <p:nvPr>
            <p:extLst>
              <p:ext uri="{D42A27DB-BD31-4B8C-83A1-F6EECF244321}">
                <p14:modId xmlns:p14="http://schemas.microsoft.com/office/powerpoint/2010/main" val="317345966"/>
              </p:ext>
            </p:extLst>
          </p:nvPr>
        </p:nvGraphicFramePr>
        <p:xfrm>
          <a:off x="1850572" y="4864827"/>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b="0" dirty="0" smtClean="0">
                          <a:solidFill>
                            <a:schemeClr val="tx1"/>
                          </a:solidFill>
                        </a:rPr>
                        <a:t>condensation</a:t>
                      </a:r>
                      <a:endParaRPr lang="en-US" b="0" dirty="0">
                        <a:solidFill>
                          <a:schemeClr val="tx1"/>
                        </a:solidFill>
                      </a:endParaRPr>
                    </a:p>
                  </a:txBody>
                  <a:tcPr>
                    <a:noFill/>
                  </a:tcPr>
                </a:tc>
                <a:tc>
                  <a:txBody>
                    <a:bodyPr/>
                    <a:lstStyle/>
                    <a:p>
                      <a:r>
                        <a:rPr lang="en-US" b="0" dirty="0" smtClean="0">
                          <a:solidFill>
                            <a:schemeClr val="tx1"/>
                          </a:solidFill>
                        </a:rPr>
                        <a:t>evaporation</a:t>
                      </a:r>
                      <a:endParaRPr lang="en-US" b="0" dirty="0">
                        <a:solidFill>
                          <a:schemeClr val="tx1"/>
                        </a:solidFill>
                      </a:endParaRPr>
                    </a:p>
                  </a:txBody>
                  <a:tcPr>
                    <a:noFill/>
                  </a:tcPr>
                </a:tc>
                <a:tc>
                  <a:txBody>
                    <a:bodyPr/>
                    <a:lstStyle/>
                    <a:p>
                      <a:endParaRPr lang="en-US" b="0" dirty="0">
                        <a:solidFill>
                          <a:schemeClr val="tx1"/>
                        </a:solidFill>
                      </a:endParaRPr>
                    </a:p>
                  </a:txBody>
                  <a:tcPr>
                    <a:noFill/>
                  </a:tcPr>
                </a:tc>
              </a:tr>
              <a:tr h="370840">
                <a:tc>
                  <a:txBody>
                    <a:bodyPr/>
                    <a:lstStyle/>
                    <a:p>
                      <a:r>
                        <a:rPr lang="en-US" b="0" dirty="0" smtClean="0">
                          <a:solidFill>
                            <a:schemeClr val="tx1"/>
                          </a:solidFill>
                        </a:rPr>
                        <a:t>freezing</a:t>
                      </a:r>
                      <a:endParaRPr lang="en-US" b="0" dirty="0">
                        <a:solidFill>
                          <a:schemeClr val="tx1"/>
                        </a:solidFill>
                      </a:endParaRPr>
                    </a:p>
                  </a:txBody>
                  <a:tcPr>
                    <a:noFill/>
                  </a:tcPr>
                </a:tc>
                <a:tc>
                  <a:txBody>
                    <a:bodyPr/>
                    <a:lstStyle/>
                    <a:p>
                      <a:r>
                        <a:rPr lang="en-US" b="0" dirty="0" smtClean="0">
                          <a:solidFill>
                            <a:schemeClr val="tx1"/>
                          </a:solidFill>
                        </a:rPr>
                        <a:t>melting</a:t>
                      </a:r>
                      <a:endParaRPr lang="en-US" b="0" dirty="0">
                        <a:solidFill>
                          <a:schemeClr val="tx1"/>
                        </a:solidFill>
                      </a:endParaRPr>
                    </a:p>
                  </a:txBody>
                  <a:tcPr>
                    <a:noFill/>
                  </a:tcPr>
                </a:tc>
                <a:tc>
                  <a:txBody>
                    <a:bodyPr/>
                    <a:lstStyle/>
                    <a:p>
                      <a:endParaRPr lang="en-US" b="0" dirty="0">
                        <a:solidFill>
                          <a:schemeClr val="tx1"/>
                        </a:solidFill>
                      </a:endParaRPr>
                    </a:p>
                  </a:txBody>
                  <a:tcPr>
                    <a:noFill/>
                  </a:tcPr>
                </a:tc>
              </a:tr>
            </a:tbl>
          </a:graphicData>
        </a:graphic>
      </p:graphicFrame>
    </p:spTree>
    <p:extLst>
      <p:ext uri="{BB962C8B-B14F-4D97-AF65-F5344CB8AC3E}">
        <p14:creationId xmlns:p14="http://schemas.microsoft.com/office/powerpoint/2010/main" val="33378564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4" name="Content Placeholder 3"/>
          <p:cNvSpPr>
            <a:spLocks noGrp="1"/>
          </p:cNvSpPr>
          <p:nvPr>
            <p:ph sz="quarter" idx="10"/>
          </p:nvPr>
        </p:nvSpPr>
        <p:spPr/>
        <p:txBody>
          <a:bodyPr/>
          <a:lstStyle/>
          <a:p>
            <a:r>
              <a:rPr lang="en-US" dirty="0"/>
              <a:t>d. What changes did you have to make to your </a:t>
            </a:r>
            <a:r>
              <a:rPr lang="en-US" dirty="0" smtClean="0"/>
              <a:t>	student </a:t>
            </a:r>
            <a:r>
              <a:rPr lang="en-US" dirty="0"/>
              <a:t>sheet so </a:t>
            </a:r>
            <a:r>
              <a:rPr lang="en-US" dirty="0" smtClean="0"/>
              <a:t>that you </a:t>
            </a:r>
            <a:r>
              <a:rPr lang="en-US" dirty="0"/>
              <a:t>could complete it?</a:t>
            </a:r>
          </a:p>
        </p:txBody>
      </p:sp>
    </p:spTree>
    <p:extLst>
      <p:ext uri="{BB962C8B-B14F-4D97-AF65-F5344CB8AC3E}">
        <p14:creationId xmlns:p14="http://schemas.microsoft.com/office/powerpoint/2010/main" val="38251732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4" name="Content Placeholder 3"/>
          <p:cNvSpPr>
            <a:spLocks noGrp="1"/>
          </p:cNvSpPr>
          <p:nvPr>
            <p:ph sz="quarter" idx="10"/>
          </p:nvPr>
        </p:nvSpPr>
        <p:spPr/>
        <p:txBody>
          <a:bodyPr/>
          <a:lstStyle/>
          <a:p>
            <a:r>
              <a:rPr lang="en-US" dirty="0"/>
              <a:t>The term “water cycle” is used to describe the movement of water on </a:t>
            </a:r>
            <a:r>
              <a:rPr lang="en-US" dirty="0" smtClean="0"/>
              <a:t>the earth</a:t>
            </a:r>
            <a:r>
              <a:rPr lang="en-US" dirty="0"/>
              <a:t>. Do you think that your diagram on Student Sheet 62.1 is a </a:t>
            </a:r>
            <a:r>
              <a:rPr lang="en-US" dirty="0" smtClean="0"/>
              <a:t>good summary </a:t>
            </a:r>
            <a:r>
              <a:rPr lang="en-US" dirty="0"/>
              <a:t>of the water cycle? Why or why not?</a:t>
            </a:r>
          </a:p>
        </p:txBody>
      </p:sp>
    </p:spTree>
    <p:extLst>
      <p:ext uri="{BB962C8B-B14F-4D97-AF65-F5344CB8AC3E}">
        <p14:creationId xmlns:p14="http://schemas.microsoft.com/office/powerpoint/2010/main" val="7647727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Sample response to analysis question 2</a:t>
            </a:r>
            <a:endParaRPr lang="en-US" dirty="0"/>
          </a:p>
        </p:txBody>
      </p:sp>
      <p:pic>
        <p:nvPicPr>
          <p:cNvPr id="5" name="Picture 4"/>
          <p:cNvPicPr>
            <a:picLocks noChangeAspect="1"/>
          </p:cNvPicPr>
          <p:nvPr/>
        </p:nvPicPr>
        <p:blipFill>
          <a:blip r:embed="rId2"/>
          <a:stretch>
            <a:fillRect/>
          </a:stretch>
        </p:blipFill>
        <p:spPr>
          <a:xfrm rot="5400000">
            <a:off x="2756049" y="2501189"/>
            <a:ext cx="3463649" cy="4667680"/>
          </a:xfrm>
          <a:prstGeom prst="rect">
            <a:avLst/>
          </a:prstGeom>
        </p:spPr>
      </p:pic>
    </p:spTree>
    <p:extLst>
      <p:ext uri="{BB962C8B-B14F-4D97-AF65-F5344CB8AC3E}">
        <p14:creationId xmlns:p14="http://schemas.microsoft.com/office/powerpoint/2010/main" val="1253126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How does water move from one place to another?</a:t>
            </a:r>
            <a:endParaRPr lang="en-US" dirty="0"/>
          </a:p>
        </p:txBody>
      </p:sp>
      <p:sp>
        <p:nvSpPr>
          <p:cNvPr id="2" name="Content Placeholder 1"/>
          <p:cNvSpPr>
            <a:spLocks noGrp="1"/>
          </p:cNvSpPr>
          <p:nvPr>
            <p:ph sz="quarter" idx="10"/>
          </p:nvPr>
        </p:nvSpPr>
        <p:spPr/>
        <p:txBody>
          <a:bodyPr/>
          <a:lstStyle/>
          <a:p>
            <a:endParaRPr lang="en-US" dirty="0" smtClean="0"/>
          </a:p>
          <a:p>
            <a:r>
              <a:rPr lang="en-US" dirty="0" smtClean="0"/>
              <a:t>Share your thoughts with the class.</a:t>
            </a:r>
            <a:endParaRPr lang="en-US" dirty="0"/>
          </a:p>
        </p:txBody>
      </p:sp>
    </p:spTree>
    <p:extLst>
      <p:ext uri="{BB962C8B-B14F-4D97-AF65-F5344CB8AC3E}">
        <p14:creationId xmlns:p14="http://schemas.microsoft.com/office/powerpoint/2010/main" val="3190459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4" name="Content Placeholder 3"/>
          <p:cNvSpPr>
            <a:spLocks noGrp="1"/>
          </p:cNvSpPr>
          <p:nvPr>
            <p:ph sz="quarter" idx="10"/>
          </p:nvPr>
        </p:nvSpPr>
        <p:spPr/>
        <p:txBody>
          <a:bodyPr/>
          <a:lstStyle/>
          <a:p>
            <a:r>
              <a:rPr lang="en-US" dirty="0"/>
              <a:t>In this activity, you used cards and number cubes to model the </a:t>
            </a:r>
            <a:r>
              <a:rPr lang="en-US" dirty="0" smtClean="0"/>
              <a:t>water cycle</a:t>
            </a:r>
            <a:r>
              <a:rPr lang="en-US" dirty="0"/>
              <a:t>. Do you think that this activity was a good model of the water cycle</a:t>
            </a:r>
            <a:r>
              <a:rPr lang="en-US" dirty="0" smtClean="0"/>
              <a:t>? Why </a:t>
            </a:r>
            <a:r>
              <a:rPr lang="en-US" dirty="0"/>
              <a:t>or why not?</a:t>
            </a:r>
          </a:p>
        </p:txBody>
      </p:sp>
    </p:spTree>
    <p:extLst>
      <p:ext uri="{BB962C8B-B14F-4D97-AF65-F5344CB8AC3E}">
        <p14:creationId xmlns:p14="http://schemas.microsoft.com/office/powerpoint/2010/main" val="39664902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Did the number and location of the different water cycle cards reflect the fact that the majority of the world’s water is found in the ocean?</a:t>
            </a:r>
          </a:p>
          <a:p>
            <a:endParaRPr lang="en-US" dirty="0"/>
          </a:p>
        </p:txBody>
      </p:sp>
      <p:sp>
        <p:nvSpPr>
          <p:cNvPr id="2" name="Content Placeholder 1"/>
          <p:cNvSpPr>
            <a:spLocks noGrp="1"/>
          </p:cNvSpPr>
          <p:nvPr>
            <p:ph sz="quarter" idx="10"/>
          </p:nvPr>
        </p:nvSpPr>
        <p:spPr/>
        <p:txBody>
          <a:bodyPr/>
          <a:lstStyle/>
          <a:p>
            <a:endParaRPr lang="en-US" dirty="0" smtClean="0"/>
          </a:p>
          <a:p>
            <a:endParaRPr lang="en-US" dirty="0"/>
          </a:p>
          <a:p>
            <a:endParaRPr lang="en-US" dirty="0" smtClean="0"/>
          </a:p>
          <a:p>
            <a:r>
              <a:rPr lang="en-US" dirty="0" smtClean="0"/>
              <a:t>Did the roll of the number cube place you in the ocean more than in other places?</a:t>
            </a:r>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27581748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4</a:t>
            </a:r>
            <a:endParaRPr lang="en-US" dirty="0"/>
          </a:p>
        </p:txBody>
      </p:sp>
      <p:sp>
        <p:nvSpPr>
          <p:cNvPr id="4" name="Content Placeholder 3"/>
          <p:cNvSpPr>
            <a:spLocks noGrp="1"/>
          </p:cNvSpPr>
          <p:nvPr>
            <p:ph sz="quarter" idx="10"/>
          </p:nvPr>
        </p:nvSpPr>
        <p:spPr/>
        <p:txBody>
          <a:bodyPr/>
          <a:lstStyle/>
          <a:p>
            <a:r>
              <a:rPr lang="en-US" sz="2600" dirty="0"/>
              <a:t>Expand your notes from Student Sheet 62.2 into a story that </a:t>
            </a:r>
            <a:r>
              <a:rPr lang="en-US" sz="2600" dirty="0" smtClean="0"/>
              <a:t>describes the </a:t>
            </a:r>
            <a:r>
              <a:rPr lang="en-US" sz="2600" dirty="0"/>
              <a:t>journey of your water molecules. Your story should follow </a:t>
            </a:r>
            <a:r>
              <a:rPr lang="en-US" sz="2600" dirty="0" smtClean="0"/>
              <a:t>your water </a:t>
            </a:r>
            <a:r>
              <a:rPr lang="en-US" sz="2600" dirty="0"/>
              <a:t>through at least five places. Be as creative and </a:t>
            </a:r>
            <a:r>
              <a:rPr lang="en-US" sz="2600" dirty="0" smtClean="0"/>
              <a:t>scientifically accurate </a:t>
            </a:r>
            <a:r>
              <a:rPr lang="en-US" sz="2600" dirty="0"/>
              <a:t>as you can! Be sure to:</a:t>
            </a:r>
          </a:p>
          <a:p>
            <a:pPr marL="800100" lvl="1" indent="-342900">
              <a:buFont typeface="Arial"/>
              <a:buChar char="•"/>
            </a:pPr>
            <a:r>
              <a:rPr lang="en-US" sz="2400" dirty="0" smtClean="0">
                <a:latin typeface="Arial"/>
                <a:cs typeface="Arial"/>
              </a:rPr>
              <a:t>Describe </a:t>
            </a:r>
            <a:r>
              <a:rPr lang="en-US" sz="2400" dirty="0">
                <a:latin typeface="Arial"/>
                <a:cs typeface="Arial"/>
              </a:rPr>
              <a:t>or draw how your water molecules moved from one </a:t>
            </a:r>
            <a:r>
              <a:rPr lang="en-US" sz="2400" dirty="0" smtClean="0">
                <a:latin typeface="Arial"/>
                <a:cs typeface="Arial"/>
              </a:rPr>
              <a:t>place to another.</a:t>
            </a:r>
          </a:p>
          <a:p>
            <a:pPr marL="800100" lvl="1" indent="-342900">
              <a:buFont typeface="Arial"/>
              <a:buChar char="•"/>
            </a:pPr>
            <a:r>
              <a:rPr lang="en-US" sz="2400" dirty="0" smtClean="0">
                <a:latin typeface="Arial"/>
                <a:cs typeface="Arial"/>
              </a:rPr>
              <a:t>Identify </a:t>
            </a:r>
            <a:r>
              <a:rPr lang="en-US" sz="2400" dirty="0">
                <a:latin typeface="Arial"/>
                <a:cs typeface="Arial"/>
              </a:rPr>
              <a:t>any changes in state (solid, liquid, gas) that occur.</a:t>
            </a:r>
          </a:p>
        </p:txBody>
      </p:sp>
    </p:spTree>
    <p:extLst>
      <p:ext uri="{BB962C8B-B14F-4D97-AF65-F5344CB8AC3E}">
        <p14:creationId xmlns:p14="http://schemas.microsoft.com/office/powerpoint/2010/main" val="38165002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SCORING GUIDE: Organizing Scientific Ideas</a:t>
            </a:r>
            <a:endParaRPr lang="en-US" dirty="0"/>
          </a:p>
        </p:txBody>
      </p:sp>
      <p:pic>
        <p:nvPicPr>
          <p:cNvPr id="2" name="Picture 1"/>
          <p:cNvPicPr>
            <a:picLocks noChangeAspect="1"/>
          </p:cNvPicPr>
          <p:nvPr/>
        </p:nvPicPr>
        <p:blipFill>
          <a:blip r:embed="rId2"/>
          <a:stretch>
            <a:fillRect/>
          </a:stretch>
        </p:blipFill>
        <p:spPr>
          <a:xfrm>
            <a:off x="2848429" y="3141332"/>
            <a:ext cx="3913414" cy="3406697"/>
          </a:xfrm>
          <a:prstGeom prst="rect">
            <a:avLst/>
          </a:prstGeom>
        </p:spPr>
      </p:pic>
    </p:spTree>
    <p:extLst>
      <p:ext uri="{BB962C8B-B14F-4D97-AF65-F5344CB8AC3E}">
        <p14:creationId xmlns:p14="http://schemas.microsoft.com/office/powerpoint/2010/main" val="16769392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does water move from place to place?</a:t>
            </a:r>
          </a:p>
          <a:p>
            <a:endParaRPr lang="en-US" dirty="0"/>
          </a:p>
        </p:txBody>
      </p:sp>
      <p:pic>
        <p:nvPicPr>
          <p:cNvPr id="2" name="Picture 1"/>
          <p:cNvPicPr>
            <a:picLocks noChangeAspect="1"/>
          </p:cNvPicPr>
          <p:nvPr/>
        </p:nvPicPr>
        <p:blipFill>
          <a:blip r:embed="rId2"/>
          <a:stretch>
            <a:fillRect/>
          </a:stretch>
        </p:blipFill>
        <p:spPr>
          <a:xfrm>
            <a:off x="3756263" y="2914352"/>
            <a:ext cx="2602807" cy="3943647"/>
          </a:xfrm>
          <a:prstGeom prst="rect">
            <a:avLst/>
          </a:prstGeom>
        </p:spPr>
      </p:pic>
      <p:sp>
        <p:nvSpPr>
          <p:cNvPr id="4" name="TextBox 3"/>
          <p:cNvSpPr txBox="1"/>
          <p:nvPr/>
        </p:nvSpPr>
        <p:spPr bwMode="auto">
          <a:xfrm>
            <a:off x="6359070" y="6094185"/>
            <a:ext cx="2174160" cy="738664"/>
          </a:xfrm>
          <a:prstGeom prst="rect">
            <a:avLst/>
          </a:prstGeom>
          <a:noFill/>
          <a:ln w="9525">
            <a:noFill/>
            <a:miter lim="800000"/>
            <a:headEnd/>
            <a:tailEnd/>
          </a:ln>
        </p:spPr>
        <p:txBody>
          <a:bodyPr wrap="none" rtlCol="0">
            <a:prstTxWarp prst="textNoShape">
              <a:avLst/>
            </a:prstTxWarp>
            <a:spAutoFit/>
          </a:bodyPr>
          <a:lstStyle/>
          <a:p>
            <a:r>
              <a:rPr lang="en-US" sz="1400" i="1" dirty="0"/>
              <a:t>Which parts of the water </a:t>
            </a:r>
            <a:endParaRPr lang="en-US" sz="1400" i="1" dirty="0" smtClean="0"/>
          </a:p>
          <a:p>
            <a:r>
              <a:rPr lang="en-US" sz="1400" i="1" dirty="0" smtClean="0"/>
              <a:t>cycle</a:t>
            </a:r>
            <a:r>
              <a:rPr lang="en-US" sz="1400" i="1" dirty="0"/>
              <a:t> </a:t>
            </a:r>
            <a:r>
              <a:rPr lang="en-US" sz="1400" i="1" dirty="0" smtClean="0"/>
              <a:t>can </a:t>
            </a:r>
            <a:r>
              <a:rPr lang="en-US" sz="1400" i="1" dirty="0"/>
              <a:t>you see in this </a:t>
            </a:r>
            <a:endParaRPr lang="en-US" sz="1400" i="1" dirty="0" smtClean="0"/>
          </a:p>
          <a:p>
            <a:r>
              <a:rPr lang="en-US" sz="1400" i="1" dirty="0" smtClean="0"/>
              <a:t>photograph</a:t>
            </a:r>
            <a:r>
              <a:rPr lang="en-US" sz="1400" i="1" dirty="0"/>
              <a:t>?</a:t>
            </a:r>
            <a:endParaRPr lang="en-US" sz="1400" i="1" dirty="0">
              <a:latin typeface="Calibri" charset="0"/>
            </a:endParaRPr>
          </a:p>
        </p:txBody>
      </p:sp>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Cloud - </a:t>
            </a:r>
            <a:r>
              <a:rPr lang="en-US" dirty="0"/>
              <a:t>A visible collection of water droplets in the </a:t>
            </a:r>
            <a:r>
              <a:rPr lang="en-US" dirty="0" smtClean="0"/>
              <a:t>atmosphere. Clouds </a:t>
            </a:r>
            <a:r>
              <a:rPr lang="en-US" dirty="0"/>
              <a:t>usually form hundreds of meters </a:t>
            </a:r>
            <a:r>
              <a:rPr lang="en-US" dirty="0" smtClean="0"/>
              <a:t>above Earth’s </a:t>
            </a:r>
            <a:r>
              <a:rPr lang="en-US" dirty="0"/>
              <a:t>surface but fog is a cloud formed near </a:t>
            </a:r>
            <a:r>
              <a:rPr lang="en-US" dirty="0" smtClean="0"/>
              <a:t>Earth’s surface.</a:t>
            </a:r>
          </a:p>
          <a:p>
            <a:endParaRPr lang="en-US" dirty="0" smtClean="0"/>
          </a:p>
          <a:p>
            <a:r>
              <a:rPr lang="en-US" dirty="0" smtClean="0"/>
              <a:t>Condensation - </a:t>
            </a:r>
            <a:r>
              <a:rPr lang="en-US" dirty="0"/>
              <a:t>The process of change in state from gas to liquid</a:t>
            </a:r>
            <a:r>
              <a:rPr lang="en-US" dirty="0" smtClean="0"/>
              <a:t>, or </a:t>
            </a:r>
            <a:r>
              <a:rPr lang="en-US" dirty="0"/>
              <a:t>the droplets of liquid formed from this process.</a:t>
            </a:r>
          </a:p>
          <a:p>
            <a:endParaRPr lang="en-US"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Evaporation - </a:t>
            </a:r>
            <a:r>
              <a:rPr lang="en-US" dirty="0"/>
              <a:t>The process of change in state from a liquid to </a:t>
            </a:r>
            <a:r>
              <a:rPr lang="en-US" dirty="0" smtClean="0"/>
              <a:t>a gas.</a:t>
            </a:r>
            <a:endParaRPr lang="en-US" dirty="0"/>
          </a:p>
          <a:p>
            <a:endParaRPr lang="en-US" dirty="0" smtClean="0"/>
          </a:p>
          <a:p>
            <a:r>
              <a:rPr lang="en-US" dirty="0" smtClean="0"/>
              <a:t>Model - </a:t>
            </a:r>
            <a:r>
              <a:rPr lang="en-US" dirty="0"/>
              <a:t>Any representation of a system, or its components, </a:t>
            </a:r>
            <a:r>
              <a:rPr lang="en-US" dirty="0" smtClean="0"/>
              <a:t>to help </a:t>
            </a:r>
            <a:r>
              <a:rPr lang="en-US" dirty="0"/>
              <a:t>one study and understand how it works.</a:t>
            </a:r>
          </a:p>
          <a:p>
            <a:endParaRPr lang="en-US" dirty="0"/>
          </a:p>
        </p:txBody>
      </p:sp>
    </p:spTree>
    <p:extLst>
      <p:ext uri="{BB962C8B-B14F-4D97-AF65-F5344CB8AC3E}">
        <p14:creationId xmlns:p14="http://schemas.microsoft.com/office/powerpoint/2010/main" val="6290396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Organism - </a:t>
            </a:r>
            <a:r>
              <a:rPr lang="en-US" dirty="0"/>
              <a:t>A living thing, capable of independent </a:t>
            </a:r>
            <a:r>
              <a:rPr lang="en-US" dirty="0" smtClean="0"/>
              <a:t>existence and </a:t>
            </a:r>
            <a:r>
              <a:rPr lang="en-US" dirty="0"/>
              <a:t>characterized by organs or organ-like objects </a:t>
            </a:r>
            <a:r>
              <a:rPr lang="en-US" dirty="0" smtClean="0"/>
              <a:t>separate in </a:t>
            </a:r>
            <a:r>
              <a:rPr lang="en-US" dirty="0"/>
              <a:t>function, but mutually dependent. Plants, animals</a:t>
            </a:r>
            <a:r>
              <a:rPr lang="en-US" dirty="0" smtClean="0"/>
              <a:t>, bacteria</a:t>
            </a:r>
            <a:r>
              <a:rPr lang="en-US" dirty="0"/>
              <a:t>, and fungi are examples of organisms.</a:t>
            </a:r>
          </a:p>
          <a:p>
            <a:endParaRPr lang="en-US" dirty="0" smtClean="0"/>
          </a:p>
          <a:p>
            <a:endParaRPr lang="en-US" dirty="0"/>
          </a:p>
        </p:txBody>
      </p:sp>
    </p:spTree>
    <p:extLst>
      <p:ext uri="{BB962C8B-B14F-4D97-AF65-F5344CB8AC3E}">
        <p14:creationId xmlns:p14="http://schemas.microsoft.com/office/powerpoint/2010/main" val="15114286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Precipitation - The movement of water, in solid or liquid form, from the atmosphere back to the surface of the earth. Rain, snow, sleet, and hail are examples.</a:t>
            </a:r>
          </a:p>
          <a:p>
            <a:endParaRPr lang="en-US" dirty="0" smtClean="0"/>
          </a:p>
          <a:p>
            <a:endParaRPr lang="en-US" dirty="0"/>
          </a:p>
        </p:txBody>
      </p:sp>
    </p:spTree>
    <p:extLst>
      <p:ext uri="{BB962C8B-B14F-4D97-AF65-F5344CB8AC3E}">
        <p14:creationId xmlns:p14="http://schemas.microsoft.com/office/powerpoint/2010/main" val="9824375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pPr>
              <a:spcBef>
                <a:spcPts val="0"/>
              </a:spcBef>
            </a:pPr>
            <a:r>
              <a:rPr lang="en-US" dirty="0" smtClean="0"/>
              <a:t>Water cycle - </a:t>
            </a:r>
            <a:r>
              <a:rPr lang="en-US" dirty="0"/>
              <a:t>The movement of water from one state </a:t>
            </a:r>
            <a:r>
              <a:rPr lang="en-US" dirty="0" smtClean="0"/>
              <a:t>to another </a:t>
            </a:r>
            <a:r>
              <a:rPr lang="en-US" dirty="0"/>
              <a:t>as it circulates through the earth’s crust, oceans</a:t>
            </a:r>
            <a:r>
              <a:rPr lang="en-US" dirty="0" smtClean="0"/>
              <a:t>, and </a:t>
            </a:r>
            <a:r>
              <a:rPr lang="en-US" dirty="0"/>
              <a:t>atmosphere. Water evaporates from the surface, </a:t>
            </a:r>
            <a:r>
              <a:rPr lang="en-US" dirty="0" smtClean="0"/>
              <a:t>rises and </a:t>
            </a:r>
            <a:r>
              <a:rPr lang="en-US" dirty="0"/>
              <a:t>cools at higher elevations, condenses as rain or snow,</a:t>
            </a:r>
          </a:p>
          <a:p>
            <a:pPr>
              <a:spcBef>
                <a:spcPts val="0"/>
              </a:spcBef>
            </a:pPr>
            <a:r>
              <a:rPr lang="en-US" dirty="0"/>
              <a:t>and falls to the surface where it collects in lakes, oceans</a:t>
            </a:r>
            <a:r>
              <a:rPr lang="en-US" dirty="0" smtClean="0"/>
              <a:t>, soil</a:t>
            </a:r>
            <a:r>
              <a:rPr lang="en-US" dirty="0"/>
              <a:t>, and rocks underground.</a:t>
            </a:r>
            <a:endParaRPr lang="en-US" dirty="0" smtClean="0"/>
          </a:p>
          <a:p>
            <a:endParaRPr lang="en-US" dirty="0"/>
          </a:p>
        </p:txBody>
      </p:sp>
    </p:spTree>
    <p:extLst>
      <p:ext uri="{BB962C8B-B14F-4D97-AF65-F5344CB8AC3E}">
        <p14:creationId xmlns:p14="http://schemas.microsoft.com/office/powerpoint/2010/main" val="36129187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Water vapor - </a:t>
            </a:r>
            <a:r>
              <a:rPr lang="en-US" dirty="0"/>
              <a:t>Water in a gaseous state.</a:t>
            </a:r>
          </a:p>
        </p:txBody>
      </p:sp>
    </p:spTree>
    <p:extLst>
      <p:ext uri="{BB962C8B-B14F-4D97-AF65-F5344CB8AC3E}">
        <p14:creationId xmlns:p14="http://schemas.microsoft.com/office/powerpoint/2010/main" val="10640307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7214707" cy="4276725"/>
          </a:xfrm>
        </p:spPr>
        <p:txBody>
          <a:bodyPr/>
          <a:lstStyle/>
          <a:p>
            <a:r>
              <a:rPr lang="en-US" dirty="0"/>
              <a:t>clouds</a:t>
            </a:r>
          </a:p>
          <a:p>
            <a:r>
              <a:rPr lang="en-US" dirty="0"/>
              <a:t>condensation</a:t>
            </a:r>
          </a:p>
          <a:p>
            <a:r>
              <a:rPr lang="en-US" dirty="0"/>
              <a:t>evaporation</a:t>
            </a:r>
          </a:p>
          <a:p>
            <a:r>
              <a:rPr lang="en-US" dirty="0"/>
              <a:t>model</a:t>
            </a:r>
          </a:p>
          <a:p>
            <a:r>
              <a:rPr lang="en-US" dirty="0"/>
              <a:t>organisms</a:t>
            </a:r>
          </a:p>
          <a:p>
            <a:r>
              <a:rPr lang="en-US" dirty="0"/>
              <a:t>precipitation</a:t>
            </a:r>
          </a:p>
          <a:p>
            <a:r>
              <a:rPr lang="en-US" dirty="0"/>
              <a:t>water cycle</a:t>
            </a:r>
          </a:p>
          <a:p>
            <a:r>
              <a:rPr lang="en-US" dirty="0"/>
              <a:t>water vapor</a:t>
            </a:r>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Water cycle</a:t>
            </a:r>
            <a:endParaRPr lang="en-US" dirty="0"/>
          </a:p>
        </p:txBody>
      </p:sp>
      <p:sp>
        <p:nvSpPr>
          <p:cNvPr id="3" name="Content Placeholder 2"/>
          <p:cNvSpPr>
            <a:spLocks noGrp="1"/>
          </p:cNvSpPr>
          <p:nvPr>
            <p:ph sz="quarter" idx="10"/>
          </p:nvPr>
        </p:nvSpPr>
        <p:spPr/>
        <p:txBody>
          <a:bodyPr/>
          <a:lstStyle/>
          <a:p>
            <a:r>
              <a:rPr lang="en-US" dirty="0" smtClean="0"/>
              <a:t>Use Student Sheet 62.1, “Anticipation Guide: Traveling on the Water Cycle” to label all the places that contain water.  Draw arrows showing the water’s possible movements.</a:t>
            </a:r>
            <a:endParaRPr lang="en-US" dirty="0"/>
          </a:p>
        </p:txBody>
      </p:sp>
    </p:spTree>
    <p:extLst>
      <p:ext uri="{BB962C8B-B14F-4D97-AF65-F5344CB8AC3E}">
        <p14:creationId xmlns:p14="http://schemas.microsoft.com/office/powerpoint/2010/main" val="1216249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Water cycle</a:t>
            </a:r>
            <a:endParaRPr lang="en-US" dirty="0"/>
          </a:p>
        </p:txBody>
      </p:sp>
      <p:pic>
        <p:nvPicPr>
          <p:cNvPr id="2" name="Picture 1"/>
          <p:cNvPicPr>
            <a:picLocks noChangeAspect="1"/>
          </p:cNvPicPr>
          <p:nvPr/>
        </p:nvPicPr>
        <p:blipFill>
          <a:blip r:embed="rId2"/>
          <a:stretch>
            <a:fillRect/>
          </a:stretch>
        </p:blipFill>
        <p:spPr>
          <a:xfrm rot="5400000">
            <a:off x="3139068" y="2344412"/>
            <a:ext cx="3632657" cy="4772539"/>
          </a:xfrm>
          <a:prstGeom prst="rect">
            <a:avLst/>
          </a:prstGeom>
        </p:spPr>
      </p:pic>
    </p:spTree>
    <p:extLst>
      <p:ext uri="{BB962C8B-B14F-4D97-AF65-F5344CB8AC3E}">
        <p14:creationId xmlns:p14="http://schemas.microsoft.com/office/powerpoint/2010/main" val="5006083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What are the different forms of water found on earth?</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Share your thoughts with the class.</a:t>
            </a:r>
            <a:endParaRPr lang="en-US" dirty="0"/>
          </a:p>
        </p:txBody>
      </p:sp>
    </p:spTree>
    <p:extLst>
      <p:ext uri="{BB962C8B-B14F-4D97-AF65-F5344CB8AC3E}">
        <p14:creationId xmlns:p14="http://schemas.microsoft.com/office/powerpoint/2010/main" val="1806036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2" name="Picture 1"/>
          <p:cNvPicPr>
            <a:picLocks noChangeAspect="1"/>
          </p:cNvPicPr>
          <p:nvPr/>
        </p:nvPicPr>
        <p:blipFill>
          <a:blip r:embed="rId2"/>
          <a:stretch>
            <a:fillRect/>
          </a:stretch>
        </p:blipFill>
        <p:spPr>
          <a:xfrm>
            <a:off x="1767965" y="3084286"/>
            <a:ext cx="5705078" cy="3175000"/>
          </a:xfrm>
          <a:prstGeom prst="rect">
            <a:avLst/>
          </a:prstGeom>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does water move from place to place?</a:t>
            </a:r>
          </a:p>
        </p:txBody>
      </p:sp>
      <p:pic>
        <p:nvPicPr>
          <p:cNvPr id="3" name="Picture 2"/>
          <p:cNvPicPr>
            <a:picLocks noChangeAspect="1"/>
          </p:cNvPicPr>
          <p:nvPr/>
        </p:nvPicPr>
        <p:blipFill>
          <a:blip r:embed="rId2"/>
          <a:stretch>
            <a:fillRect/>
          </a:stretch>
        </p:blipFill>
        <p:spPr>
          <a:xfrm>
            <a:off x="2349500" y="3122385"/>
            <a:ext cx="4445000" cy="2971800"/>
          </a:xfrm>
          <a:prstGeom prst="rect">
            <a:avLst/>
          </a:prstGeom>
        </p:spPr>
      </p:pic>
      <p:sp>
        <p:nvSpPr>
          <p:cNvPr id="4" name="TextBox 3"/>
          <p:cNvSpPr txBox="1"/>
          <p:nvPr/>
        </p:nvSpPr>
        <p:spPr bwMode="auto">
          <a:xfrm>
            <a:off x="6794500" y="5355521"/>
            <a:ext cx="2174160" cy="738664"/>
          </a:xfrm>
          <a:prstGeom prst="rect">
            <a:avLst/>
          </a:prstGeom>
          <a:noFill/>
          <a:ln w="9525">
            <a:noFill/>
            <a:miter lim="800000"/>
            <a:headEnd/>
            <a:tailEnd/>
          </a:ln>
        </p:spPr>
        <p:txBody>
          <a:bodyPr wrap="none" rtlCol="0">
            <a:prstTxWarp prst="textNoShape">
              <a:avLst/>
            </a:prstTxWarp>
            <a:spAutoFit/>
          </a:bodyPr>
          <a:lstStyle/>
          <a:p>
            <a:r>
              <a:rPr lang="en-US" sz="1400" i="1" dirty="0"/>
              <a:t>Which parts of the water </a:t>
            </a:r>
            <a:endParaRPr lang="en-US" sz="1400" i="1" dirty="0" smtClean="0"/>
          </a:p>
          <a:p>
            <a:r>
              <a:rPr lang="en-US" sz="1400" i="1" dirty="0" smtClean="0"/>
              <a:t>cycle</a:t>
            </a:r>
            <a:r>
              <a:rPr lang="en-US" sz="1400" i="1" dirty="0"/>
              <a:t> </a:t>
            </a:r>
            <a:r>
              <a:rPr lang="en-US" sz="1400" i="1" dirty="0" smtClean="0"/>
              <a:t>can </a:t>
            </a:r>
            <a:r>
              <a:rPr lang="en-US" sz="1400" i="1" dirty="0"/>
              <a:t>you see in this </a:t>
            </a:r>
            <a:endParaRPr lang="en-US" sz="1400" i="1" dirty="0" smtClean="0"/>
          </a:p>
          <a:p>
            <a:r>
              <a:rPr lang="en-US" sz="1400" i="1" dirty="0" smtClean="0"/>
              <a:t>photograph</a:t>
            </a:r>
            <a:r>
              <a:rPr lang="en-US" sz="1400" i="1" dirty="0"/>
              <a:t>?</a:t>
            </a:r>
            <a:endParaRPr lang="en-US" sz="1400" i="1" dirty="0">
              <a:latin typeface="Calibri" charset="0"/>
            </a:endParaRPr>
          </a:p>
        </p:txBody>
      </p:sp>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the procedure</a:t>
            </a:r>
            <a:endParaRPr lang="en-US" dirty="0"/>
          </a:p>
        </p:txBody>
      </p:sp>
      <p:sp>
        <p:nvSpPr>
          <p:cNvPr id="4" name="Content Placeholder 3"/>
          <p:cNvSpPr>
            <a:spLocks noGrp="1"/>
          </p:cNvSpPr>
          <p:nvPr>
            <p:ph sz="quarter" idx="10"/>
          </p:nvPr>
        </p:nvSpPr>
        <p:spPr/>
        <p:txBody>
          <a:bodyPr/>
          <a:lstStyle/>
          <a:p>
            <a:r>
              <a:rPr lang="en-US" dirty="0" smtClean="0"/>
              <a:t>Use Student Sheet 62.2, “My Water Cycle Story,” to record where your water molecule travels.</a:t>
            </a:r>
            <a:endParaRPr lang="en-US" dirty="0"/>
          </a:p>
        </p:txBody>
      </p:sp>
      <p:sp>
        <p:nvSpPr>
          <p:cNvPr id="2" name="TextBox 1"/>
          <p:cNvSpPr txBox="1"/>
          <p:nvPr/>
        </p:nvSpPr>
        <p:spPr bwMode="auto">
          <a:xfrm>
            <a:off x="5678714" y="7166429"/>
            <a:ext cx="184666" cy="369332"/>
          </a:xfrm>
          <a:prstGeom prst="rect">
            <a:avLst/>
          </a:prstGeom>
          <a:noFill/>
          <a:ln w="9525">
            <a:noFill/>
            <a:miter lim="800000"/>
            <a:headEnd/>
            <a:tailEnd/>
          </a:ln>
        </p:spPr>
        <p:txBody>
          <a:bodyPr wrap="none" rtlCol="0">
            <a:prstTxWarp prst="textNoShape">
              <a:avLst/>
            </a:prstTxWarp>
            <a:spAutoFit/>
          </a:bodyPr>
          <a:lstStyle/>
          <a:p>
            <a:endParaRPr lang="en-US" i="1" dirty="0">
              <a:latin typeface="Calibri" charset="0"/>
            </a:endParaRPr>
          </a:p>
        </p:txBody>
      </p:sp>
      <p:pic>
        <p:nvPicPr>
          <p:cNvPr id="3" name="Picture 2"/>
          <p:cNvPicPr>
            <a:picLocks noChangeAspect="1"/>
          </p:cNvPicPr>
          <p:nvPr/>
        </p:nvPicPr>
        <p:blipFill>
          <a:blip r:embed="rId2"/>
          <a:stretch>
            <a:fillRect/>
          </a:stretch>
        </p:blipFill>
        <p:spPr>
          <a:xfrm>
            <a:off x="3514936" y="4029467"/>
            <a:ext cx="1940017" cy="2536028"/>
          </a:xfrm>
          <a:prstGeom prst="rect">
            <a:avLst/>
          </a:prstGeom>
        </p:spPr>
      </p:pic>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17027</TotalTime>
  <Words>698</Words>
  <Application>Microsoft Macintosh PowerPoint</Application>
  <PresentationFormat>On-screen Show (4:3)</PresentationFormat>
  <Paragraphs>81</Paragraphs>
  <Slides>26</Slides>
  <Notes>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598</cp:revision>
  <dcterms:created xsi:type="dcterms:W3CDTF">2013-12-03T01:41:17Z</dcterms:created>
  <dcterms:modified xsi:type="dcterms:W3CDTF">2015-02-07T11:35:39Z</dcterms:modified>
</cp:coreProperties>
</file>