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62" r:id="rId5"/>
    <p:sldId id="267" r:id="rId6"/>
    <p:sldId id="264" r:id="rId7"/>
    <p:sldId id="265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ana Everhart" initials="BE" lastIdx="1" clrIdx="0">
    <p:extLst>
      <p:ext uri="{19B8F6BF-5375-455C-9EA6-DF929625EA0E}">
        <p15:presenceInfo xmlns="" xmlns:p15="http://schemas.microsoft.com/office/powerpoint/2012/main" userId="Briana Everhar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>
      <p:cViewPr varScale="1">
        <p:scale>
          <a:sx n="73" d="100"/>
          <a:sy n="73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FF1D-014C-4FEF-9F4C-CEB02AC361D4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7E4D-8C69-405F-A171-EDAC717DD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FF1D-014C-4FEF-9F4C-CEB02AC361D4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7E4D-8C69-405F-A171-EDAC717DD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FF1D-014C-4FEF-9F4C-CEB02AC361D4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7E4D-8C69-405F-A171-EDAC717DD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FF1D-014C-4FEF-9F4C-CEB02AC361D4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7E4D-8C69-405F-A171-EDAC717DD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FF1D-014C-4FEF-9F4C-CEB02AC361D4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7E4D-8C69-405F-A171-EDAC717DD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FF1D-014C-4FEF-9F4C-CEB02AC361D4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7E4D-8C69-405F-A171-EDAC717DD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FF1D-014C-4FEF-9F4C-CEB02AC361D4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7E4D-8C69-405F-A171-EDAC717DD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FF1D-014C-4FEF-9F4C-CEB02AC361D4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7E4D-8C69-405F-A171-EDAC717DD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FF1D-014C-4FEF-9F4C-CEB02AC361D4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7E4D-8C69-405F-A171-EDAC717DD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FF1D-014C-4FEF-9F4C-CEB02AC361D4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7E4D-8C69-405F-A171-EDAC717DD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FF1D-014C-4FEF-9F4C-CEB02AC361D4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7E4D-8C69-405F-A171-EDAC717DD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FFF1D-014C-4FEF-9F4C-CEB02AC361D4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E7E4D-8C69-405F-A171-EDAC717DD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86000"/>
            <a:ext cx="6248400" cy="2286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i="1" dirty="0">
                <a:latin typeface="Americana BT" pitchFamily="18" charset="0"/>
              </a:rPr>
              <a:t>Protists, Fungi &amp; Plant </a:t>
            </a:r>
            <a:br>
              <a:rPr lang="en-US" b="1" i="1" dirty="0">
                <a:latin typeface="Americana BT" pitchFamily="18" charset="0"/>
              </a:rPr>
            </a:br>
            <a:r>
              <a:rPr lang="en-US" b="1" i="1" dirty="0">
                <a:latin typeface="Americana BT" pitchFamily="18" charset="0"/>
              </a:rPr>
              <a:t>Warm-Ups </a:t>
            </a:r>
            <a:r>
              <a:rPr lang="en-US" b="1" i="1">
                <a:latin typeface="Americana BT" pitchFamily="18" charset="0"/>
              </a:rPr>
              <a:t/>
            </a:r>
            <a:br>
              <a:rPr lang="en-US" b="1" i="1">
                <a:latin typeface="Americana BT" pitchFamily="18" charset="0"/>
              </a:rPr>
            </a:br>
            <a:r>
              <a:rPr lang="en-US" b="1" i="1">
                <a:latin typeface="Americana BT" pitchFamily="18" charset="0"/>
              </a:rPr>
              <a:t>10 </a:t>
            </a:r>
            <a:r>
              <a:rPr lang="en-US" b="1" i="1" dirty="0">
                <a:latin typeface="Americana BT" pitchFamily="18" charset="0"/>
              </a:rPr>
              <a:t>Weeks</a:t>
            </a:r>
          </a:p>
        </p:txBody>
      </p:sp>
      <p:sp>
        <p:nvSpPr>
          <p:cNvPr id="22530" name="AutoShape 2" descr="Image result for ener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304800"/>
            <a:ext cx="4953000" cy="2057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28600" y="2438400"/>
            <a:ext cx="495300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257800" y="228600"/>
            <a:ext cx="3657600" cy="411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28600" y="4419600"/>
            <a:ext cx="8686800" cy="2286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WARM UP - 9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-332601" y="1018401"/>
            <a:ext cx="133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MONDAY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58234" y="313003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TUESDAY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0" y="228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WEDNESDAY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2025134" y="377773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THURSDAY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57800" y="457200"/>
            <a:ext cx="35814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Leaves are the site for three very important functions for plants.  Draw a 2-D Model of a leaf and indicate these functions. </a:t>
            </a:r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1" y="304800"/>
            <a:ext cx="4648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Structural Adaptations for Defense of a Plant:</a:t>
            </a:r>
          </a:p>
          <a:p>
            <a:pPr marL="342900" indent="-342900">
              <a:buAutoNum type="arabicPeriod"/>
            </a:pPr>
            <a:r>
              <a:rPr lang="en-US" sz="1600" b="1" dirty="0"/>
              <a:t>T____________- defend the plant from being eaten by some animals.</a:t>
            </a:r>
          </a:p>
          <a:p>
            <a:pPr marL="342900" indent="-342900">
              <a:buAutoNum type="arabicPeriod"/>
            </a:pPr>
            <a:r>
              <a:rPr lang="en-US" sz="1600" b="1" dirty="0"/>
              <a:t>F___________ and L___________ with poisons so that they are not eaten by animals.</a:t>
            </a:r>
          </a:p>
          <a:p>
            <a:pPr marL="342900" indent="-342900">
              <a:buAutoNum type="arabicPeriod"/>
            </a:pPr>
            <a:r>
              <a:rPr lang="en-US" sz="1600" b="1" dirty="0"/>
              <a:t>A_________ to close their leaves when touched (T___________________).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5800" y="243840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Stems do two of the following (select both from the choices).</a:t>
            </a:r>
          </a:p>
          <a:p>
            <a:pPr marL="342900" indent="-342900">
              <a:buAutoNum type="alphaLcPeriod"/>
            </a:pPr>
            <a:r>
              <a:rPr lang="en-US" sz="1600" b="1" dirty="0"/>
              <a:t>Function as the site of photosynthesis.</a:t>
            </a:r>
          </a:p>
          <a:p>
            <a:pPr marL="342900" indent="-342900">
              <a:buFontTx/>
              <a:buAutoNum type="alphaLcPeriod"/>
            </a:pPr>
            <a:r>
              <a:rPr lang="en-US" sz="1600" b="1" dirty="0"/>
              <a:t>Support the plant.</a:t>
            </a:r>
          </a:p>
          <a:p>
            <a:pPr marL="342900" indent="-342900">
              <a:buAutoNum type="alphaLcPeriod"/>
            </a:pPr>
            <a:r>
              <a:rPr lang="en-US" sz="1600" b="1" dirty="0"/>
              <a:t>Function as the site of transpiration.</a:t>
            </a:r>
          </a:p>
          <a:p>
            <a:pPr marL="342900" indent="-342900">
              <a:buAutoNum type="alphaLcPeriod"/>
            </a:pPr>
            <a:r>
              <a:rPr lang="en-US" sz="1600" b="1" dirty="0"/>
              <a:t>Hold the </a:t>
            </a:r>
            <a:r>
              <a:rPr lang="en-US" sz="1600" b="1" dirty="0" smtClean="0"/>
              <a:t>plant </a:t>
            </a:r>
            <a:r>
              <a:rPr lang="en-US" sz="1600" b="1" dirty="0"/>
              <a:t>up to the light.</a:t>
            </a:r>
          </a:p>
        </p:txBody>
      </p:sp>
      <p:pic>
        <p:nvPicPr>
          <p:cNvPr id="1025" name="Picture 1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457200" y="4495800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There are two types of roots.  What are they and explain their characteristics in a 2-D Model!</a:t>
            </a:r>
          </a:p>
        </p:txBody>
      </p:sp>
      <p:cxnSp>
        <p:nvCxnSpPr>
          <p:cNvPr id="28" name="Straight Connector 27"/>
          <p:cNvCxnSpPr>
            <a:stCxn id="27" idx="2"/>
            <a:endCxn id="8" idx="2"/>
          </p:cNvCxnSpPr>
          <p:nvPr/>
        </p:nvCxnSpPr>
        <p:spPr>
          <a:xfrm>
            <a:off x="4572000" y="4834354"/>
            <a:ext cx="0" cy="1871246"/>
          </a:xfrm>
          <a:prstGeom prst="line">
            <a:avLst/>
          </a:prstGeom>
          <a:ln w="349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09600" y="5181600"/>
            <a:ext cx="3962400" cy="0"/>
          </a:xfrm>
          <a:prstGeom prst="line">
            <a:avLst/>
          </a:prstGeom>
          <a:ln w="349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572000" y="5181600"/>
            <a:ext cx="3962400" cy="0"/>
          </a:xfrm>
          <a:prstGeom prst="line">
            <a:avLst/>
          </a:prstGeom>
          <a:ln w="349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600" y="48006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Root Type #1:                                                   Root Type #2:</a:t>
            </a:r>
          </a:p>
          <a:p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33400" y="6400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Examples:                                                          Examples:</a:t>
            </a:r>
          </a:p>
          <a:p>
            <a:endParaRPr lang="en-US" b="1" dirty="0"/>
          </a:p>
        </p:txBody>
      </p:sp>
      <p:sp>
        <p:nvSpPr>
          <p:cNvPr id="35" name="Rectangle 34"/>
          <p:cNvSpPr/>
          <p:nvPr/>
        </p:nvSpPr>
        <p:spPr>
          <a:xfrm>
            <a:off x="5257800" y="2971800"/>
            <a:ext cx="4572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Seeds have specialized structures that allow </a:t>
            </a:r>
          </a:p>
          <a:p>
            <a:r>
              <a:rPr lang="en-US" sz="1400" b="1" dirty="0"/>
              <a:t>them to be dispersed by:</a:t>
            </a:r>
          </a:p>
          <a:p>
            <a:r>
              <a:rPr lang="en-US" sz="1400" b="1" dirty="0"/>
              <a:t> 1. W_________ 2. W________ 3. A_________</a:t>
            </a:r>
          </a:p>
          <a:p>
            <a:r>
              <a:rPr lang="en-US" sz="1400" b="1" dirty="0"/>
              <a:t>Seed Coats protect the seed from:</a:t>
            </a:r>
          </a:p>
          <a:p>
            <a:r>
              <a:rPr lang="en-US" sz="1400" b="1" dirty="0"/>
              <a:t>1. I___________  2. D_________ O_____.</a:t>
            </a:r>
            <a:endParaRPr lang="en-U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304800"/>
            <a:ext cx="4953000" cy="2057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28600" y="2438400"/>
            <a:ext cx="495300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34000" y="228600"/>
            <a:ext cx="3657600" cy="6400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28600" y="4495800"/>
            <a:ext cx="4953000" cy="2133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WARM UP - 10 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-310634" y="12250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MONDAY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2025134" y="126313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TUESDAY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0" y="228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WEDNESDAY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2101334" y="354913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THURSDAY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8600" y="3048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Draw a 2-D Model of what happens to the ovary after the ovule is fertilized?</a:t>
            </a:r>
            <a:endParaRPr lang="en-US" sz="1600" b="1" u="sng" dirty="0"/>
          </a:p>
        </p:txBody>
      </p:sp>
      <p:pic>
        <p:nvPicPr>
          <p:cNvPr id="1025" name="Picture 1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304800" y="2438400"/>
            <a:ext cx="5562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Write how plants respond to changes in temperature:</a:t>
            </a:r>
          </a:p>
          <a:p>
            <a:r>
              <a:rPr lang="en-US" b="1" dirty="0"/>
              <a:t> </a:t>
            </a:r>
            <a:endParaRPr lang="en-US" b="1" u="sng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" y="46482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Plant Tropism        Stimulus	         Response</a:t>
            </a:r>
          </a:p>
          <a:p>
            <a:endParaRPr lang="en-US" b="1" u="sng" dirty="0"/>
          </a:p>
        </p:txBody>
      </p:sp>
      <p:sp>
        <p:nvSpPr>
          <p:cNvPr id="34" name="TextBox 33"/>
          <p:cNvSpPr txBox="1"/>
          <p:nvPr/>
        </p:nvSpPr>
        <p:spPr>
          <a:xfrm>
            <a:off x="5334000" y="2209800"/>
            <a:ext cx="35814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600" b="1" dirty="0"/>
              <a:t>____ Contains the style, which is a stalk down which the pollen tubes will grow after pollination  has taken place.</a:t>
            </a:r>
            <a:endParaRPr lang="en-US" sz="2000" b="1" dirty="0"/>
          </a:p>
          <a:p>
            <a:pPr marL="228600" indent="-228600"/>
            <a:r>
              <a:rPr lang="en-US" sz="1600" b="1" dirty="0"/>
              <a:t>____ Has an anther that produces pollen (contains the sperm cells).</a:t>
            </a:r>
          </a:p>
          <a:p>
            <a:pPr marL="228600" indent="-228600"/>
            <a:r>
              <a:rPr lang="en-US" sz="1600" b="1" dirty="0"/>
              <a:t>____Female reproductive organ of the flower.</a:t>
            </a:r>
          </a:p>
          <a:p>
            <a:pPr marL="228600" indent="-228600"/>
            <a:r>
              <a:rPr lang="en-US" sz="1600" b="1" dirty="0"/>
              <a:t>____Contains the stigma, which has a sticky top for pollen grains to land.</a:t>
            </a:r>
          </a:p>
          <a:p>
            <a:pPr marL="228600" indent="-228600"/>
            <a:r>
              <a:rPr lang="en-US" sz="1600" b="1" dirty="0"/>
              <a:t>____ Male reproductive organ of a flower.</a:t>
            </a:r>
          </a:p>
          <a:p>
            <a:pPr marL="228600" indent="-228600"/>
            <a:r>
              <a:rPr lang="en-US" sz="1600" b="1" dirty="0"/>
              <a:t>____ Has a filament (stalk) that supports or holds up the anther.</a:t>
            </a:r>
          </a:p>
          <a:p>
            <a:pPr marL="228600" indent="-228600"/>
            <a:r>
              <a:rPr lang="en-US" sz="1600" b="1" dirty="0"/>
              <a:t>____Contains the ovary, which contains the ovules where the egg cells are produced.</a:t>
            </a:r>
          </a:p>
          <a:p>
            <a:pPr marL="228600" indent="-228600"/>
            <a:endParaRPr lang="en-US" b="1" dirty="0"/>
          </a:p>
          <a:p>
            <a:pPr marL="228600" indent="-228600"/>
            <a:endParaRPr lang="en-US" b="1" dirty="0"/>
          </a:p>
          <a:p>
            <a:pPr marL="228600" indent="-228600"/>
            <a:endParaRPr lang="en-US" b="1" dirty="0"/>
          </a:p>
          <a:p>
            <a:pPr marL="228600" indent="-228600"/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257800" y="457200"/>
            <a:ext cx="3581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</p:txBody>
      </p:sp>
      <p:sp>
        <p:nvSpPr>
          <p:cNvPr id="28" name="Rectangle 27"/>
          <p:cNvSpPr/>
          <p:nvPr/>
        </p:nvSpPr>
        <p:spPr>
          <a:xfrm>
            <a:off x="5334000" y="1828800"/>
            <a:ext cx="381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/>
              <a:t>Chose P for Pistil or S for Stamen</a:t>
            </a:r>
            <a:endParaRPr lang="en-US" sz="2000" u="sng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33400"/>
            <a:ext cx="3352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angle 35"/>
          <p:cNvSpPr/>
          <p:nvPr/>
        </p:nvSpPr>
        <p:spPr>
          <a:xfrm>
            <a:off x="609600" y="2743200"/>
            <a:ext cx="177022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Day Length -</a:t>
            </a:r>
          </a:p>
          <a:p>
            <a:r>
              <a:rPr lang="en-US" sz="2400" b="1" dirty="0"/>
              <a:t>Bulb Plants -</a:t>
            </a:r>
          </a:p>
          <a:p>
            <a:r>
              <a:rPr lang="en-US" sz="2400" b="1" dirty="0"/>
              <a:t>Day/Night -</a:t>
            </a:r>
          </a:p>
          <a:p>
            <a:r>
              <a:rPr lang="en-US" sz="2400" b="1" dirty="0"/>
              <a:t>Dormancy -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3352800" y="4724400"/>
            <a:ext cx="0" cy="1871246"/>
          </a:xfrm>
          <a:prstGeom prst="line">
            <a:avLst/>
          </a:prstGeom>
          <a:ln w="349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33400" y="5105400"/>
            <a:ext cx="4648200" cy="0"/>
          </a:xfrm>
          <a:prstGeom prst="line">
            <a:avLst/>
          </a:prstGeom>
          <a:ln w="349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33400" y="5486400"/>
            <a:ext cx="4648200" cy="0"/>
          </a:xfrm>
          <a:prstGeom prst="line">
            <a:avLst/>
          </a:prstGeom>
          <a:ln w="349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33400" y="5867400"/>
            <a:ext cx="4648200" cy="0"/>
          </a:xfrm>
          <a:prstGeom prst="line">
            <a:avLst/>
          </a:prstGeom>
          <a:ln w="349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33400" y="6248400"/>
            <a:ext cx="4648200" cy="0"/>
          </a:xfrm>
          <a:prstGeom prst="line">
            <a:avLst/>
          </a:prstGeom>
          <a:ln w="349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905000" y="4724400"/>
            <a:ext cx="0" cy="1871246"/>
          </a:xfrm>
          <a:prstGeom prst="line">
            <a:avLst/>
          </a:prstGeom>
          <a:ln w="349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57200" y="5105400"/>
            <a:ext cx="170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Phototropism 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457200" y="5486400"/>
            <a:ext cx="1778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Gravitropism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57200" y="5867400"/>
            <a:ext cx="1778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Hydrotropism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04800" y="6248400"/>
            <a:ext cx="1854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Thigmotropism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2362200" y="5867400"/>
            <a:ext cx="1321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water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3429000" y="5105400"/>
            <a:ext cx="170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bends to light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304800"/>
            <a:ext cx="4953000" cy="2057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28600" y="2438400"/>
            <a:ext cx="495300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257800" y="228600"/>
            <a:ext cx="3657600" cy="411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28600" y="4495800"/>
            <a:ext cx="8686800" cy="2133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WARM UP - 1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228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MONDAY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2362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TUESDAY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0" y="228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WEDNESDAY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2101334" y="354913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THURSDAY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52888" y="464999"/>
            <a:ext cx="338631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Living Organisms share these characteristics:</a:t>
            </a:r>
          </a:p>
          <a:p>
            <a:r>
              <a:rPr lang="en-US" sz="1300" b="1" dirty="0"/>
              <a:t>O_________________ R_____________ (food, oxygen and water), which provide r_________ energy to perform the b__________ processes of ________, such as g______________ and d_______________ or r_______________ injured parts.</a:t>
            </a:r>
          </a:p>
          <a:p>
            <a:endParaRPr lang="en-US" sz="1300" b="1" dirty="0"/>
          </a:p>
          <a:p>
            <a:r>
              <a:rPr lang="en-US" sz="1300" b="1" dirty="0"/>
              <a:t>A________________-make their own _________ through a process called P__________________.</a:t>
            </a:r>
          </a:p>
          <a:p>
            <a:endParaRPr lang="en-US" sz="1300" b="1" dirty="0"/>
          </a:p>
          <a:p>
            <a:r>
              <a:rPr lang="en-US" sz="1300" b="1" dirty="0"/>
              <a:t>H________________-must find their own food (hunter, gatherer, predator, prey, animals, fungi).</a:t>
            </a:r>
          </a:p>
          <a:p>
            <a:endParaRPr lang="en-US" sz="1300" b="1" dirty="0"/>
          </a:p>
          <a:p>
            <a:r>
              <a:rPr lang="en-US" sz="1300" b="1" dirty="0"/>
              <a:t>E______________ is r___________ from food in most organisms through this process.</a:t>
            </a:r>
          </a:p>
          <a:p>
            <a:endParaRPr lang="en-US" sz="1200" b="1" dirty="0"/>
          </a:p>
          <a:p>
            <a:endParaRPr lang="en-US" sz="12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33400" y="4495800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Which statement is true about what a stimulus is?</a:t>
            </a:r>
          </a:p>
          <a:p>
            <a:r>
              <a:rPr lang="en-US" sz="1200" b="1" dirty="0"/>
              <a:t>       a. A change in an organism’s respiration that causes it to gain energy.</a:t>
            </a:r>
          </a:p>
          <a:p>
            <a:r>
              <a:rPr lang="en-US" sz="1200" b="1" dirty="0"/>
              <a:t>       b. A change in an organism’s surroundings that  causes it to do nothing.</a:t>
            </a:r>
          </a:p>
          <a:p>
            <a:r>
              <a:rPr lang="en-US" sz="1200" b="1" dirty="0"/>
              <a:t>       c. A change in an organism’s life cycle.</a:t>
            </a:r>
          </a:p>
          <a:p>
            <a:r>
              <a:rPr lang="en-US" sz="1200" b="1" dirty="0"/>
              <a:t>       d. A change in an organism’s surroundings that  causes it to react.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2400" y="533400"/>
            <a:ext cx="495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What is the difference between living and non-living things/objects?</a:t>
            </a:r>
          </a:p>
          <a:p>
            <a:r>
              <a:rPr lang="en-US" b="1" dirty="0"/>
              <a:t>Living:_____________________________________________________________________________</a:t>
            </a:r>
          </a:p>
          <a:p>
            <a:r>
              <a:rPr lang="en-US" b="1" dirty="0"/>
              <a:t>Nonliving:__________________________________________________________________________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8600" y="266700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The Four Characteristics of Living Organisms are:</a:t>
            </a:r>
          </a:p>
          <a:p>
            <a:endParaRPr lang="en-US" sz="1600" b="1" dirty="0"/>
          </a:p>
          <a:p>
            <a:pPr marL="342900" indent="-342900">
              <a:buAutoNum type="arabicPeriod"/>
            </a:pPr>
            <a:r>
              <a:rPr lang="en-US" sz="1600" b="1" dirty="0"/>
              <a:t>O_________ and use R__________ for E_________</a:t>
            </a:r>
          </a:p>
          <a:p>
            <a:pPr marL="342900" indent="-342900">
              <a:buAutoNum type="arabicPeriod"/>
            </a:pPr>
            <a:r>
              <a:rPr lang="en-US" sz="1600" b="1" dirty="0"/>
              <a:t>R_____________________ to S_____________</a:t>
            </a:r>
          </a:p>
          <a:p>
            <a:pPr marL="342900" indent="-342900">
              <a:buAutoNum type="arabicPeriod"/>
            </a:pPr>
            <a:r>
              <a:rPr lang="en-US" sz="1600" b="1" dirty="0"/>
              <a:t>R______________</a:t>
            </a:r>
          </a:p>
          <a:p>
            <a:pPr marL="342900" indent="-342900">
              <a:buAutoNum type="arabicPeriod"/>
            </a:pPr>
            <a:r>
              <a:rPr lang="en-US" sz="1600" b="1" dirty="0"/>
              <a:t>G___________ and D___________________</a:t>
            </a:r>
            <a:endParaRPr lang="en-US" sz="1600" dirty="0"/>
          </a:p>
        </p:txBody>
      </p:sp>
      <p:pic>
        <p:nvPicPr>
          <p:cNvPr id="1025" name="Picture 1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533400" y="55626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Which statement is true about what a response is? (circle all that apply)</a:t>
            </a:r>
          </a:p>
          <a:p>
            <a:r>
              <a:rPr lang="en-US" sz="1200" b="1" dirty="0"/>
              <a:t>       a. A change in an organism’s respiration that causes it to gain energy.</a:t>
            </a:r>
          </a:p>
          <a:p>
            <a:r>
              <a:rPr lang="en-US" sz="1200" b="1" dirty="0"/>
              <a:t>       b. An action performed by the organism.</a:t>
            </a:r>
          </a:p>
          <a:p>
            <a:r>
              <a:rPr lang="en-US" sz="1200" b="1" dirty="0"/>
              <a:t>       c. A change in an organism’s life cycle.</a:t>
            </a:r>
          </a:p>
          <a:p>
            <a:r>
              <a:rPr lang="en-US" sz="1200" b="1" dirty="0"/>
              <a:t>       d. A behavior performed by the organism.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486400" y="4572000"/>
            <a:ext cx="335280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486400" y="4572000"/>
            <a:ext cx="4038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Reproduction Word Box:</a:t>
            </a:r>
          </a:p>
          <a:p>
            <a:r>
              <a:rPr lang="en-US" sz="1600" b="1" dirty="0"/>
              <a:t>           2-----mixed-----identical-----1</a:t>
            </a:r>
          </a:p>
          <a:p>
            <a:r>
              <a:rPr lang="en-US" sz="1600" b="1" dirty="0"/>
              <a:t>Asexual= </a:t>
            </a:r>
          </a:p>
          <a:p>
            <a:r>
              <a:rPr lang="en-US" sz="1600" b="1" dirty="0"/>
              <a:t>____ parent(s) _________ offspring</a:t>
            </a:r>
          </a:p>
          <a:p>
            <a:endParaRPr lang="en-US" sz="1600" b="1" dirty="0"/>
          </a:p>
          <a:p>
            <a:r>
              <a:rPr lang="en-US" sz="1600" b="1" dirty="0"/>
              <a:t>Sexual= egg + sperm</a:t>
            </a:r>
          </a:p>
          <a:p>
            <a:r>
              <a:rPr lang="en-US" sz="1600" b="1" dirty="0"/>
              <a:t>____ parent(s) _________ offspring</a:t>
            </a:r>
            <a:endParaRPr lang="en-US" b="1" dirty="0"/>
          </a:p>
          <a:p>
            <a:endParaRPr lang="en-US" b="1" dirty="0"/>
          </a:p>
        </p:txBody>
      </p:sp>
      <p:sp>
        <p:nvSpPr>
          <p:cNvPr id="29" name="Rectangle 28"/>
          <p:cNvSpPr/>
          <p:nvPr/>
        </p:nvSpPr>
        <p:spPr>
          <a:xfrm>
            <a:off x="5943600" y="4876800"/>
            <a:ext cx="2667000" cy="228600"/>
          </a:xfrm>
          <a:prstGeom prst="rect">
            <a:avLst/>
          </a:prstGeom>
          <a:solidFill>
            <a:schemeClr val="bg1">
              <a:lumMod val="85000"/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304800"/>
            <a:ext cx="4953000" cy="2057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52400" y="2438400"/>
            <a:ext cx="495300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81600" y="152400"/>
            <a:ext cx="3810000" cy="411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28600" y="4495800"/>
            <a:ext cx="8686800" cy="2133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WARM UP - 2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228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MONDAY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2362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TUESDAY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0" y="228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WEDNESDAY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2101334" y="354913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THURSDAY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81600" y="457200"/>
            <a:ext cx="3657600" cy="622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b="1" dirty="0"/>
          </a:p>
          <a:p>
            <a:r>
              <a:rPr lang="en-US" sz="1200" b="1" dirty="0"/>
              <a:t>___ Taxonomy</a:t>
            </a:r>
          </a:p>
          <a:p>
            <a:endParaRPr lang="en-US" sz="1200" b="1" dirty="0"/>
          </a:p>
          <a:p>
            <a:r>
              <a:rPr lang="en-US" sz="1200" b="1" dirty="0"/>
              <a:t>___ Taxonomist</a:t>
            </a:r>
          </a:p>
          <a:p>
            <a:endParaRPr lang="en-US" sz="1200" b="1" dirty="0"/>
          </a:p>
          <a:p>
            <a:r>
              <a:rPr lang="en-US" sz="1200" b="1" dirty="0"/>
              <a:t>___ Levels of </a:t>
            </a:r>
            <a:br>
              <a:rPr lang="en-US" sz="1200" b="1" dirty="0"/>
            </a:br>
            <a:r>
              <a:rPr lang="en-US" sz="1200" b="1" dirty="0"/>
              <a:t>        Classification</a:t>
            </a:r>
          </a:p>
          <a:p>
            <a:endParaRPr lang="en-US" sz="1200" b="1" dirty="0"/>
          </a:p>
          <a:p>
            <a:r>
              <a:rPr lang="en-US" sz="1200" b="1" dirty="0"/>
              <a:t>___ 5 Kingdoms</a:t>
            </a:r>
          </a:p>
          <a:p>
            <a:endParaRPr lang="en-US" sz="1200" b="1" dirty="0"/>
          </a:p>
          <a:p>
            <a:r>
              <a:rPr lang="en-US" sz="1200" b="1" dirty="0"/>
              <a:t>___ Animal Phyla</a:t>
            </a:r>
          </a:p>
          <a:p>
            <a:endParaRPr lang="en-US" sz="1200" b="1" dirty="0"/>
          </a:p>
          <a:p>
            <a:r>
              <a:rPr lang="en-US" sz="1200" b="1" dirty="0"/>
              <a:t>___ Plant Phyla</a:t>
            </a:r>
          </a:p>
          <a:p>
            <a:endParaRPr lang="en-US" sz="1200" b="1" dirty="0"/>
          </a:p>
          <a:p>
            <a:r>
              <a:rPr lang="en-US" sz="1200" b="1" dirty="0"/>
              <a:t>___ Scientific Name</a:t>
            </a:r>
          </a:p>
          <a:p>
            <a:endParaRPr lang="en-US" sz="1200" b="1" dirty="0"/>
          </a:p>
          <a:p>
            <a:r>
              <a:rPr lang="en-US" sz="1200" b="1" dirty="0"/>
              <a:t>___ Genus</a:t>
            </a:r>
          </a:p>
          <a:p>
            <a:endParaRPr lang="en-US" sz="1200" b="1" dirty="0"/>
          </a:p>
          <a:p>
            <a:r>
              <a:rPr lang="en-US" sz="1200" b="1" dirty="0"/>
              <a:t>___ Species</a:t>
            </a:r>
          </a:p>
          <a:p>
            <a:endParaRPr lang="en-US" sz="12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33400" y="4495800"/>
            <a:ext cx="457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An organism is placed in a __________ group and then placed into a more specific group bases on its __________?</a:t>
            </a:r>
          </a:p>
          <a:p>
            <a:r>
              <a:rPr lang="en-US" sz="1400" b="1" dirty="0"/>
              <a:t>       a. broad, structures</a:t>
            </a:r>
          </a:p>
          <a:p>
            <a:r>
              <a:rPr lang="en-US" sz="1400" b="1" dirty="0"/>
              <a:t>       b. broad, life cycle</a:t>
            </a:r>
          </a:p>
          <a:p>
            <a:r>
              <a:rPr lang="en-US" sz="1400" b="1" dirty="0"/>
              <a:t>       c. structures, broad</a:t>
            </a:r>
          </a:p>
          <a:p>
            <a:r>
              <a:rPr lang="en-US" sz="1400" b="1" dirty="0"/>
              <a:t>       d. broad, cell membrane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2400" y="533400"/>
            <a:ext cx="495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What is the difference between growth and development?</a:t>
            </a:r>
          </a:p>
          <a:p>
            <a:r>
              <a:rPr lang="en-US" b="1" dirty="0"/>
              <a:t>Growth:___________________________________________________________________________</a:t>
            </a:r>
          </a:p>
          <a:p>
            <a:r>
              <a:rPr lang="en-US" b="1" dirty="0"/>
              <a:t>Development:______________________________________________________________________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2400" y="2667000"/>
            <a:ext cx="51054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50" b="1" dirty="0"/>
              <a:t>What do all organisms require to grow and develop?</a:t>
            </a:r>
          </a:p>
          <a:p>
            <a:r>
              <a:rPr lang="en-US" sz="1550" b="1" dirty="0"/>
              <a:t>E__________</a:t>
            </a:r>
          </a:p>
          <a:p>
            <a:r>
              <a:rPr lang="en-US" sz="1550" b="1" dirty="0"/>
              <a:t>All organisms are made up of C_____________.</a:t>
            </a:r>
          </a:p>
          <a:p>
            <a:r>
              <a:rPr lang="en-US" sz="1550" b="1" dirty="0"/>
              <a:t>All organisms need  F____________ and  W________.</a:t>
            </a:r>
          </a:p>
          <a:p>
            <a:r>
              <a:rPr lang="en-US" sz="1550" b="1" dirty="0"/>
              <a:t>All organisms need a way to dispose of W__________.</a:t>
            </a:r>
          </a:p>
          <a:p>
            <a:r>
              <a:rPr lang="en-US" sz="1550" b="1" dirty="0"/>
              <a:t>All organisms need an E___________ in which they can live.</a:t>
            </a:r>
            <a:endParaRPr lang="en-US" sz="1550" dirty="0"/>
          </a:p>
        </p:txBody>
      </p:sp>
      <p:pic>
        <p:nvPicPr>
          <p:cNvPr id="1025" name="Picture 1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457200" y="5867400"/>
            <a:ext cx="4648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The more classification levels an organism shares with another, </a:t>
            </a:r>
            <a:r>
              <a:rPr lang="en-US" sz="1400" b="1"/>
              <a:t>the </a:t>
            </a:r>
            <a:r>
              <a:rPr lang="en-US" sz="1400" b="1" smtClean="0"/>
              <a:t> more </a:t>
            </a:r>
            <a:r>
              <a:rPr lang="en-US" sz="1400" b="1" dirty="0"/>
              <a:t>____________________ they have in common.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629400" y="381000"/>
            <a:ext cx="2514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/>
          </a:p>
          <a:p>
            <a:pPr marL="342900" indent="-342900">
              <a:buAutoNum type="alphaUcPeriod"/>
            </a:pPr>
            <a:r>
              <a:rPr lang="en-US" sz="1200" b="1" dirty="0"/>
              <a:t>Kingdom, phylum, class, order, family, genus, species</a:t>
            </a:r>
          </a:p>
          <a:p>
            <a:pPr marL="342900" indent="-342900">
              <a:buAutoNum type="alphaUcPeriod"/>
            </a:pPr>
            <a:r>
              <a:rPr lang="en-US" sz="1200" b="1" dirty="0"/>
              <a:t>The study of classifying organisms.</a:t>
            </a:r>
          </a:p>
          <a:p>
            <a:pPr marL="342900" indent="-342900">
              <a:buAutoNum type="alphaUcPeriod"/>
            </a:pPr>
            <a:r>
              <a:rPr lang="en-US" sz="1200" b="1" dirty="0"/>
              <a:t>35 (vertebrates and </a:t>
            </a:r>
            <a:r>
              <a:rPr lang="en-US" sz="1200" b="1" dirty="0" smtClean="0"/>
              <a:t>invertebrates).</a:t>
            </a:r>
            <a:endParaRPr lang="en-US" sz="1200" b="1" dirty="0"/>
          </a:p>
          <a:p>
            <a:pPr marL="342900" indent="-342900">
              <a:buAutoNum type="alphaUcPeriod"/>
            </a:pPr>
            <a:r>
              <a:rPr lang="en-US" sz="1200" b="1" dirty="0"/>
              <a:t>Genus/species </a:t>
            </a:r>
          </a:p>
          <a:p>
            <a:pPr marL="342900" indent="-342900">
              <a:buAutoNum type="alphaUcPeriod"/>
            </a:pPr>
            <a:r>
              <a:rPr lang="en-US" sz="1200" b="1" dirty="0"/>
              <a:t>Scientist who groups organisms.</a:t>
            </a:r>
          </a:p>
          <a:p>
            <a:pPr marL="342900" indent="-342900">
              <a:buAutoNum type="alphaUcPeriod"/>
            </a:pPr>
            <a:r>
              <a:rPr lang="en-US" sz="1200" b="1" dirty="0"/>
              <a:t>2 (vascular and </a:t>
            </a:r>
            <a:r>
              <a:rPr lang="en-US" sz="1200" b="1" dirty="0" smtClean="0"/>
              <a:t>nonvascular).</a:t>
            </a:r>
            <a:endParaRPr lang="en-US" sz="1200" b="1" dirty="0"/>
          </a:p>
          <a:p>
            <a:pPr marL="342900" indent="-342900">
              <a:buAutoNum type="alphaUcPeriod"/>
            </a:pPr>
            <a:r>
              <a:rPr lang="en-US" sz="1200" b="1" dirty="0"/>
              <a:t>Plant, Animal, Fungi, </a:t>
            </a:r>
            <a:r>
              <a:rPr lang="en-US" sz="1200" b="1" dirty="0" err="1"/>
              <a:t>Protist</a:t>
            </a:r>
            <a:r>
              <a:rPr lang="en-US" sz="1200" b="1" dirty="0"/>
              <a:t>, </a:t>
            </a:r>
            <a:r>
              <a:rPr lang="en-US" sz="1200" b="1" dirty="0" err="1"/>
              <a:t>Moneran</a:t>
            </a:r>
            <a:endParaRPr lang="en-US" sz="1200" b="1" dirty="0"/>
          </a:p>
          <a:p>
            <a:pPr marL="342900" indent="-342900">
              <a:buAutoNum type="alphaUcPeriod"/>
            </a:pPr>
            <a:r>
              <a:rPr lang="en-US" sz="1200" b="1" dirty="0"/>
              <a:t>First name of an organism, written in Latin and always capitalized.</a:t>
            </a:r>
          </a:p>
          <a:p>
            <a:pPr marL="342900" indent="-342900">
              <a:buAutoNum type="alphaUcPeriod"/>
            </a:pPr>
            <a:r>
              <a:rPr lang="en-US" sz="1200" b="1" dirty="0"/>
              <a:t>Last name of an organism, written in Latin and never capitalized.</a:t>
            </a:r>
          </a:p>
          <a:p>
            <a:endParaRPr lang="en-US" sz="12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105400" y="4572000"/>
            <a:ext cx="3505200" cy="19620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/>
              <a:t>An organism is placed in a kingdom based on their:</a:t>
            </a:r>
          </a:p>
          <a:p>
            <a:r>
              <a:rPr lang="en-US" sz="1350" b="1" dirty="0"/>
              <a:t>A__________ to make F__________.</a:t>
            </a:r>
          </a:p>
          <a:p>
            <a:r>
              <a:rPr lang="en-US" sz="1350" b="1" dirty="0" smtClean="0"/>
              <a:t>N___________ </a:t>
            </a:r>
            <a:r>
              <a:rPr lang="en-US" sz="1350" b="1" dirty="0"/>
              <a:t>of C________ in their body.</a:t>
            </a:r>
          </a:p>
          <a:p>
            <a:endParaRPr lang="en-US" sz="1350" b="1" dirty="0"/>
          </a:p>
          <a:p>
            <a:r>
              <a:rPr lang="en-US" sz="1350" b="1" dirty="0"/>
              <a:t>Species consists of organisms of the:</a:t>
            </a:r>
          </a:p>
          <a:p>
            <a:r>
              <a:rPr lang="en-US" sz="1350" b="1" dirty="0"/>
              <a:t>S__________ T___________</a:t>
            </a:r>
          </a:p>
          <a:p>
            <a:r>
              <a:rPr lang="en-US" sz="1350" b="1" dirty="0"/>
              <a:t>Able to B________ and P________ young of the same kind.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304800"/>
            <a:ext cx="4953000" cy="2057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28600" y="2438400"/>
            <a:ext cx="495300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257800" y="228600"/>
            <a:ext cx="3657600" cy="411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28600" y="4495800"/>
            <a:ext cx="8686800" cy="2133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WARM UP - 3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3048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MONDAY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2362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TUESDAY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0" y="228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WEDNESDAY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948934" y="354913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THURSDAY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57800" y="464999"/>
            <a:ext cx="3733800" cy="3497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75" b="1" i="1" u="sng" dirty="0"/>
              <a:t>Directions</a:t>
            </a:r>
            <a:r>
              <a:rPr lang="en-US" sz="1475" b="1" i="1" dirty="0"/>
              <a:t>: Circle the right answer.</a:t>
            </a:r>
          </a:p>
          <a:p>
            <a:endParaRPr lang="en-US" sz="1475" b="1" dirty="0"/>
          </a:p>
          <a:p>
            <a:r>
              <a:rPr lang="en-US" sz="1475" b="1" dirty="0"/>
              <a:t>Most Protists are (</a:t>
            </a:r>
            <a:r>
              <a:rPr lang="en-US" sz="1475" b="1" dirty="0" err="1"/>
              <a:t>uni</a:t>
            </a:r>
            <a:r>
              <a:rPr lang="en-US" sz="1475" b="1" dirty="0"/>
              <a:t>-cellular/multi-cellular).</a:t>
            </a:r>
          </a:p>
          <a:p>
            <a:endParaRPr lang="en-US" sz="1475" b="1" dirty="0"/>
          </a:p>
          <a:p>
            <a:r>
              <a:rPr lang="en-US" sz="1475" b="1" dirty="0"/>
              <a:t>Eukaryotic means it has (a nuclei/no nuclei).</a:t>
            </a:r>
          </a:p>
          <a:p>
            <a:endParaRPr lang="en-US" sz="1475" b="1" dirty="0"/>
          </a:p>
          <a:p>
            <a:r>
              <a:rPr lang="en-US" sz="1475" b="1" dirty="0"/>
              <a:t>Prokaryotic means it (lacks a nuclei/has a nuclei).</a:t>
            </a:r>
          </a:p>
          <a:p>
            <a:endParaRPr lang="en-US" sz="1475" b="1" dirty="0"/>
          </a:p>
          <a:p>
            <a:r>
              <a:rPr lang="en-US" sz="1475" b="1" dirty="0"/>
              <a:t>Protists can either be plant like or animal like:</a:t>
            </a:r>
          </a:p>
          <a:p>
            <a:r>
              <a:rPr lang="en-US" sz="1475" b="1" dirty="0"/>
              <a:t>Animal like are (</a:t>
            </a:r>
            <a:r>
              <a:rPr lang="en-US" sz="1475" b="1" dirty="0" err="1"/>
              <a:t>autotrophs</a:t>
            </a:r>
            <a:r>
              <a:rPr lang="en-US" sz="1475" b="1" dirty="0"/>
              <a:t>/heterotrophs) who need to eat other organisms.</a:t>
            </a:r>
          </a:p>
          <a:p>
            <a:endParaRPr lang="en-US" sz="1475" b="1" dirty="0"/>
          </a:p>
          <a:p>
            <a:r>
              <a:rPr lang="en-US" sz="1475" b="1" dirty="0"/>
              <a:t>Plant-like are (</a:t>
            </a:r>
            <a:r>
              <a:rPr lang="en-US" sz="1475" b="1" dirty="0" err="1"/>
              <a:t>autotrophs</a:t>
            </a:r>
            <a:r>
              <a:rPr lang="en-US" sz="1475" b="1" dirty="0"/>
              <a:t>/heterotrophs) and use sunlight to produce food.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5800" y="4495800"/>
            <a:ext cx="419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 What is the #1 thing about Fungi that separates them from plants?</a:t>
            </a:r>
          </a:p>
          <a:p>
            <a:endParaRPr lang="en-US" sz="1600" b="1" dirty="0"/>
          </a:p>
          <a:p>
            <a:pPr marL="342900" indent="-342900">
              <a:buAutoNum type="alphaLcPeriod"/>
            </a:pPr>
            <a:r>
              <a:rPr lang="en-US" sz="1600" b="1" dirty="0"/>
              <a:t>Fungi  are </a:t>
            </a:r>
            <a:r>
              <a:rPr lang="en-US" sz="1600" b="1" dirty="0" err="1"/>
              <a:t>autotrophs</a:t>
            </a:r>
            <a:r>
              <a:rPr lang="en-US" sz="1600" b="1" dirty="0"/>
              <a:t> and produce their own food.</a:t>
            </a:r>
          </a:p>
          <a:p>
            <a:pPr marL="342900" indent="-342900">
              <a:buAutoNum type="alphaLcPeriod"/>
            </a:pPr>
            <a:r>
              <a:rPr lang="en-US" sz="1600" b="1" dirty="0"/>
              <a:t>Fungi are heterotrophs and must absorb other plants or organisms (living or dead) to stay alive.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4800" y="609600"/>
            <a:ext cx="46291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What is the proper way to write an organism’s genus/species?   Write an example:</a:t>
            </a:r>
          </a:p>
          <a:p>
            <a:r>
              <a:rPr lang="en-US" b="1" dirty="0"/>
              <a:t>____________________________________________________________________________Example: ______________________________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8600" y="2667000"/>
            <a:ext cx="4953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What is the difference between:</a:t>
            </a:r>
          </a:p>
          <a:p>
            <a:r>
              <a:rPr lang="en-US" sz="1400" b="1" dirty="0"/>
              <a:t>Uni-cellular/multi-cellular? __________________________________________________________________________________________________________</a:t>
            </a:r>
          </a:p>
          <a:p>
            <a:r>
              <a:rPr lang="en-US" sz="1400" b="1" dirty="0"/>
              <a:t>Eukaryotic/Prokaryotic? __________________________________________________________________________________________________________</a:t>
            </a:r>
            <a:endParaRPr lang="en-US" sz="1400" dirty="0"/>
          </a:p>
        </p:txBody>
      </p:sp>
      <p:pic>
        <p:nvPicPr>
          <p:cNvPr id="1025" name="Picture 1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ounded Rectangle 26"/>
          <p:cNvSpPr/>
          <p:nvPr/>
        </p:nvSpPr>
        <p:spPr>
          <a:xfrm>
            <a:off x="4648200" y="4572000"/>
            <a:ext cx="411480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648200" y="4648200"/>
            <a:ext cx="4191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Complete the names of the 3 Main Types of Fungi and match how they get their nutrients.</a:t>
            </a:r>
          </a:p>
          <a:p>
            <a:endParaRPr lang="en-US" sz="1600" b="1" dirty="0"/>
          </a:p>
          <a:p>
            <a:r>
              <a:rPr lang="en-US" sz="1600" b="1" dirty="0"/>
              <a:t>S___________</a:t>
            </a:r>
          </a:p>
          <a:p>
            <a:r>
              <a:rPr lang="en-US" sz="1600" b="1" dirty="0"/>
              <a:t>P___________</a:t>
            </a:r>
          </a:p>
          <a:p>
            <a:r>
              <a:rPr lang="en-US" sz="1600" b="1" dirty="0"/>
              <a:t>S___________</a:t>
            </a:r>
            <a:endParaRPr lang="en-US" b="1" dirty="0"/>
          </a:p>
          <a:p>
            <a:endParaRPr lang="en-US" b="1" dirty="0"/>
          </a:p>
        </p:txBody>
      </p:sp>
      <p:sp>
        <p:nvSpPr>
          <p:cNvPr id="28" name="Rectangle 27"/>
          <p:cNvSpPr/>
          <p:nvPr/>
        </p:nvSpPr>
        <p:spPr>
          <a:xfrm>
            <a:off x="6172200" y="5181600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lphaUcPeriod"/>
            </a:pPr>
            <a:r>
              <a:rPr lang="en-US" sz="1200" b="1" dirty="0"/>
              <a:t>Get energy from decaying organic matter.</a:t>
            </a:r>
          </a:p>
          <a:p>
            <a:pPr marL="228600" indent="-228600">
              <a:buAutoNum type="alphaUcPeriod"/>
            </a:pPr>
            <a:r>
              <a:rPr lang="en-US" sz="1200" b="1" dirty="0"/>
              <a:t>Feed on other living organisms (host), but do not harm the host.</a:t>
            </a:r>
          </a:p>
          <a:p>
            <a:pPr marL="228600" indent="-228600">
              <a:buAutoNum type="alphaUcPeriod"/>
            </a:pPr>
            <a:r>
              <a:rPr lang="en-US" sz="1200" b="1" dirty="0"/>
              <a:t>Feed on other living organisms (host) and harm the host.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304800"/>
            <a:ext cx="4953000" cy="2057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28600" y="2438400"/>
            <a:ext cx="495300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34000" y="228600"/>
            <a:ext cx="3657600" cy="6400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28600" y="4495800"/>
            <a:ext cx="4953000" cy="2133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WARM UP - 4 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-1987034" y="-679966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MONDAY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2025134" y="126313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TUESDAY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0" y="228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WEDNESDAY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2101334" y="354913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THURSDAY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000" y="304800"/>
            <a:ext cx="462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Draw and label a Protists 2-D Model: </a:t>
            </a:r>
            <a:r>
              <a:rPr lang="en-US" b="1" u="sng" dirty="0"/>
              <a:t>Euglena</a:t>
            </a:r>
          </a:p>
        </p:txBody>
      </p:sp>
      <p:pic>
        <p:nvPicPr>
          <p:cNvPr id="1025" name="Picture 1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228600" y="24384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Draw and label a Protists 2-D Model: </a:t>
            </a:r>
            <a:r>
              <a:rPr lang="en-US" b="1" u="sng" dirty="0"/>
              <a:t>Paramecium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4800" y="45720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Draw and label a Protists 2-D Model: </a:t>
            </a:r>
            <a:r>
              <a:rPr lang="en-US" b="1" u="sng" dirty="0" smtClean="0"/>
              <a:t>Amoeba</a:t>
            </a:r>
            <a:endParaRPr lang="en-US" b="1" u="sng" dirty="0"/>
          </a:p>
        </p:txBody>
      </p:sp>
      <p:sp>
        <p:nvSpPr>
          <p:cNvPr id="31" name="TextBox 30"/>
          <p:cNvSpPr txBox="1"/>
          <p:nvPr/>
        </p:nvSpPr>
        <p:spPr>
          <a:xfrm>
            <a:off x="228600" y="2057400"/>
            <a:ext cx="5029200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b="1" dirty="0"/>
              <a:t>Circle its distinguishing characteristic: </a:t>
            </a:r>
            <a:r>
              <a:rPr lang="en-US" sz="1150" b="1" dirty="0" smtClean="0"/>
              <a:t>flagellum/cilia/false </a:t>
            </a:r>
            <a:r>
              <a:rPr lang="en-US" sz="1150" b="1" dirty="0"/>
              <a:t>foot </a:t>
            </a:r>
            <a:r>
              <a:rPr lang="en-US" sz="1150" b="1" dirty="0" smtClean="0"/>
              <a:t>(</a:t>
            </a:r>
            <a:r>
              <a:rPr lang="en-US" sz="1150" b="1" dirty="0" err="1" smtClean="0"/>
              <a:t>psuedopod</a:t>
            </a:r>
            <a:r>
              <a:rPr lang="en-US" sz="1150" b="1" dirty="0" smtClean="0"/>
              <a:t>)</a:t>
            </a:r>
            <a:endParaRPr lang="en-US" sz="115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781800" y="304800"/>
            <a:ext cx="2133600" cy="891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lphaUcPeriod"/>
            </a:pPr>
            <a:r>
              <a:rPr lang="en-US" sz="1050" b="1" dirty="0" smtClean="0"/>
              <a:t>Digests </a:t>
            </a:r>
            <a:r>
              <a:rPr lang="en-US" sz="1050" b="1" dirty="0"/>
              <a:t>cellular waste and merges with a food vacuole to digest food. 	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50" b="1" dirty="0"/>
              <a:t>Stores water and other substances, provides structure and support for the plant cell. 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50" b="1" dirty="0"/>
              <a:t>Contains the cell’s genetic material (DNA), which determines the nature of cell structures and substances. 	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50" b="1" dirty="0"/>
              <a:t>An organelle containing chlorophyll, found in plant cells and some </a:t>
            </a:r>
            <a:r>
              <a:rPr lang="en-US" sz="1050" b="1" dirty="0" err="1"/>
              <a:t>protists</a:t>
            </a:r>
            <a:r>
              <a:rPr lang="en-US" sz="1050" b="1" dirty="0"/>
              <a:t> </a:t>
            </a:r>
            <a:r>
              <a:rPr lang="en-US" sz="1050" b="1"/>
              <a:t>that </a:t>
            </a:r>
            <a:r>
              <a:rPr lang="en-US" sz="1050" b="1" smtClean="0"/>
              <a:t>converts the </a:t>
            </a:r>
            <a:r>
              <a:rPr lang="en-US" sz="1050" b="1" dirty="0"/>
              <a:t>Sun’s energy into food (sugars). 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50" b="1" dirty="0"/>
              <a:t>An organelle found mostly in </a:t>
            </a:r>
            <a:r>
              <a:rPr lang="en-US" sz="1050" b="1" dirty="0" err="1"/>
              <a:t>protists</a:t>
            </a:r>
            <a:r>
              <a:rPr lang="en-US" sz="1050" b="1" dirty="0"/>
              <a:t> that collects extra water in a cell and expels it. 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50" b="1" dirty="0"/>
              <a:t>Makes proteins. (Found either free or bound to the surface of the endoplasmic reticulum.) 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50" b="1" dirty="0"/>
              <a:t>A membranous structure that assembles proteins and parts of the cell membrane. 	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50" b="1" dirty="0"/>
              <a:t>A semi-rigid structure that surrounds cells of plants, fungi and bacteria and provides shape. </a:t>
            </a:r>
            <a:endParaRPr lang="en-US" sz="1050" dirty="0"/>
          </a:p>
          <a:p>
            <a:pPr marL="228600" indent="-228600">
              <a:buFont typeface="+mj-lt"/>
              <a:buAutoNum type="alphaUcPeriod"/>
            </a:pPr>
            <a:r>
              <a:rPr lang="en-US" sz="1050" b="1" dirty="0"/>
              <a:t>Converts the energy in food into usable energy for the cell. 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50" b="1" dirty="0"/>
              <a:t>The boundary between a cell and its environment that controls what enters and exits the cell. 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100" b="1" dirty="0"/>
              <a:t>Stores food and merges with a </a:t>
            </a:r>
            <a:r>
              <a:rPr lang="en-US" sz="1100" b="1" dirty="0" err="1"/>
              <a:t>lysosome</a:t>
            </a:r>
            <a:r>
              <a:rPr lang="en-US" sz="1100" b="1" dirty="0"/>
              <a:t> to digest food.	</a:t>
            </a:r>
            <a:endParaRPr lang="en-US" sz="1100" b="1" dirty="0" smtClean="0"/>
          </a:p>
          <a:p>
            <a:pPr marL="228600" indent="-228600">
              <a:buFont typeface="+mj-lt"/>
              <a:buAutoNum type="alphaUcPeriod"/>
            </a:pPr>
            <a:r>
              <a:rPr lang="en-US" sz="1100" b="1" dirty="0" smtClean="0"/>
              <a:t>Internal fluid that contains the cells structures.</a:t>
            </a:r>
            <a:endParaRPr lang="en-US" sz="1100" b="1" dirty="0"/>
          </a:p>
          <a:p>
            <a:endParaRPr lang="en-US" sz="12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334000" y="457200"/>
            <a:ext cx="3505200" cy="8510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b="1" dirty="0"/>
          </a:p>
          <a:p>
            <a:r>
              <a:rPr lang="en-US" sz="1400" b="1" dirty="0"/>
              <a:t>___ cell membrane</a:t>
            </a:r>
          </a:p>
          <a:p>
            <a:endParaRPr lang="en-US" sz="1400" b="1" dirty="0"/>
          </a:p>
          <a:p>
            <a:r>
              <a:rPr lang="en-US" sz="1400" b="1" dirty="0"/>
              <a:t>___ cell wall</a:t>
            </a:r>
          </a:p>
          <a:p>
            <a:endParaRPr lang="en-US" sz="1400" b="1" dirty="0"/>
          </a:p>
          <a:p>
            <a:r>
              <a:rPr lang="en-US" sz="1400" b="1" dirty="0"/>
              <a:t>___ cytoplasm</a:t>
            </a:r>
          </a:p>
          <a:p>
            <a:endParaRPr lang="en-US" sz="1400" b="1" dirty="0"/>
          </a:p>
          <a:p>
            <a:r>
              <a:rPr lang="en-US" sz="1400" b="1" dirty="0"/>
              <a:t>___ endoplasmic </a:t>
            </a:r>
            <a:br>
              <a:rPr lang="en-US" sz="1400" b="1" dirty="0"/>
            </a:br>
            <a:r>
              <a:rPr lang="en-US" sz="1400" b="1" dirty="0"/>
              <a:t>        reticulum</a:t>
            </a:r>
          </a:p>
          <a:p>
            <a:endParaRPr lang="en-US" sz="1400" b="1" dirty="0"/>
          </a:p>
          <a:p>
            <a:r>
              <a:rPr lang="en-US" sz="1400" b="1" dirty="0"/>
              <a:t>___ mitochondrion</a:t>
            </a:r>
          </a:p>
          <a:p>
            <a:endParaRPr lang="en-US" sz="1400" b="1" dirty="0"/>
          </a:p>
          <a:p>
            <a:r>
              <a:rPr lang="en-US" sz="1400" b="1" dirty="0"/>
              <a:t>___ nucleus</a:t>
            </a:r>
          </a:p>
          <a:p>
            <a:endParaRPr lang="en-US" sz="1400" b="1" dirty="0"/>
          </a:p>
          <a:p>
            <a:r>
              <a:rPr lang="en-US" sz="1400" b="1" dirty="0"/>
              <a:t>___ </a:t>
            </a:r>
            <a:r>
              <a:rPr lang="en-US" sz="1400" b="1" dirty="0" err="1"/>
              <a:t>ribosomes</a:t>
            </a:r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___ </a:t>
            </a:r>
            <a:r>
              <a:rPr lang="en-US" sz="1300" b="1" dirty="0"/>
              <a:t>central vacuole</a:t>
            </a:r>
          </a:p>
          <a:p>
            <a:endParaRPr lang="en-US" sz="1400" b="1" dirty="0"/>
          </a:p>
          <a:p>
            <a:r>
              <a:rPr lang="en-US" sz="1400" b="1" dirty="0"/>
              <a:t>___ </a:t>
            </a:r>
            <a:r>
              <a:rPr lang="en-US" sz="1400" b="1" dirty="0" err="1"/>
              <a:t>lysosome</a:t>
            </a:r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___ food vacuole</a:t>
            </a:r>
          </a:p>
          <a:p>
            <a:endParaRPr lang="en-US" sz="1400" b="1" dirty="0"/>
          </a:p>
          <a:p>
            <a:r>
              <a:rPr lang="en-US" sz="1400" b="1" dirty="0"/>
              <a:t>___ contractile </a:t>
            </a:r>
          </a:p>
          <a:p>
            <a:r>
              <a:rPr lang="en-US" sz="1400" b="1" dirty="0"/>
              <a:t>        </a:t>
            </a:r>
            <a:r>
              <a:rPr lang="en-US" sz="1400" b="1" dirty="0" smtClean="0"/>
              <a:t>vacuole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___ </a:t>
            </a:r>
            <a:r>
              <a:rPr lang="en-US" sz="1400" b="1" dirty="0" err="1" smtClean="0"/>
              <a:t>choloroplast</a:t>
            </a:r>
            <a:endParaRPr lang="en-US" sz="1400" b="1" dirty="0" smtClean="0"/>
          </a:p>
          <a:p>
            <a:endParaRPr lang="en-US" sz="1400" b="1" dirty="0"/>
          </a:p>
          <a:p>
            <a:endParaRPr lang="en-US" sz="12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04800" y="6324600"/>
            <a:ext cx="5029200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b="1" dirty="0"/>
              <a:t>Circle its distinguishing characteristic: </a:t>
            </a:r>
            <a:r>
              <a:rPr lang="en-US" sz="1150" b="1" dirty="0" smtClean="0"/>
              <a:t>flagellum/cilia/false </a:t>
            </a:r>
            <a:r>
              <a:rPr lang="en-US" sz="1150" b="1" dirty="0"/>
              <a:t>foot </a:t>
            </a:r>
            <a:r>
              <a:rPr lang="en-US" sz="1150" b="1" dirty="0" smtClean="0"/>
              <a:t>(</a:t>
            </a:r>
            <a:r>
              <a:rPr lang="en-US" sz="1150" b="1" dirty="0" err="1" smtClean="0"/>
              <a:t>psuedopod</a:t>
            </a:r>
            <a:r>
              <a:rPr lang="en-US" sz="1150" b="1" dirty="0" smtClean="0"/>
              <a:t>)</a:t>
            </a:r>
            <a:endParaRPr lang="en-US" sz="115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04800" y="4038600"/>
            <a:ext cx="5029200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b="1" dirty="0"/>
              <a:t>Circle its distinguishing characteristic: </a:t>
            </a:r>
            <a:r>
              <a:rPr lang="en-US" sz="1150" b="1" dirty="0" smtClean="0"/>
              <a:t>flagellum/cilia/false </a:t>
            </a:r>
            <a:r>
              <a:rPr lang="en-US" sz="1150" b="1" dirty="0"/>
              <a:t>foot </a:t>
            </a:r>
            <a:r>
              <a:rPr lang="en-US" sz="1150" b="1" dirty="0" smtClean="0"/>
              <a:t>(</a:t>
            </a:r>
            <a:r>
              <a:rPr lang="en-US" sz="1150" b="1" dirty="0" err="1" smtClean="0"/>
              <a:t>psuedopod</a:t>
            </a:r>
            <a:r>
              <a:rPr lang="en-US" sz="1150" b="1" dirty="0" smtClean="0"/>
              <a:t>)</a:t>
            </a:r>
            <a:endParaRPr lang="en-US" sz="115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304800"/>
            <a:ext cx="4953000" cy="2057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28600" y="2438400"/>
            <a:ext cx="495300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257800" y="228600"/>
            <a:ext cx="3657600" cy="411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28600" y="4495800"/>
            <a:ext cx="8686800" cy="2133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WARM UP - 5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3048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MONDAY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24384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TUESDAY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1200" y="1524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WEDNESDAY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948934" y="354913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THURSDAY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0" y="457200"/>
            <a:ext cx="36576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Protists have three main ways to move (locomotion).  What are they?</a:t>
            </a:r>
          </a:p>
          <a:p>
            <a:pPr marL="228600" indent="-228600">
              <a:buAutoNum type="arabicPeriod"/>
            </a:pPr>
            <a:r>
              <a:rPr lang="en-US" sz="1400" b="1" dirty="0"/>
              <a:t>_____________________________</a:t>
            </a:r>
          </a:p>
          <a:p>
            <a:pPr marL="228600" indent="-228600">
              <a:buAutoNum type="arabicPeriod"/>
            </a:pPr>
            <a:r>
              <a:rPr lang="en-US" sz="1400" b="1" dirty="0"/>
              <a:t>_____________________________</a:t>
            </a:r>
          </a:p>
          <a:p>
            <a:pPr marL="228600" indent="-228600">
              <a:buAutoNum type="arabicPeriod"/>
            </a:pPr>
            <a:r>
              <a:rPr lang="en-US" sz="1400" b="1" dirty="0"/>
              <a:t>_____________________________</a:t>
            </a:r>
          </a:p>
          <a:p>
            <a:endParaRPr lang="en-US" sz="1400" b="1" dirty="0"/>
          </a:p>
          <a:p>
            <a:r>
              <a:rPr lang="en-US" sz="1400" b="1" dirty="0"/>
              <a:t>Who are these? </a:t>
            </a:r>
            <a:r>
              <a:rPr lang="en-US" sz="1400" b="1" i="1" dirty="0"/>
              <a:t>(chose from: Paramecium, Amoeba or Euglena)</a:t>
            </a:r>
          </a:p>
          <a:p>
            <a:r>
              <a:rPr lang="en-US" sz="1400" b="1" dirty="0"/>
              <a:t>Animal-like Protists=__________________</a:t>
            </a:r>
          </a:p>
          <a:p>
            <a:r>
              <a:rPr lang="en-US" sz="1400" b="1" dirty="0"/>
              <a:t>Plant-like Protists=____________________</a:t>
            </a:r>
          </a:p>
          <a:p>
            <a:r>
              <a:rPr lang="en-US" sz="1400" b="1" dirty="0"/>
              <a:t>Fungus-like Protists=__________________</a:t>
            </a:r>
          </a:p>
          <a:p>
            <a:r>
              <a:rPr lang="en-US" sz="1400" b="1" dirty="0"/>
              <a:t>Autotrophic &amp; Heterotrophic  Protists=____________________________</a:t>
            </a:r>
          </a:p>
          <a:p>
            <a:endParaRPr lang="en-US" sz="1400" b="1" dirty="0"/>
          </a:p>
          <a:p>
            <a:r>
              <a:rPr lang="en-US" sz="1400" b="1" dirty="0"/>
              <a:t>In most cases, fungi are not able to do what?</a:t>
            </a:r>
          </a:p>
          <a:p>
            <a:pPr marL="342900" indent="-342900">
              <a:buAutoNum type="alphaLcPeriod"/>
            </a:pPr>
            <a:r>
              <a:rPr lang="en-US" sz="1400" b="1" dirty="0"/>
              <a:t>Move or have locomotion.</a:t>
            </a:r>
          </a:p>
          <a:p>
            <a:pPr marL="342900" indent="-342900">
              <a:buAutoNum type="alphaLcPeriod"/>
            </a:pPr>
            <a:r>
              <a:rPr lang="en-US" sz="1400" b="1" dirty="0"/>
              <a:t>To be stationary.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9600" y="4572000"/>
            <a:ext cx="533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Fungi, like plants respond to stimuli from their environment to ensure survival of the organism.  Which of the following are stimuli that fungi respond to?  (circle all that apply)</a:t>
            </a:r>
          </a:p>
          <a:p>
            <a:r>
              <a:rPr lang="en-US" sz="1400" b="1" dirty="0"/>
              <a:t>       a. gravitropism or response to gravity (specifically negative </a:t>
            </a:r>
            <a:br>
              <a:rPr lang="en-US" sz="1400" b="1" dirty="0"/>
            </a:br>
            <a:r>
              <a:rPr lang="en-US" sz="1400" b="1" dirty="0"/>
              <a:t>           gravitropism)</a:t>
            </a:r>
          </a:p>
          <a:p>
            <a:r>
              <a:rPr lang="en-US" sz="1400" b="1" dirty="0"/>
              <a:t>       b. hydrotropism or response to water</a:t>
            </a:r>
          </a:p>
          <a:p>
            <a:r>
              <a:rPr lang="en-US" sz="1400" b="1" dirty="0"/>
              <a:t>       c. phototropism or response to light</a:t>
            </a:r>
          </a:p>
          <a:p>
            <a:r>
              <a:rPr lang="en-US" sz="1400" b="1" dirty="0"/>
              <a:t>       d. thigmotropism or response to touch</a:t>
            </a:r>
          </a:p>
          <a:p>
            <a:r>
              <a:rPr lang="en-US" sz="1400" b="1" dirty="0"/>
              <a:t>       e. toward reproductive units of other fungi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8600" y="609600"/>
            <a:ext cx="47815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Protists are usually:</a:t>
            </a:r>
          </a:p>
          <a:p>
            <a:pPr marL="342900" indent="-342900">
              <a:buAutoNum type="arabicPeriod"/>
            </a:pPr>
            <a:r>
              <a:rPr lang="en-US" b="1" dirty="0"/>
              <a:t>S________-celled O_________________</a:t>
            </a:r>
          </a:p>
          <a:p>
            <a:pPr marL="342900" indent="-342900">
              <a:buAutoNum type="arabicPeriod"/>
            </a:pPr>
            <a:r>
              <a:rPr lang="en-US" b="1" dirty="0"/>
              <a:t>L____________ in M__________ environments.</a:t>
            </a:r>
          </a:p>
          <a:p>
            <a:pPr marL="342900" indent="-342900">
              <a:buAutoNum type="arabicPeriod"/>
            </a:pPr>
            <a:r>
              <a:rPr lang="en-US" b="1" dirty="0"/>
              <a:t>V_________ in the ways they M_________ and obtain E___________.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8600" y="2819400"/>
            <a:ext cx="495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Fungi can be categorized based on what characteristics? (Circle all that apply).</a:t>
            </a:r>
          </a:p>
          <a:p>
            <a:pPr marL="342900" indent="-342900">
              <a:buAutoNum type="alphaLcPeriod"/>
            </a:pPr>
            <a:r>
              <a:rPr lang="en-US" sz="1400" b="1" dirty="0"/>
              <a:t>Their fruiting structure of seed dispersal.</a:t>
            </a:r>
          </a:p>
          <a:p>
            <a:pPr marL="342900" indent="-342900">
              <a:buAutoNum type="alphaLcPeriod"/>
            </a:pPr>
            <a:r>
              <a:rPr lang="en-US" sz="1400" b="1" dirty="0"/>
              <a:t>Their fruiting structure of apples.</a:t>
            </a:r>
          </a:p>
          <a:p>
            <a:pPr marL="342900" indent="-342900">
              <a:buFontTx/>
              <a:buAutoNum type="alphaLcPeriod"/>
            </a:pPr>
            <a:r>
              <a:rPr lang="en-US" sz="1400" b="1" dirty="0"/>
              <a:t>Their fruiting structure of reproduction</a:t>
            </a:r>
            <a:r>
              <a:rPr lang="en-US" sz="1400" b="1" dirty="0" smtClean="0"/>
              <a:t>.</a:t>
            </a:r>
            <a:endParaRPr lang="en-US" sz="1400" b="1" dirty="0"/>
          </a:p>
          <a:p>
            <a:pPr marL="342900" indent="-342900">
              <a:buFontTx/>
              <a:buAutoNum type="alphaLcPeriod"/>
            </a:pPr>
            <a:r>
              <a:rPr lang="en-US" sz="1400" b="1" dirty="0"/>
              <a:t>Their fruiting structure of spore dispersal.</a:t>
            </a:r>
          </a:p>
        </p:txBody>
      </p:sp>
      <p:pic>
        <p:nvPicPr>
          <p:cNvPr id="1025" name="Picture 1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ounded Rectangle 25"/>
          <p:cNvSpPr/>
          <p:nvPr/>
        </p:nvSpPr>
        <p:spPr>
          <a:xfrm>
            <a:off x="5943600" y="4572000"/>
            <a:ext cx="281940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019800" y="4572000"/>
            <a:ext cx="2819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Fungi don’t have a root system to obtain water/nutrients, they have long fibrous strands called: H______________________</a:t>
            </a:r>
          </a:p>
          <a:p>
            <a:r>
              <a:rPr lang="en-US" sz="1600" b="1" dirty="0"/>
              <a:t>The plural of this is a:</a:t>
            </a:r>
          </a:p>
          <a:p>
            <a:r>
              <a:rPr lang="en-US" sz="1600" b="1" dirty="0"/>
              <a:t>M_____________________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304800"/>
            <a:ext cx="4953000" cy="2057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28600" y="2438400"/>
            <a:ext cx="495300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257800" y="228600"/>
            <a:ext cx="3657600" cy="411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28600" y="4419600"/>
            <a:ext cx="8686800" cy="2209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WARM UP - 6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3048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MONDAY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2362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TUESDAY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0" y="228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WEDNESDAY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948934" y="354913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THURSDAY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57800" y="457200"/>
            <a:ext cx="369111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Draw and label a 2-D Model demonstrating xylem and phloem and their transport of water, nutrients and sugar in a plant structure.</a:t>
            </a:r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" y="609600"/>
            <a:ext cx="47053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X_______transports</a:t>
            </a:r>
            <a:r>
              <a:rPr lang="en-US" dirty="0"/>
              <a:t> </a:t>
            </a:r>
            <a:r>
              <a:rPr lang="en-US" dirty="0" err="1"/>
              <a:t>W_________and</a:t>
            </a:r>
            <a:r>
              <a:rPr lang="en-US" dirty="0"/>
              <a:t> N_________ </a:t>
            </a:r>
            <a:r>
              <a:rPr lang="en-US" b="1" dirty="0"/>
              <a:t>UP</a:t>
            </a:r>
            <a:r>
              <a:rPr lang="en-US" dirty="0"/>
              <a:t> through the plant.</a:t>
            </a:r>
          </a:p>
          <a:p>
            <a:endParaRPr lang="en-US" dirty="0"/>
          </a:p>
          <a:p>
            <a:r>
              <a:rPr lang="en-US" dirty="0" err="1"/>
              <a:t>P___________transports</a:t>
            </a:r>
            <a:r>
              <a:rPr lang="en-US" dirty="0"/>
              <a:t> S________ (glucose) that is produced from P______________ </a:t>
            </a:r>
            <a:r>
              <a:rPr lang="en-US" b="1" dirty="0"/>
              <a:t>DOWN</a:t>
            </a:r>
            <a:r>
              <a:rPr lang="en-US" dirty="0"/>
              <a:t> from the L________ to the rest of the plant.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8600" y="2667000"/>
            <a:ext cx="495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The main difference of nonvascular plants compared to vascular plants is that nonvascular plants _____________.</a:t>
            </a:r>
          </a:p>
          <a:p>
            <a:pPr marL="342900" indent="-342900">
              <a:buAutoNum type="alphaLcPeriod"/>
            </a:pPr>
            <a:r>
              <a:rPr lang="en-US" sz="1400" b="1" dirty="0"/>
              <a:t>Transport and pass food and water from leaf to leaf.</a:t>
            </a:r>
          </a:p>
          <a:p>
            <a:pPr marL="342900" indent="-342900">
              <a:buFontTx/>
              <a:buAutoNum type="alphaLcPeriod"/>
            </a:pPr>
            <a:r>
              <a:rPr lang="en-US" sz="1400" b="1" dirty="0"/>
              <a:t>Transport and pass food and water from root to root.</a:t>
            </a:r>
          </a:p>
          <a:p>
            <a:pPr marL="342900" indent="-342900">
              <a:buAutoNum type="alphaLcPeriod"/>
            </a:pPr>
            <a:r>
              <a:rPr lang="en-US" sz="1400" b="1" dirty="0"/>
              <a:t>Transport and pass food and water from cell to cell.</a:t>
            </a:r>
          </a:p>
          <a:p>
            <a:pPr marL="342900" indent="-342900">
              <a:buAutoNum type="alphaLcPeriod"/>
            </a:pPr>
            <a:r>
              <a:rPr lang="en-US" sz="1400" b="1" dirty="0"/>
              <a:t>Transport and pass food and water from flower to flower.</a:t>
            </a:r>
          </a:p>
        </p:txBody>
      </p:sp>
      <p:pic>
        <p:nvPicPr>
          <p:cNvPr id="1025" name="Picture 1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495800"/>
            <a:ext cx="80772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2514600" y="4648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VASCULAR                                       NONVASCULAR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304800"/>
            <a:ext cx="4953000" cy="2057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28600" y="2438400"/>
            <a:ext cx="495300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257800" y="228600"/>
            <a:ext cx="3657600" cy="411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28600" y="4419600"/>
            <a:ext cx="8686800" cy="2209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WARM UP - 7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-1910834" y="-679966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MONDAY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2025134" y="133933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TUESDAY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0" y="1524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WEDNESDAY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948934" y="354913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THURSDAY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57800" y="457200"/>
            <a:ext cx="36911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Label a 2-D Model demonstrating a leaf and the process of </a:t>
            </a:r>
            <a:r>
              <a:rPr lang="en-US" sz="1100" b="1" u="sng" dirty="0"/>
              <a:t>PHOTOSYNTHESIS </a:t>
            </a:r>
            <a:r>
              <a:rPr lang="en-US" sz="1100" b="1" dirty="0"/>
              <a:t>including the reactants (what goes in) and the products (what comes out or is produced).</a:t>
            </a:r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100" b="1" dirty="0"/>
              <a:t>Label a 2-D Model demonstrating a leaf and the process of </a:t>
            </a:r>
            <a:r>
              <a:rPr lang="en-US" sz="1100" b="1" u="sng" dirty="0"/>
              <a:t>RESPIRATION</a:t>
            </a:r>
            <a:r>
              <a:rPr lang="en-US" sz="1100" b="1" dirty="0"/>
              <a:t> including the reactants (what goes in) and the products (what comes out or is produced).</a:t>
            </a:r>
          </a:p>
          <a:p>
            <a:endParaRPr lang="en-US" sz="14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" y="381000"/>
            <a:ext cx="4648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P________________ is the process where plants make their own S___________ (glucose)  and release O__________ gas (O</a:t>
            </a:r>
            <a:r>
              <a:rPr lang="en-US" sz="1200" b="1" dirty="0"/>
              <a:t>2</a:t>
            </a:r>
            <a:r>
              <a:rPr lang="en-US" b="1" dirty="0"/>
              <a:t>) by using the following ingredients:</a:t>
            </a:r>
          </a:p>
          <a:p>
            <a:r>
              <a:rPr lang="en-US" b="1" dirty="0"/>
              <a:t>1.  S______________</a:t>
            </a:r>
          </a:p>
          <a:p>
            <a:r>
              <a:rPr lang="en-US" b="1" dirty="0"/>
              <a:t>2.  C______________ D_______________ (CO</a:t>
            </a:r>
            <a:r>
              <a:rPr lang="en-US" sz="1200" b="1" dirty="0"/>
              <a:t>2</a:t>
            </a:r>
            <a:r>
              <a:rPr lang="en-US" b="1" dirty="0"/>
              <a:t>)</a:t>
            </a:r>
          </a:p>
          <a:p>
            <a:r>
              <a:rPr lang="en-US" b="1" dirty="0"/>
              <a:t>3.  W_____________ (H</a:t>
            </a:r>
            <a:r>
              <a:rPr lang="en-US" sz="1200" b="1" dirty="0"/>
              <a:t>2</a:t>
            </a:r>
            <a:r>
              <a:rPr lang="en-US" b="1" dirty="0"/>
              <a:t>0)</a:t>
            </a:r>
          </a:p>
        </p:txBody>
      </p:sp>
      <p:pic>
        <p:nvPicPr>
          <p:cNvPr id="1025" name="Picture 1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495800"/>
            <a:ext cx="51054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1371600" y="4343400"/>
            <a:ext cx="518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PHOTOSYNTHESIS                            RESPIRATION</a:t>
            </a:r>
          </a:p>
        </p:txBody>
      </p:sp>
      <p:pic>
        <p:nvPicPr>
          <p:cNvPr id="28" name="Picture 2" descr="Image result for leaf black and whi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486400" y="2971800"/>
            <a:ext cx="3200400" cy="1219200"/>
          </a:xfrm>
          <a:prstGeom prst="rect">
            <a:avLst/>
          </a:prstGeom>
          <a:noFill/>
        </p:spPr>
      </p:pic>
      <p:pic>
        <p:nvPicPr>
          <p:cNvPr id="30" name="Picture 2" descr="Image result for leaf black and whi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410200" y="1219200"/>
            <a:ext cx="3200400" cy="121920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533400" y="2438400"/>
            <a:ext cx="4724400" cy="176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50" b="1" dirty="0"/>
              <a:t>C___________________ a G____________ pigment that absorbs energy from the S_____.</a:t>
            </a:r>
          </a:p>
          <a:p>
            <a:r>
              <a:rPr lang="en-US" sz="1550" b="1" dirty="0"/>
              <a:t>C_____________ D____________ is taken in through openings or pores in the leaves called S______________ and this is where a plant also releases W________ V_______ into the water cycle.  W__________ is absorbed through a plant’s R_______.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67400" y="4419600"/>
            <a:ext cx="5638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Challenge Question</a:t>
            </a:r>
          </a:p>
          <a:p>
            <a:r>
              <a:rPr lang="en-US" sz="1600" b="1" dirty="0"/>
              <a:t>Can you write the formula for</a:t>
            </a:r>
          </a:p>
          <a:p>
            <a:r>
              <a:rPr lang="en-US" sz="1600" b="1" dirty="0"/>
              <a:t>Photosynthesis including the </a:t>
            </a:r>
          </a:p>
          <a:p>
            <a:r>
              <a:rPr lang="en-US" sz="1600" b="1" dirty="0"/>
              <a:t>reactants and the products?</a:t>
            </a:r>
          </a:p>
          <a:p>
            <a:r>
              <a:rPr lang="en-US" b="1" dirty="0"/>
              <a:t>_____________ + __________ </a:t>
            </a:r>
          </a:p>
          <a:p>
            <a:r>
              <a:rPr lang="en-US" b="1" dirty="0"/>
              <a:t>+ ____________</a:t>
            </a:r>
            <a:r>
              <a:rPr lang="en-US" b="1" dirty="0">
                <a:sym typeface="Wingdings" pitchFamily="2" charset="2"/>
              </a:rPr>
              <a:t> </a:t>
            </a:r>
          </a:p>
          <a:p>
            <a:r>
              <a:rPr lang="en-US" b="1" dirty="0">
                <a:sym typeface="Wingdings" pitchFamily="2" charset="2"/>
              </a:rPr>
              <a:t>____________________ </a:t>
            </a:r>
          </a:p>
          <a:p>
            <a:r>
              <a:rPr lang="en-US" b="1" dirty="0">
                <a:sym typeface="Wingdings" pitchFamily="2" charset="2"/>
              </a:rPr>
              <a:t>+ ____________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304800"/>
            <a:ext cx="4953000" cy="2057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28600" y="2438400"/>
            <a:ext cx="495300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257800" y="228600"/>
            <a:ext cx="3657600" cy="411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28600" y="4419600"/>
            <a:ext cx="8686800" cy="2286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WARM UP - 8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-272534" y="11107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MONDAY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2362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TUESDAY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0" y="228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WEDNESDAY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2025134" y="377773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THURSDAY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57800" y="457200"/>
            <a:ext cx="36911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Draw and label a 2-D Model demonstrating guard cells opening and closing the stomata on the underside of a leaf.  Make sure to  demonstrate their release of oxygen and water vapor and intake of carbon dioxide.</a:t>
            </a:r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" y="304800"/>
            <a:ext cx="4724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Transpiration</a:t>
            </a:r>
            <a:r>
              <a:rPr lang="en-US" dirty="0"/>
              <a:t>:  </a:t>
            </a:r>
            <a:r>
              <a:rPr lang="en-US" b="1" dirty="0"/>
              <a:t>Some of the W_______ taken in through the R______ of plants is used in the process of P____________.  Plants store water inside of their C_____.  Plants L______ water through their L_______.  This process is called T___________.  Without a way to control transpiration, plants would wither up and D___.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8600" y="2667000"/>
            <a:ext cx="4953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Select all of the following statements that characterize respiration.</a:t>
            </a:r>
          </a:p>
          <a:p>
            <a:pPr marL="342900" indent="-342900">
              <a:buAutoNum type="alphaLcPeriod"/>
            </a:pPr>
            <a:r>
              <a:rPr lang="en-US" sz="1400" b="1" dirty="0"/>
              <a:t>Glucose from photosynthesis is used to provide energy to the plant to perform life processes such as growth/repair.</a:t>
            </a:r>
          </a:p>
          <a:p>
            <a:pPr marL="342900" indent="-342900">
              <a:buFontTx/>
              <a:buAutoNum type="alphaLcPeriod"/>
            </a:pPr>
            <a:r>
              <a:rPr lang="en-US" sz="1400" b="1" dirty="0"/>
              <a:t>Cells require glucose and </a:t>
            </a:r>
            <a:r>
              <a:rPr lang="en-US" sz="1400" b="1" dirty="0" smtClean="0"/>
              <a:t>oxygen gas </a:t>
            </a:r>
            <a:r>
              <a:rPr lang="en-US" sz="1400" b="1" dirty="0"/>
              <a:t>to undergo respiration.</a:t>
            </a:r>
          </a:p>
          <a:p>
            <a:pPr marL="342900" indent="-342900">
              <a:buAutoNum type="alphaLcPeriod"/>
            </a:pPr>
            <a:r>
              <a:rPr lang="en-US" sz="1400" b="1" dirty="0"/>
              <a:t>Oxygen and water are formed during respiration.</a:t>
            </a:r>
          </a:p>
          <a:p>
            <a:pPr marL="342900" indent="-342900">
              <a:buAutoNum type="alphaLcPeriod"/>
            </a:pPr>
            <a:r>
              <a:rPr lang="en-US" sz="1400" b="1" dirty="0"/>
              <a:t>Plants and animals undergo respiration.</a:t>
            </a:r>
          </a:p>
        </p:txBody>
      </p:sp>
      <p:pic>
        <p:nvPicPr>
          <p:cNvPr id="1025" name="Picture 1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8" y="3141879"/>
            <a:ext cx="443218" cy="112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admin.achievementseries.com/images/sh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2227335"/>
            <a:ext cx="4286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648200"/>
            <a:ext cx="52292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381000" y="44958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Why do you think that plant cells have much larger vacuoles than animal cells?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1943</Words>
  <Application>Microsoft Office PowerPoint</Application>
  <PresentationFormat>On-screen Show (4:3)</PresentationFormat>
  <Paragraphs>408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Protists, Fungi &amp; Plant  Warm-Ups  10 Weeks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Warm Ups 10 Weeks</dc:title>
  <dc:creator>Mary DeCanio-Massey</dc:creator>
  <cp:lastModifiedBy>Mary DeCanio-Massey</cp:lastModifiedBy>
  <cp:revision>90</cp:revision>
  <dcterms:created xsi:type="dcterms:W3CDTF">2016-08-24T01:11:59Z</dcterms:created>
  <dcterms:modified xsi:type="dcterms:W3CDTF">2017-01-03T04:20:42Z</dcterms:modified>
</cp:coreProperties>
</file>