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FD86-BEAA-4C79-B877-9ED14CE4BC4E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E288-A8FE-401D-AB02-D8C882F939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FD86-BEAA-4C79-B877-9ED14CE4BC4E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E288-A8FE-401D-AB02-D8C882F939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FD86-BEAA-4C79-B877-9ED14CE4BC4E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E288-A8FE-401D-AB02-D8C882F939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FD86-BEAA-4C79-B877-9ED14CE4BC4E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E288-A8FE-401D-AB02-D8C882F939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FD86-BEAA-4C79-B877-9ED14CE4BC4E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E288-A8FE-401D-AB02-D8C882F939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FD86-BEAA-4C79-B877-9ED14CE4BC4E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E288-A8FE-401D-AB02-D8C882F939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FD86-BEAA-4C79-B877-9ED14CE4BC4E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E288-A8FE-401D-AB02-D8C882F939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FD86-BEAA-4C79-B877-9ED14CE4BC4E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E288-A8FE-401D-AB02-D8C882F939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FD86-BEAA-4C79-B877-9ED14CE4BC4E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E288-A8FE-401D-AB02-D8C882F939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FD86-BEAA-4C79-B877-9ED14CE4BC4E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E288-A8FE-401D-AB02-D8C882F939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FD86-BEAA-4C79-B877-9ED14CE4BC4E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E288-A8FE-401D-AB02-D8C882F939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1FD86-BEAA-4C79-B877-9ED14CE4BC4E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CE288-A8FE-401D-AB02-D8C882F939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8305800" cy="378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6000" b="1" dirty="0" smtClean="0"/>
              <a:t>Vascular vs. Nonvascular</a:t>
            </a:r>
          </a:p>
          <a:p>
            <a:pPr>
              <a:buFont typeface="Arial" pitchFamily="34" charset="0"/>
              <a:buChar char="•"/>
            </a:pPr>
            <a:r>
              <a:rPr lang="en-US" sz="6000" b="1" dirty="0" smtClean="0"/>
              <a:t>Xylem vs. Phloem</a:t>
            </a:r>
          </a:p>
          <a:p>
            <a:pPr>
              <a:buFont typeface="Arial" pitchFamily="34" charset="0"/>
              <a:buChar char="•"/>
            </a:pPr>
            <a:r>
              <a:rPr lang="en-US" sz="6000" b="1" dirty="0" smtClean="0"/>
              <a:t>Seeds vs. Spores</a:t>
            </a:r>
          </a:p>
          <a:p>
            <a:pPr>
              <a:buFont typeface="Arial" pitchFamily="34" charset="0"/>
              <a:buChar char="•"/>
            </a:pPr>
            <a:r>
              <a:rPr lang="en-US" sz="6000" b="1" dirty="0" smtClean="0"/>
              <a:t>Root Types</a:t>
            </a:r>
            <a:endParaRPr lang="en-US" sz="6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" y="304800"/>
            <a:ext cx="8229600" cy="633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en-US" sz="2800" b="1" i="1" u="sng"/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800"/>
              <a:t>Spores are much smaller than seeds.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800"/>
              <a:t>Almost all flowerless plants produce spores.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800"/>
              <a:t>Examples- mosses and ferns</a:t>
            </a:r>
          </a:p>
          <a:p>
            <a:pPr algn="ctr"/>
            <a:r>
              <a:rPr lang="en-US" sz="2800" b="1" u="sng"/>
              <a:t>Flowering Plants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800"/>
              <a:t>Flowering plants differ from conifers because they grow their seeds inside an ovary, which is embedded in a flower.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800"/>
              <a:t>The flower then becomes a fruit containing the seeds.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800"/>
              <a:t>Examples include most trees, shrubs, vines, flowers, fruits, vegetables, and legumes.</a:t>
            </a:r>
            <a:endParaRPr lang="en-US" sz="400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CopprplGoth Bd BT" pitchFamily="34" charset="0"/>
                <a:ea typeface="+mj-ea"/>
                <a:cs typeface="+mj-cs"/>
              </a:rPr>
              <a:t>Spore Producing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rplGoth Bd BT" pitchFamily="34" charset="0"/>
                <a:ea typeface="+mj-ea"/>
                <a:cs typeface="+mj-cs"/>
              </a:rPr>
              <a:t>Plants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rplGoth Bd B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918355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5" descr="Cylinder_Tops_Green_Transparent_Bump_1"/>
          <p:cNvSpPr>
            <a:spLocks noChangeArrowheads="1"/>
          </p:cNvSpPr>
          <p:nvPr/>
        </p:nvSpPr>
        <p:spPr bwMode="auto">
          <a:xfrm>
            <a:off x="3124200" y="1295400"/>
            <a:ext cx="5638800" cy="51054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699" name="Picture 4" descr="fe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449388"/>
            <a:ext cx="520065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14" descr="Cylinder_Tops_Green_Transparent_Bump_1"/>
          <p:cNvSpPr>
            <a:spLocks noChangeArrowheads="1"/>
          </p:cNvSpPr>
          <p:nvPr/>
        </p:nvSpPr>
        <p:spPr bwMode="auto">
          <a:xfrm>
            <a:off x="228600" y="762000"/>
            <a:ext cx="4419600" cy="35814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701" name="Picture 8" descr="moss"/>
          <p:cNvPicPr>
            <a:picLocks noChangeAspect="1" noChangeArrowheads="1"/>
          </p:cNvPicPr>
          <p:nvPr/>
        </p:nvPicPr>
        <p:blipFill>
          <a:blip r:embed="rId4" cstate="print"/>
          <a:srcRect b="50877"/>
          <a:stretch>
            <a:fillRect/>
          </a:stretch>
        </p:blipFill>
        <p:spPr bwMode="auto">
          <a:xfrm>
            <a:off x="381000" y="893763"/>
            <a:ext cx="4114800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7086600" y="56388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</a:rPr>
              <a:t>ferns</a:t>
            </a:r>
          </a:p>
        </p:txBody>
      </p:sp>
      <p:sp>
        <p:nvSpPr>
          <p:cNvPr id="29703" name="Text Box 11"/>
          <p:cNvSpPr txBox="1">
            <a:spLocks noChangeArrowheads="1"/>
          </p:cNvSpPr>
          <p:nvPr/>
        </p:nvSpPr>
        <p:spPr bwMode="auto">
          <a:xfrm>
            <a:off x="2971800" y="36576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</a:rPr>
              <a:t>moss</a:t>
            </a:r>
          </a:p>
        </p:txBody>
      </p:sp>
      <p:sp>
        <p:nvSpPr>
          <p:cNvPr id="29704" name="WordArt 13" descr="Cylinder_Tops_Green_Transparent_Bump_1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4953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pattFill prst="pct90">
                    <a:fgClr>
                      <a:srgbClr val="0000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X-Files"/>
              </a:rPr>
              <a:t>SPORE PRODUCING PLANTS</a:t>
            </a:r>
          </a:p>
        </p:txBody>
      </p:sp>
    </p:spTree>
    <p:extLst>
      <p:ext uri="{BB962C8B-B14F-4D97-AF65-F5344CB8AC3E}">
        <p14:creationId xmlns="" xmlns:p14="http://schemas.microsoft.com/office/powerpoint/2010/main" val="167607762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677275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CopprplGoth Bd BT" pitchFamily="34" charset="0"/>
                <a:ea typeface="+mj-ea"/>
                <a:cs typeface="+mj-cs"/>
              </a:rPr>
              <a:t>Seeds vs. Spores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rplGoth Bd B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0850109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9" descr="Juniper_torulosa2"/>
          <p:cNvPicPr>
            <a:picLocks noChangeAspect="1" noChangeArrowheads="1"/>
          </p:cNvPicPr>
          <p:nvPr/>
        </p:nvPicPr>
        <p:blipFill>
          <a:blip r:embed="rId2" cstate="print"/>
          <a:srcRect t="12801" b="6134"/>
          <a:stretch>
            <a:fillRect/>
          </a:stretch>
        </p:blipFill>
        <p:spPr bwMode="auto">
          <a:xfrm>
            <a:off x="4953000" y="4343400"/>
            <a:ext cx="15859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3" descr="BLUE_SPRUC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581400"/>
            <a:ext cx="19050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1" descr="red wood tre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914400"/>
            <a:ext cx="2457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3886200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en-US" sz="2800" b="1" i="1" u="sng"/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800"/>
              <a:t>Most cone-bearing plants are evergreen with needle-like leaves.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800"/>
              <a:t>Conifers never have flowers but produce seeds in cones.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800"/>
              <a:t>Examples- pine, spruce, juniper, redwood, and cedar trees.</a:t>
            </a:r>
          </a:p>
        </p:txBody>
      </p:sp>
      <p:sp>
        <p:nvSpPr>
          <p:cNvPr id="30728" name="Text Box 13"/>
          <p:cNvSpPr txBox="1">
            <a:spLocks noChangeArrowheads="1"/>
          </p:cNvSpPr>
          <p:nvPr/>
        </p:nvSpPr>
        <p:spPr bwMode="auto">
          <a:xfrm>
            <a:off x="4114800" y="3733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Red wood</a:t>
            </a:r>
          </a:p>
        </p:txBody>
      </p:sp>
      <p:sp>
        <p:nvSpPr>
          <p:cNvPr id="30729" name="Text Box 14"/>
          <p:cNvSpPr txBox="1">
            <a:spLocks noChangeArrowheads="1"/>
          </p:cNvSpPr>
          <p:nvPr/>
        </p:nvSpPr>
        <p:spPr bwMode="auto">
          <a:xfrm>
            <a:off x="4953000" y="57912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Juniper</a:t>
            </a:r>
          </a:p>
        </p:txBody>
      </p:sp>
      <p:sp>
        <p:nvSpPr>
          <p:cNvPr id="30730" name="Text Box 15"/>
          <p:cNvSpPr txBox="1">
            <a:spLocks noChangeArrowheads="1"/>
          </p:cNvSpPr>
          <p:nvPr/>
        </p:nvSpPr>
        <p:spPr bwMode="auto">
          <a:xfrm>
            <a:off x="6781800" y="49530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Spruce</a:t>
            </a:r>
          </a:p>
        </p:txBody>
      </p:sp>
      <p:pic>
        <p:nvPicPr>
          <p:cNvPr id="30732" name="Picture 17" descr="lg_ponderosa_male_con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28600"/>
            <a:ext cx="18288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9" descr="DSC_5806%20den,%20mannelijke%20bloeiwijz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762000"/>
            <a:ext cx="16764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21" descr="Pitch%20pine%20co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2057400"/>
            <a:ext cx="16764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5" name="Text Box 13"/>
          <p:cNvSpPr txBox="1">
            <a:spLocks noChangeArrowheads="1"/>
          </p:cNvSpPr>
          <p:nvPr/>
        </p:nvSpPr>
        <p:spPr bwMode="auto">
          <a:xfrm>
            <a:off x="6553200" y="13716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Male cones</a:t>
            </a:r>
          </a:p>
        </p:txBody>
      </p:sp>
      <p:sp>
        <p:nvSpPr>
          <p:cNvPr id="30736" name="Text Box 13"/>
          <p:cNvSpPr txBox="1">
            <a:spLocks noChangeArrowheads="1"/>
          </p:cNvSpPr>
          <p:nvPr/>
        </p:nvSpPr>
        <p:spPr bwMode="auto">
          <a:xfrm>
            <a:off x="6629400" y="2971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Female cones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CopprplGoth Bd BT" pitchFamily="34" charset="0"/>
                <a:ea typeface="+mj-ea"/>
                <a:cs typeface="+mj-cs"/>
              </a:rPr>
              <a:t>Cone Bearing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rplGoth Bd BT" pitchFamily="34" charset="0"/>
                <a:ea typeface="+mj-ea"/>
                <a:cs typeface="+mj-cs"/>
              </a:rPr>
              <a:t> Plants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rplGoth Bd B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756313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 descr="Cylinder_Tops_Green_Transparent_Bump_1"/>
          <p:cNvSpPr>
            <a:spLocks noChangeArrowheads="1"/>
          </p:cNvSpPr>
          <p:nvPr/>
        </p:nvSpPr>
        <p:spPr bwMode="auto">
          <a:xfrm>
            <a:off x="7010400" y="152400"/>
            <a:ext cx="1905000" cy="56388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6781800" cy="62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sz="2800" b="1" i="1" u="sng" dirty="0"/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800" dirty="0"/>
              <a:t>A seed with one food storage area is called a </a:t>
            </a:r>
            <a:r>
              <a:rPr lang="en-US" sz="2800" b="1" i="1" u="sng" dirty="0">
                <a:solidFill>
                  <a:schemeClr val="folHlink"/>
                </a:solidFill>
              </a:rPr>
              <a:t>monocotyledon</a:t>
            </a:r>
            <a:r>
              <a:rPr lang="en-US" sz="2800" dirty="0"/>
              <a:t>, or </a:t>
            </a:r>
            <a:r>
              <a:rPr lang="en-US" sz="2800" b="1" i="1" u="sng" dirty="0">
                <a:solidFill>
                  <a:schemeClr val="folHlink"/>
                </a:solidFill>
              </a:rPr>
              <a:t>monocot</a:t>
            </a:r>
            <a:r>
              <a:rPr lang="en-US" sz="2800" dirty="0"/>
              <a:t>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800" dirty="0"/>
              <a:t>Flowers of monocots have either three petals or multiples of three.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800" dirty="0"/>
              <a:t>The leaves of monocots are long and slender with veins that are parallel to each other.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800" dirty="0"/>
              <a:t>The vascular tube structures are usually scattered randomly throughout the stem.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800" dirty="0"/>
              <a:t>Examples-include grass, corn, rice, lilies, and tulips.</a:t>
            </a:r>
          </a:p>
        </p:txBody>
      </p:sp>
      <p:pic>
        <p:nvPicPr>
          <p:cNvPr id="31749" name="Picture 7" descr="monocot and dicot"/>
          <p:cNvPicPr>
            <a:picLocks noChangeAspect="1" noChangeArrowheads="1"/>
          </p:cNvPicPr>
          <p:nvPr/>
        </p:nvPicPr>
        <p:blipFill>
          <a:blip r:embed="rId3" cstate="print"/>
          <a:srcRect r="53334"/>
          <a:stretch>
            <a:fillRect/>
          </a:stretch>
        </p:blipFill>
        <p:spPr bwMode="auto">
          <a:xfrm>
            <a:off x="7162800" y="304800"/>
            <a:ext cx="16462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CopprplGoth Bd BT" pitchFamily="34" charset="0"/>
                <a:ea typeface="+mj-ea"/>
                <a:cs typeface="+mj-cs"/>
              </a:rPr>
              <a:t>Monocots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rplGoth Bd B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94521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 descr="Cylinder_Tops_Green_Transparent_Bump_1"/>
          <p:cNvSpPr>
            <a:spLocks noChangeArrowheads="1"/>
          </p:cNvSpPr>
          <p:nvPr/>
        </p:nvSpPr>
        <p:spPr bwMode="auto">
          <a:xfrm>
            <a:off x="6781800" y="152400"/>
            <a:ext cx="2133600" cy="54864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04800" y="609600"/>
            <a:ext cx="66294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2800" dirty="0"/>
              <a:t>A seed with two food storage areas is called a </a:t>
            </a:r>
            <a:r>
              <a:rPr lang="en-US" sz="2800" b="1" i="1" u="sng" dirty="0" err="1">
                <a:solidFill>
                  <a:schemeClr val="folHlink"/>
                </a:solidFill>
              </a:rPr>
              <a:t>dicotyledon</a:t>
            </a:r>
            <a:r>
              <a:rPr lang="en-US" sz="2800" dirty="0"/>
              <a:t>, or </a:t>
            </a:r>
            <a:r>
              <a:rPr lang="en-US" sz="2800" b="1" i="1" u="sng" dirty="0">
                <a:solidFill>
                  <a:schemeClr val="folHlink"/>
                </a:solidFill>
              </a:rPr>
              <a:t>dicot</a:t>
            </a:r>
            <a:r>
              <a:rPr lang="en-US" sz="2800" dirty="0"/>
              <a:t>.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800" dirty="0"/>
              <a:t>Flowers of dicots have either four or five petals or multiples of these numbers.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800" dirty="0"/>
              <a:t>The leaves are usually wide with branching veins.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800" dirty="0"/>
              <a:t>The vascular tube structures are arranged in circular bundles.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800" dirty="0"/>
              <a:t>Examples- roses, dandelions, maple, and oak trees.</a:t>
            </a:r>
          </a:p>
        </p:txBody>
      </p:sp>
      <p:pic>
        <p:nvPicPr>
          <p:cNvPr id="32773" name="Picture 7" descr="monocot and dicot"/>
          <p:cNvPicPr>
            <a:picLocks noChangeAspect="1" noChangeArrowheads="1"/>
          </p:cNvPicPr>
          <p:nvPr/>
        </p:nvPicPr>
        <p:blipFill>
          <a:blip r:embed="rId3" cstate="print"/>
          <a:srcRect l="46666"/>
          <a:stretch>
            <a:fillRect/>
          </a:stretch>
        </p:blipFill>
        <p:spPr bwMode="auto">
          <a:xfrm>
            <a:off x="6934200" y="228600"/>
            <a:ext cx="18557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CopprplGoth Bd BT" pitchFamily="34" charset="0"/>
                <a:ea typeface="+mj-ea"/>
                <a:cs typeface="+mj-cs"/>
              </a:rPr>
              <a:t>Dicots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rplGoth Bd B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79997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 descr="Cylinder_Tops_Green_Transparent_Bump_1"/>
          <p:cNvSpPr>
            <a:spLocks noChangeArrowheads="1"/>
          </p:cNvSpPr>
          <p:nvPr/>
        </p:nvSpPr>
        <p:spPr bwMode="auto">
          <a:xfrm>
            <a:off x="152400" y="533400"/>
            <a:ext cx="8839200" cy="54102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243" name="Picture 4" descr="Monocots &amp; Dico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610600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0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CopprplGoth Bd BT" pitchFamily="34" charset="0"/>
                <a:ea typeface="+mj-ea"/>
                <a:cs typeface="+mj-cs"/>
              </a:rPr>
              <a:t>MONOCOTS VS. DICOTS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rplGoth Bd B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2792494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 descr="Cylinder_Tops_Green_Transparent_Bump_1"/>
          <p:cNvSpPr>
            <a:spLocks noChangeArrowheads="1"/>
          </p:cNvSpPr>
          <p:nvPr/>
        </p:nvSpPr>
        <p:spPr bwMode="auto">
          <a:xfrm>
            <a:off x="4038600" y="1066800"/>
            <a:ext cx="4800600" cy="32766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8610600" cy="537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en-US" sz="2600" dirty="0"/>
              <a:t>Stems support the plant and hold the leaves up to the light. Stems also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600" dirty="0"/>
              <a:t>function as food storage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600" dirty="0"/>
              <a:t>sites</a:t>
            </a:r>
            <a:r>
              <a:rPr lang="en-US" altLang="en-US" sz="2600" dirty="0" smtClean="0"/>
              <a:t>.</a:t>
            </a:r>
            <a:endParaRPr lang="en-US" altLang="en-US" sz="2600" smtClean="0"/>
          </a:p>
          <a:p>
            <a:pPr eaLnBrk="1" hangingPunct="1">
              <a:lnSpc>
                <a:spcPct val="110000"/>
              </a:lnSpc>
            </a:pPr>
            <a:endParaRPr lang="en-US" altLang="en-US" sz="2600" dirty="0"/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en-US" sz="2600" dirty="0"/>
              <a:t> The </a:t>
            </a:r>
            <a:r>
              <a:rPr lang="en-US" altLang="en-US" sz="2600" b="1" i="1" u="sng" dirty="0">
                <a:solidFill>
                  <a:schemeClr val="folHlink"/>
                </a:solidFill>
              </a:rPr>
              <a:t>xylem</a:t>
            </a:r>
            <a:r>
              <a:rPr lang="en-US" altLang="en-US" sz="2600" i="1" dirty="0"/>
              <a:t> </a:t>
            </a:r>
            <a:r>
              <a:rPr lang="en-US" altLang="en-US" sz="2600" dirty="0"/>
              <a:t>in the stems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600" dirty="0"/>
              <a:t>transports water from the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600" dirty="0"/>
              <a:t>roots to the leaves and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600" dirty="0"/>
              <a:t>other plant parts</a:t>
            </a:r>
            <a:r>
              <a:rPr lang="en-US" altLang="en-US" sz="2600" dirty="0" smtClean="0"/>
              <a:t>.</a:t>
            </a:r>
          </a:p>
          <a:p>
            <a:pPr eaLnBrk="1" hangingPunct="1">
              <a:lnSpc>
                <a:spcPct val="110000"/>
              </a:lnSpc>
            </a:pPr>
            <a:endParaRPr lang="en-US" altLang="en-US" sz="2600" dirty="0"/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en-US" sz="2600" dirty="0"/>
              <a:t> The </a:t>
            </a:r>
            <a:r>
              <a:rPr lang="en-US" altLang="en-US" sz="2600" b="1" i="1" u="sng" dirty="0">
                <a:solidFill>
                  <a:schemeClr val="folHlink"/>
                </a:solidFill>
              </a:rPr>
              <a:t>phloem</a:t>
            </a:r>
            <a:r>
              <a:rPr lang="en-US" altLang="en-US" sz="2600" i="1" dirty="0"/>
              <a:t> </a:t>
            </a:r>
            <a:r>
              <a:rPr lang="en-US" altLang="en-US" sz="2600" dirty="0"/>
              <a:t>in the stems transport food made in the leaves to growing parts of the plant.</a:t>
            </a:r>
          </a:p>
        </p:txBody>
      </p:sp>
      <p:pic>
        <p:nvPicPr>
          <p:cNvPr id="11268" name="Picture 5" descr="xyle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441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CopprplGoth Bd BT" pitchFamily="34" charset="0"/>
                <a:ea typeface="+mj-ea"/>
                <a:cs typeface="+mj-cs"/>
              </a:rPr>
              <a:t>STEMS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rplGoth Bd B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899727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4" descr="Cylinder_Tops_Green_Transparent_Bump_1"/>
          <p:cNvSpPr>
            <a:spLocks noChangeArrowheads="1"/>
          </p:cNvSpPr>
          <p:nvPr/>
        </p:nvSpPr>
        <p:spPr bwMode="auto">
          <a:xfrm>
            <a:off x="5257800" y="381000"/>
            <a:ext cx="3581400" cy="29718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291" name="Picture 7" descr="Root Typ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327342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52400" y="914401"/>
            <a:ext cx="8991600" cy="545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600" dirty="0" smtClean="0"/>
              <a:t>anchor </a:t>
            </a:r>
            <a:r>
              <a:rPr lang="en-US" altLang="en-US" sz="2600" dirty="0"/>
              <a:t>the plant</a:t>
            </a:r>
          </a:p>
          <a:p>
            <a:pPr eaLnBrk="1" hangingPunct="1">
              <a:buFontTx/>
              <a:buChar char="•"/>
            </a:pPr>
            <a:r>
              <a:rPr lang="en-US" altLang="en-US" sz="2600" dirty="0"/>
              <a:t>absorb water and nutrients from </a:t>
            </a:r>
            <a:endParaRPr lang="en-US" altLang="en-US" sz="2600" dirty="0" smtClean="0"/>
          </a:p>
          <a:p>
            <a:pPr eaLnBrk="1" hangingPunct="1"/>
            <a:r>
              <a:rPr lang="en-US" altLang="en-US" sz="2600" dirty="0" smtClean="0"/>
              <a:t> </a:t>
            </a:r>
            <a:r>
              <a:rPr lang="en-US" altLang="en-US" sz="2600" dirty="0" smtClean="0"/>
              <a:t>soil</a:t>
            </a:r>
            <a:endParaRPr lang="en-US" altLang="en-US" sz="2600" dirty="0"/>
          </a:p>
          <a:p>
            <a:pPr eaLnBrk="1" hangingPunct="1">
              <a:buFontTx/>
              <a:buChar char="•"/>
            </a:pPr>
            <a:r>
              <a:rPr lang="en-US" altLang="en-US" sz="2600" dirty="0"/>
              <a:t>store extra food for the plants.</a:t>
            </a:r>
          </a:p>
          <a:p>
            <a:pPr eaLnBrk="1" hangingPunct="1">
              <a:buFontTx/>
              <a:buChar char="•"/>
            </a:pPr>
            <a:r>
              <a:rPr lang="en-US" altLang="en-US" sz="2600" dirty="0"/>
              <a:t>increase surface area to absorb</a:t>
            </a:r>
          </a:p>
          <a:p>
            <a:pPr eaLnBrk="1" hangingPunct="1"/>
            <a:r>
              <a:rPr lang="en-US" altLang="en-US" sz="2600" dirty="0"/>
              <a:t> more water and nutrients </a:t>
            </a:r>
          </a:p>
          <a:p>
            <a:pPr eaLnBrk="1" hangingPunct="1"/>
            <a:r>
              <a:rPr lang="en-US" altLang="en-US" sz="2600" b="1" i="1" u="sng" dirty="0">
                <a:solidFill>
                  <a:schemeClr val="folHlink"/>
                </a:solidFill>
              </a:rPr>
              <a:t>Root hairs</a:t>
            </a:r>
            <a:r>
              <a:rPr lang="en-US" altLang="en-US" sz="2600" i="1" dirty="0"/>
              <a:t> </a:t>
            </a:r>
            <a:r>
              <a:rPr lang="en-US" altLang="en-US" sz="2600" dirty="0"/>
              <a:t>help to increase this surface area.</a:t>
            </a:r>
          </a:p>
          <a:p>
            <a:pPr eaLnBrk="1" hangingPunct="1">
              <a:buFontTx/>
              <a:buChar char="•"/>
            </a:pPr>
            <a:r>
              <a:rPr lang="en-US" altLang="en-US" sz="2600" dirty="0"/>
              <a:t>There are two types of roots: </a:t>
            </a:r>
          </a:p>
          <a:p>
            <a:pPr eaLnBrk="1" hangingPunct="1"/>
            <a:r>
              <a:rPr lang="en-US" altLang="en-US" sz="2600" i="1" dirty="0"/>
              <a:t>1. </a:t>
            </a:r>
            <a:r>
              <a:rPr lang="en-US" altLang="en-US" sz="2600" b="1" i="1" u="sng" dirty="0">
                <a:solidFill>
                  <a:schemeClr val="folHlink"/>
                </a:solidFill>
              </a:rPr>
              <a:t>Fibrous roots</a:t>
            </a:r>
            <a:r>
              <a:rPr lang="en-US" altLang="en-US" sz="2600" i="1" dirty="0"/>
              <a:t> </a:t>
            </a:r>
            <a:r>
              <a:rPr lang="en-US" altLang="en-US" sz="2600" dirty="0"/>
              <a:t>consist of several main roots that branch off to form a mass of roots.</a:t>
            </a:r>
          </a:p>
          <a:p>
            <a:pPr eaLnBrk="1" hangingPunct="1"/>
            <a:r>
              <a:rPr lang="en-US" altLang="en-US" sz="2600" dirty="0"/>
              <a:t>Examples- grass, corn, and some trees.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600" dirty="0"/>
              <a:t>2. </a:t>
            </a:r>
            <a:r>
              <a:rPr lang="en-US" altLang="en-US" sz="2600" b="1" i="1" u="sng" dirty="0">
                <a:solidFill>
                  <a:schemeClr val="folHlink"/>
                </a:solidFill>
              </a:rPr>
              <a:t>Taproots</a:t>
            </a:r>
            <a:r>
              <a:rPr lang="en-US" altLang="en-US" sz="2600" i="1" dirty="0">
                <a:solidFill>
                  <a:schemeClr val="folHlink"/>
                </a:solidFill>
              </a:rPr>
              <a:t> </a:t>
            </a:r>
            <a:r>
              <a:rPr lang="en-US" altLang="en-US" sz="2600" dirty="0"/>
              <a:t>consist of one large, main root with smaller roots branching off. Examples-carrots, dandelions, or cacti.</a:t>
            </a:r>
          </a:p>
        </p:txBody>
      </p:sp>
      <p:sp>
        <p:nvSpPr>
          <p:cNvPr id="12293" name="Text Box 12"/>
          <p:cNvSpPr txBox="1">
            <a:spLocks noChangeArrowheads="1"/>
          </p:cNvSpPr>
          <p:nvPr/>
        </p:nvSpPr>
        <p:spPr bwMode="auto">
          <a:xfrm>
            <a:off x="6019800" y="274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taproot</a:t>
            </a:r>
          </a:p>
        </p:txBody>
      </p:sp>
      <p:sp>
        <p:nvSpPr>
          <p:cNvPr id="12294" name="Text Box 13"/>
          <p:cNvSpPr txBox="1">
            <a:spLocks noChangeArrowheads="1"/>
          </p:cNvSpPr>
          <p:nvPr/>
        </p:nvSpPr>
        <p:spPr bwMode="auto">
          <a:xfrm>
            <a:off x="7543800" y="274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fibrous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CopprplGoth Bd BT" pitchFamily="34" charset="0"/>
                <a:ea typeface="+mj-ea"/>
                <a:cs typeface="+mj-cs"/>
              </a:rPr>
              <a:t>STEMS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rplGoth Bd B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703700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8600" y="457200"/>
            <a:ext cx="853440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2800" dirty="0"/>
              <a:t>largest group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800" dirty="0"/>
              <a:t>well-developed system for transporting water and food; they have true roots, stems, and leaves.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800" dirty="0"/>
              <a:t>help circulate water and food throughout the plant.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800" b="1" i="1" u="sng" dirty="0"/>
              <a:t>Xylem</a:t>
            </a:r>
            <a:r>
              <a:rPr lang="en-US" sz="2800" i="1" dirty="0"/>
              <a:t> </a:t>
            </a:r>
            <a:r>
              <a:rPr lang="en-US" sz="2800" dirty="0"/>
              <a:t>transport water and minerals from the roots up to the rest of the plant.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800" b="1" i="1" u="sng" dirty="0"/>
              <a:t>Phloem</a:t>
            </a:r>
            <a:r>
              <a:rPr lang="en-US" sz="2800" i="1" dirty="0"/>
              <a:t> </a:t>
            </a:r>
            <a:r>
              <a:rPr lang="en-US" sz="2800" dirty="0"/>
              <a:t>transport food from the leaves down to the rest of the plant.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800" b="1" u="sng" dirty="0"/>
              <a:t>Examples</a:t>
            </a:r>
            <a:r>
              <a:rPr lang="en-US" sz="2800" dirty="0"/>
              <a:t>: 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	</a:t>
            </a:r>
            <a:r>
              <a:rPr lang="en-US" sz="2800" i="1" dirty="0"/>
              <a:t>woody </a:t>
            </a:r>
            <a:r>
              <a:rPr lang="en-US" sz="2800" dirty="0"/>
              <a:t>stems- trees &amp; bushes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 	</a:t>
            </a:r>
            <a:r>
              <a:rPr lang="en-US" sz="2800" i="1" dirty="0"/>
              <a:t>herbaceous </a:t>
            </a:r>
            <a:r>
              <a:rPr lang="en-US" sz="2800" dirty="0"/>
              <a:t>stems- grasses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rplGoth Bd BT" pitchFamily="34" charset="0"/>
                <a:ea typeface="+mj-ea"/>
                <a:cs typeface="+mj-cs"/>
              </a:rPr>
              <a:t>Vascular Plants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rplGoth Bd B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81593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 descr="Cylinder_Tops_Green_Transparent_Bump_1"/>
          <p:cNvSpPr>
            <a:spLocks noChangeArrowheads="1"/>
          </p:cNvSpPr>
          <p:nvPr/>
        </p:nvSpPr>
        <p:spPr bwMode="auto">
          <a:xfrm>
            <a:off x="4572000" y="228600"/>
            <a:ext cx="4191000" cy="63246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07" name="Picture 6" descr="Giant Sequoia"/>
          <p:cNvPicPr>
            <a:picLocks noChangeAspect="1" noChangeArrowheads="1"/>
          </p:cNvPicPr>
          <p:nvPr/>
        </p:nvPicPr>
        <p:blipFill>
          <a:blip r:embed="rId3" cstate="print"/>
          <a:srcRect l="7996" t="5588" r="26466" b="5006"/>
          <a:stretch>
            <a:fillRect/>
          </a:stretch>
        </p:blipFill>
        <p:spPr bwMode="auto">
          <a:xfrm>
            <a:off x="4648200" y="304800"/>
            <a:ext cx="3962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10" descr="Cylinder_Tops_Green_Transparent_Bump_1"/>
          <p:cNvSpPr>
            <a:spLocks noChangeArrowheads="1"/>
          </p:cNvSpPr>
          <p:nvPr/>
        </p:nvSpPr>
        <p:spPr bwMode="auto">
          <a:xfrm>
            <a:off x="152400" y="3276600"/>
            <a:ext cx="5715000" cy="3429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09" name="Picture 4" descr="Woody Stem Parts"/>
          <p:cNvPicPr>
            <a:picLocks noChangeAspect="1" noChangeArrowheads="1"/>
          </p:cNvPicPr>
          <p:nvPr/>
        </p:nvPicPr>
        <p:blipFill>
          <a:blip r:embed="rId4" cstate="print"/>
          <a:srcRect r="4820" b="2562"/>
          <a:stretch>
            <a:fillRect/>
          </a:stretch>
        </p:blipFill>
        <p:spPr bwMode="auto">
          <a:xfrm>
            <a:off x="228600" y="3429000"/>
            <a:ext cx="5486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rplGoth Bd BT" pitchFamily="34" charset="0"/>
                <a:ea typeface="+mj-ea"/>
                <a:cs typeface="+mj-cs"/>
              </a:rPr>
              <a:t>Vascular Plants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rplGoth Bd B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4764422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57200" y="609600"/>
            <a:ext cx="7924800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3000"/>
              <a:t>Plants do not have a well-developed system for transporting water and food; do not have true roots, stems, or leaves.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3000"/>
              <a:t>They must obtain nutrients directly from the environment and distribute it from cell to cell</a:t>
            </a:r>
          </a:p>
          <a:p>
            <a:pPr>
              <a:lnSpc>
                <a:spcPct val="130000"/>
              </a:lnSpc>
            </a:pPr>
            <a:r>
              <a:rPr lang="en-US" sz="3000"/>
              <a:t>throughout the plant. This usually results in these plants being very small in size.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3000"/>
              <a:t>Examples: mosses, liverworts, and hornworts.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endParaRPr lang="en-US" sz="300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CopprplGoth Bd BT" pitchFamily="34" charset="0"/>
                <a:ea typeface="+mj-ea"/>
                <a:cs typeface="+mj-cs"/>
              </a:rPr>
              <a:t>Non-V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rplGoth Bd BT" pitchFamily="34" charset="0"/>
                <a:ea typeface="+mj-ea"/>
                <a:cs typeface="+mj-cs"/>
              </a:rPr>
              <a:t>ascular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rplGoth Bd BT" pitchFamily="34" charset="0"/>
                <a:ea typeface="+mj-ea"/>
                <a:cs typeface="+mj-cs"/>
              </a:rPr>
              <a:t> Plants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rplGoth Bd B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725358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 descr="Cylinder_Tops_Green_Transparent_Bump_1"/>
          <p:cNvSpPr>
            <a:spLocks noChangeArrowheads="1"/>
          </p:cNvSpPr>
          <p:nvPr/>
        </p:nvSpPr>
        <p:spPr bwMode="auto">
          <a:xfrm>
            <a:off x="4953000" y="1371600"/>
            <a:ext cx="3810000" cy="50292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10" descr="Cylinder_Tops_Green_Transparent_Bump_1"/>
          <p:cNvSpPr>
            <a:spLocks noChangeArrowheads="1"/>
          </p:cNvSpPr>
          <p:nvPr/>
        </p:nvSpPr>
        <p:spPr bwMode="auto">
          <a:xfrm>
            <a:off x="304800" y="609600"/>
            <a:ext cx="4114800" cy="50292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56" name="Picture 4" descr="mo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62000"/>
            <a:ext cx="38227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Mosses_Killarn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600200"/>
            <a:ext cx="34861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105400" y="533400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hlink"/>
                </a:solidFill>
              </a:rPr>
              <a:t>Mosses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CopprplGoth Bd BT" pitchFamily="34" charset="0"/>
                <a:ea typeface="+mj-ea"/>
                <a:cs typeface="+mj-cs"/>
              </a:rPr>
              <a:t>Non-V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rplGoth Bd BT" pitchFamily="34" charset="0"/>
                <a:ea typeface="+mj-ea"/>
                <a:cs typeface="+mj-cs"/>
              </a:rPr>
              <a:t>ascular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rplGoth Bd BT" pitchFamily="34" charset="0"/>
                <a:ea typeface="+mj-ea"/>
                <a:cs typeface="+mj-cs"/>
              </a:rPr>
              <a:t> Plants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rplGoth Bd B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213410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 descr="Cylinder_Tops_Green_Transparent_Bump_1"/>
          <p:cNvSpPr>
            <a:spLocks noChangeArrowheads="1"/>
          </p:cNvSpPr>
          <p:nvPr/>
        </p:nvSpPr>
        <p:spPr bwMode="auto">
          <a:xfrm>
            <a:off x="4191000" y="1447800"/>
            <a:ext cx="4724400" cy="47244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10" descr="Cylinder_Tops_Green_Transparent_Bump_1"/>
          <p:cNvSpPr>
            <a:spLocks noChangeArrowheads="1"/>
          </p:cNvSpPr>
          <p:nvPr/>
        </p:nvSpPr>
        <p:spPr bwMode="auto">
          <a:xfrm>
            <a:off x="457200" y="685800"/>
            <a:ext cx="3429000" cy="304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80" name="Picture 2" descr="liverwor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838200"/>
            <a:ext cx="3200400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liverwort2"/>
          <p:cNvPicPr>
            <a:picLocks noChangeAspect="1" noChangeArrowheads="1"/>
          </p:cNvPicPr>
          <p:nvPr/>
        </p:nvPicPr>
        <p:blipFill>
          <a:blip r:embed="rId4" cstate="print"/>
          <a:srcRect b="6557"/>
          <a:stretch>
            <a:fillRect/>
          </a:stretch>
        </p:blipFill>
        <p:spPr bwMode="auto">
          <a:xfrm>
            <a:off x="4343400" y="1524000"/>
            <a:ext cx="43862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9" descr="Cylinder_Tops_Green_Transparent_Bump_1"/>
          <p:cNvSpPr>
            <a:spLocks noChangeArrowheads="1"/>
          </p:cNvSpPr>
          <p:nvPr/>
        </p:nvSpPr>
        <p:spPr bwMode="auto">
          <a:xfrm>
            <a:off x="1066800" y="3962400"/>
            <a:ext cx="2667000" cy="2667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83" name="Picture 4" descr="liverwo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1148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5"/>
          <p:cNvSpPr txBox="1">
            <a:spLocks noChangeArrowheads="1"/>
          </p:cNvSpPr>
          <p:nvPr/>
        </p:nvSpPr>
        <p:spPr bwMode="auto">
          <a:xfrm>
            <a:off x="4800600" y="6096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latin typeface="CopprplGoth Bd BT" pitchFamily="34" charset="0"/>
              </a:rPr>
              <a:t>Liverworts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CopprplGoth Bd BT" pitchFamily="34" charset="0"/>
                <a:ea typeface="+mj-ea"/>
                <a:cs typeface="+mj-cs"/>
              </a:rPr>
              <a:t>Non-V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rplGoth Bd BT" pitchFamily="34" charset="0"/>
                <a:ea typeface="+mj-ea"/>
                <a:cs typeface="+mj-cs"/>
              </a:rPr>
              <a:t>ascular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rplGoth Bd BT" pitchFamily="34" charset="0"/>
                <a:ea typeface="+mj-ea"/>
                <a:cs typeface="+mj-cs"/>
              </a:rPr>
              <a:t> Plants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rplGoth Bd B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2989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 descr="Cylinder_Tops_Green_Transparent_Bump_1"/>
          <p:cNvSpPr>
            <a:spLocks noChangeArrowheads="1"/>
          </p:cNvSpPr>
          <p:nvPr/>
        </p:nvSpPr>
        <p:spPr bwMode="auto">
          <a:xfrm>
            <a:off x="6324600" y="1752600"/>
            <a:ext cx="2438400" cy="3429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8" descr="Cylinder_Tops_Green_Transparent_Bump_1"/>
          <p:cNvSpPr>
            <a:spLocks noChangeArrowheads="1"/>
          </p:cNvSpPr>
          <p:nvPr/>
        </p:nvSpPr>
        <p:spPr bwMode="auto">
          <a:xfrm>
            <a:off x="457200" y="914400"/>
            <a:ext cx="5257800" cy="35052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04" name="Picture 2" descr="hornwort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66800"/>
            <a:ext cx="4910138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7" descr="Cylinder_Tops_Green_Transparent_Bump_1"/>
          <p:cNvSpPr>
            <a:spLocks noChangeArrowheads="1"/>
          </p:cNvSpPr>
          <p:nvPr/>
        </p:nvSpPr>
        <p:spPr bwMode="auto">
          <a:xfrm>
            <a:off x="2590800" y="3124200"/>
            <a:ext cx="3581400" cy="25146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06" name="Picture 3" descr="hornwor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276600"/>
            <a:ext cx="3352800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4"/>
          <p:cNvSpPr txBox="1">
            <a:spLocks noChangeArrowheads="1"/>
          </p:cNvSpPr>
          <p:nvPr/>
        </p:nvSpPr>
        <p:spPr bwMode="auto">
          <a:xfrm>
            <a:off x="6019800" y="685800"/>
            <a:ext cx="312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latin typeface="CopprplGoth Bd BT" pitchFamily="34" charset="0"/>
              </a:rPr>
              <a:t>Hornworts</a:t>
            </a:r>
          </a:p>
        </p:txBody>
      </p:sp>
      <p:pic>
        <p:nvPicPr>
          <p:cNvPr id="25610" name="Picture 15" descr="hornwo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905000"/>
            <a:ext cx="21685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CopprplGoth Bd BT" pitchFamily="34" charset="0"/>
                <a:ea typeface="+mj-ea"/>
                <a:cs typeface="+mj-cs"/>
              </a:rPr>
              <a:t>Non-V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rplGoth Bd BT" pitchFamily="34" charset="0"/>
                <a:ea typeface="+mj-ea"/>
                <a:cs typeface="+mj-cs"/>
              </a:rPr>
              <a:t>ascular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rplGoth Bd BT" pitchFamily="34" charset="0"/>
                <a:ea typeface="+mj-ea"/>
                <a:cs typeface="+mj-cs"/>
              </a:rPr>
              <a:t> Plants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rplGoth Bd B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1518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 descr="Cylinder_Tops_Green_Transparent_Bump_1"/>
          <p:cNvSpPr>
            <a:spLocks noChangeArrowheads="1"/>
          </p:cNvSpPr>
          <p:nvPr/>
        </p:nvSpPr>
        <p:spPr bwMode="auto">
          <a:xfrm>
            <a:off x="5638800" y="304800"/>
            <a:ext cx="3276600" cy="4572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28600" y="781050"/>
            <a:ext cx="56388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Tx/>
              <a:buChar char="•"/>
            </a:pPr>
            <a:r>
              <a:rPr lang="en-US" sz="2800"/>
              <a:t>Seeds contain the plant </a:t>
            </a:r>
            <a:r>
              <a:rPr lang="en-US" sz="2800" b="1" i="1" u="sng">
                <a:solidFill>
                  <a:schemeClr val="folHlink"/>
                </a:solidFill>
              </a:rPr>
              <a:t>embryo</a:t>
            </a:r>
            <a:r>
              <a:rPr lang="en-US" sz="2800" i="1"/>
              <a:t> </a:t>
            </a:r>
            <a:r>
              <a:rPr lang="en-US" sz="2800"/>
              <a:t>(the beginnings of roots, stems, and leaves) and stored food</a:t>
            </a:r>
          </a:p>
          <a:p>
            <a:pPr>
              <a:lnSpc>
                <a:spcPct val="140000"/>
              </a:lnSpc>
            </a:pPr>
            <a:r>
              <a:rPr lang="en-US" sz="2800"/>
              <a:t>(</a:t>
            </a:r>
            <a:r>
              <a:rPr lang="en-US" sz="2800" b="1" i="1" u="sng">
                <a:solidFill>
                  <a:schemeClr val="folHlink"/>
                </a:solidFill>
              </a:rPr>
              <a:t>cotyledons</a:t>
            </a:r>
            <a:r>
              <a:rPr lang="en-US" sz="2800" i="1"/>
              <a:t>) </a:t>
            </a:r>
            <a:r>
              <a:rPr lang="en-US" sz="2800"/>
              <a:t>and are surrounded by a seed coat. From those seeds, new plants grow.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sz="2800"/>
              <a:t>There are two major groups of seed-producing plants: cone-bearing plants and flowering</a:t>
            </a:r>
          </a:p>
          <a:p>
            <a:pPr>
              <a:lnSpc>
                <a:spcPct val="140000"/>
              </a:lnSpc>
            </a:pPr>
            <a:r>
              <a:rPr lang="en-US" sz="2800"/>
              <a:t>plants.</a:t>
            </a:r>
          </a:p>
        </p:txBody>
      </p:sp>
      <p:pic>
        <p:nvPicPr>
          <p:cNvPr id="26629" name="Picture 7" descr="seed"/>
          <p:cNvPicPr>
            <a:picLocks noChangeAspect="1" noChangeArrowheads="1"/>
          </p:cNvPicPr>
          <p:nvPr/>
        </p:nvPicPr>
        <p:blipFill>
          <a:blip r:embed="rId3" cstate="print"/>
          <a:srcRect l="5998" t="3500" r="9315" b="6032"/>
          <a:stretch>
            <a:fillRect/>
          </a:stretch>
        </p:blipFill>
        <p:spPr bwMode="auto">
          <a:xfrm>
            <a:off x="5791200" y="457200"/>
            <a:ext cx="304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CopprplGoth Bd BT" pitchFamily="34" charset="0"/>
                <a:ea typeface="+mj-ea"/>
                <a:cs typeface="+mj-cs"/>
              </a:rPr>
              <a:t>Seed Producing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rplGoth Bd BT" pitchFamily="34" charset="0"/>
                <a:ea typeface="+mj-ea"/>
                <a:cs typeface="+mj-cs"/>
              </a:rPr>
              <a:t> Plants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rplGoth Bd B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971993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 descr="Cylinder_Tops_Green_Transparent_Bump_1"/>
          <p:cNvSpPr>
            <a:spLocks noChangeArrowheads="1"/>
          </p:cNvSpPr>
          <p:nvPr/>
        </p:nvSpPr>
        <p:spPr bwMode="auto">
          <a:xfrm>
            <a:off x="152400" y="533400"/>
            <a:ext cx="8839200" cy="54102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7651" name="Picture 4" descr="Types of See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8686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CopprplGoth Bd BT" pitchFamily="34" charset="0"/>
                <a:ea typeface="+mj-ea"/>
                <a:cs typeface="+mj-cs"/>
              </a:rPr>
              <a:t>Types of seeds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rplGoth Bd B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0842453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628</Words>
  <Application>Microsoft Office PowerPoint</Application>
  <PresentationFormat>On-screen Show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 DeCanio-Massey</dc:creator>
  <cp:lastModifiedBy>Mary DeCanio-Massey</cp:lastModifiedBy>
  <cp:revision>4</cp:revision>
  <dcterms:created xsi:type="dcterms:W3CDTF">2017-01-29T00:26:06Z</dcterms:created>
  <dcterms:modified xsi:type="dcterms:W3CDTF">2017-01-29T00:30:02Z</dcterms:modified>
</cp:coreProperties>
</file>