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FFF1D-014C-4FEF-9F4C-CEB02AC361D4}" type="datetimeFigureOut">
              <a:rPr lang="en-US" smtClean="0"/>
              <a:pPr/>
              <a:t>10/7/2016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E7E4D-8C69-405F-A171-EDAC717DD2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FFF1D-014C-4FEF-9F4C-CEB02AC361D4}" type="datetimeFigureOut">
              <a:rPr lang="en-US" smtClean="0"/>
              <a:pPr/>
              <a:t>10/7/2016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E7E4D-8C69-405F-A171-EDAC717DD2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FFF1D-014C-4FEF-9F4C-CEB02AC361D4}" type="datetimeFigureOut">
              <a:rPr lang="en-US" smtClean="0"/>
              <a:pPr/>
              <a:t>10/7/2016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E7E4D-8C69-405F-A171-EDAC717DD2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FFF1D-014C-4FEF-9F4C-CEB02AC361D4}" type="datetimeFigureOut">
              <a:rPr lang="en-US" smtClean="0"/>
              <a:pPr/>
              <a:t>10/7/2016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E7E4D-8C69-405F-A171-EDAC717DD2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FFF1D-014C-4FEF-9F4C-CEB02AC361D4}" type="datetimeFigureOut">
              <a:rPr lang="en-US" smtClean="0"/>
              <a:pPr/>
              <a:t>10/7/2016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E7E4D-8C69-405F-A171-EDAC717DD2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FFF1D-014C-4FEF-9F4C-CEB02AC361D4}" type="datetimeFigureOut">
              <a:rPr lang="en-US" smtClean="0"/>
              <a:pPr/>
              <a:t>10/7/2016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E7E4D-8C69-405F-A171-EDAC717DD2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FFF1D-014C-4FEF-9F4C-CEB02AC361D4}" type="datetimeFigureOut">
              <a:rPr lang="en-US" smtClean="0"/>
              <a:pPr/>
              <a:t>10/7/2016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E7E4D-8C69-405F-A171-EDAC717DD2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FFF1D-014C-4FEF-9F4C-CEB02AC361D4}" type="datetimeFigureOut">
              <a:rPr lang="en-US" smtClean="0"/>
              <a:pPr/>
              <a:t>10/7/2016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E7E4D-8C69-405F-A171-EDAC717DD2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FFF1D-014C-4FEF-9F4C-CEB02AC361D4}" type="datetimeFigureOut">
              <a:rPr lang="en-US" smtClean="0"/>
              <a:pPr/>
              <a:t>10/7/2016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E7E4D-8C69-405F-A171-EDAC717DD2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FFF1D-014C-4FEF-9F4C-CEB02AC361D4}" type="datetimeFigureOut">
              <a:rPr lang="en-US" smtClean="0"/>
              <a:pPr/>
              <a:t>10/7/2016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E7E4D-8C69-405F-A171-EDAC717DD2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FFF1D-014C-4FEF-9F4C-CEB02AC361D4}" type="datetimeFigureOut">
              <a:rPr lang="en-US" smtClean="0"/>
              <a:pPr/>
              <a:t>10/7/2016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E7E4D-8C69-405F-A171-EDAC717DD2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FFF1D-014C-4FEF-9F4C-CEB02AC361D4}" type="datetimeFigureOut">
              <a:rPr lang="en-US" smtClean="0"/>
              <a:pPr/>
              <a:t>10/7/2016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E7E4D-8C69-405F-A171-EDAC717DD2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gif"/><Relationship Id="rId4" Type="http://schemas.openxmlformats.org/officeDocument/2006/relationships/image" Target="../media/image16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304800"/>
            <a:ext cx="90678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  <a:latin typeface="Americana BT" pitchFamily="18" charset="0"/>
              </a:rPr>
              <a:t>Weather Warm Ups </a:t>
            </a:r>
            <a:r>
              <a:rPr lang="en-US" b="1" dirty="0" smtClean="0">
                <a:solidFill>
                  <a:srgbClr val="00B0F0"/>
                </a:solidFill>
                <a:latin typeface="Americana BT" pitchFamily="18" charset="0"/>
              </a:rPr>
              <a:t>10 </a:t>
            </a:r>
            <a:r>
              <a:rPr lang="en-US" b="1" dirty="0" smtClean="0">
                <a:solidFill>
                  <a:srgbClr val="00B0F0"/>
                </a:solidFill>
                <a:latin typeface="Americana BT" pitchFamily="18" charset="0"/>
              </a:rPr>
              <a:t>Weeks</a:t>
            </a:r>
            <a:endParaRPr lang="en-US" b="1" dirty="0">
              <a:solidFill>
                <a:srgbClr val="00B0F0"/>
              </a:solidFill>
              <a:latin typeface="Americana BT" pitchFamily="18" charset="0"/>
            </a:endParaRPr>
          </a:p>
        </p:txBody>
      </p:sp>
      <p:sp>
        <p:nvSpPr>
          <p:cNvPr id="22530" name="AutoShape 2" descr="Image result for energ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2290" name="Picture 2" descr="Image result for WEATH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85800"/>
            <a:ext cx="8839200" cy="601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52400" y="304800"/>
            <a:ext cx="4953000" cy="2057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8600" y="2438400"/>
            <a:ext cx="4953000" cy="1905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257800" y="228600"/>
            <a:ext cx="3733800" cy="411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28600" y="4455994"/>
            <a:ext cx="8686800" cy="224960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WEATHER WARM UP WEEK 9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3048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MONDAY</a:t>
            </a:r>
            <a:endParaRPr lang="en-US" b="1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" y="23622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TUESDAY</a:t>
            </a:r>
            <a:endParaRPr lang="en-US" b="1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5486400" y="228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WEDNESDAY</a:t>
            </a:r>
            <a:endParaRPr lang="en-US" b="1" u="sng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-1948934" y="3549134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THURSDAY</a:t>
            </a:r>
            <a:endParaRPr lang="en-US" b="1" u="sng" dirty="0"/>
          </a:p>
        </p:txBody>
      </p:sp>
      <p:sp>
        <p:nvSpPr>
          <p:cNvPr id="17" name="TextBox 16"/>
          <p:cNvSpPr txBox="1"/>
          <p:nvPr/>
        </p:nvSpPr>
        <p:spPr>
          <a:xfrm>
            <a:off x="5410200" y="6096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Label Land and Sea Breeze.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4800" y="4572000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This is a picture of the __________________ Effect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762000" y="4936516"/>
            <a:ext cx="4419600" cy="1616684"/>
          </a:xfrm>
          <a:prstGeom prst="round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28600" y="533400"/>
            <a:ext cx="5029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The </a:t>
            </a:r>
            <a:r>
              <a:rPr lang="en-US" sz="1600" b="1" dirty="0" smtClean="0"/>
              <a:t>_________ __________</a:t>
            </a:r>
            <a:r>
              <a:rPr lang="en-US" sz="1600" b="1" dirty="0" smtClean="0"/>
              <a:t>Current brings </a:t>
            </a:r>
            <a:r>
              <a:rPr lang="en-US" sz="1600" b="1" dirty="0" smtClean="0"/>
              <a:t>_________ ocean waters to </a:t>
            </a:r>
            <a:r>
              <a:rPr lang="en-US" sz="1600" b="1" dirty="0" smtClean="0"/>
              <a:t>the East Coast (South Carolina).  </a:t>
            </a:r>
          </a:p>
          <a:p>
            <a:endParaRPr lang="en-US" sz="1600" b="1" dirty="0"/>
          </a:p>
          <a:p>
            <a:r>
              <a:rPr lang="en-US" sz="1600" b="1" dirty="0" smtClean="0"/>
              <a:t>The _______________ </a:t>
            </a:r>
            <a:r>
              <a:rPr lang="en-US" sz="1600" b="1" dirty="0" smtClean="0"/>
              <a:t>Current brings ___________ </a:t>
            </a:r>
            <a:r>
              <a:rPr lang="en-US" sz="1600" b="1" dirty="0" smtClean="0"/>
              <a:t>_ ocean waters to </a:t>
            </a:r>
            <a:r>
              <a:rPr lang="en-US" sz="1600" b="1" dirty="0" smtClean="0"/>
              <a:t>the West Coast (California</a:t>
            </a:r>
            <a:r>
              <a:rPr lang="en-US" sz="1600" b="1" dirty="0" smtClean="0"/>
              <a:t>).</a:t>
            </a:r>
          </a:p>
          <a:p>
            <a:endParaRPr lang="en-US" sz="1600" b="1" dirty="0" smtClean="0"/>
          </a:p>
          <a:p>
            <a:r>
              <a:rPr lang="en-US" sz="1600" b="1" dirty="0" smtClean="0"/>
              <a:t>Current Tricks: ______________    ________________</a:t>
            </a:r>
            <a:endParaRPr lang="en-US" sz="1600" b="1" dirty="0" smtClean="0"/>
          </a:p>
          <a:p>
            <a:endParaRPr lang="en-US" sz="1400" dirty="0" smtClean="0"/>
          </a:p>
          <a:p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82904" y="1011198"/>
            <a:ext cx="3407391" cy="295120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81418" y="5037540"/>
            <a:ext cx="40715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 ______ drives the greenhouse effect.  The heat transfer that is </a:t>
            </a:r>
            <a:r>
              <a:rPr lang="en-US" b="1" dirty="0" smtClean="0"/>
              <a:t>trapped is </a:t>
            </a:r>
            <a:r>
              <a:rPr lang="en-US" b="1" dirty="0" smtClean="0"/>
              <a:t>_____________.  </a:t>
            </a:r>
            <a:endParaRPr lang="en-US" b="1" dirty="0" smtClean="0"/>
          </a:p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_____% </a:t>
            </a:r>
            <a:r>
              <a:rPr lang="en-US" b="1" dirty="0" smtClean="0"/>
              <a:t>of the radiation is absorbed. </a:t>
            </a:r>
            <a:endParaRPr lang="en-US" b="1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0" y="4572000"/>
            <a:ext cx="3409950" cy="197208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9473" y="3027203"/>
            <a:ext cx="2019927" cy="128486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69100" y="3000019"/>
            <a:ext cx="1660414" cy="1278519"/>
          </a:xfrm>
          <a:prstGeom prst="rect">
            <a:avLst/>
          </a:prstGeom>
        </p:spPr>
      </p:pic>
      <p:cxnSp>
        <p:nvCxnSpPr>
          <p:cNvPr id="27" name="Straight Connector 26"/>
          <p:cNvCxnSpPr/>
          <p:nvPr/>
        </p:nvCxnSpPr>
        <p:spPr>
          <a:xfrm>
            <a:off x="674133" y="3079285"/>
            <a:ext cx="0" cy="12162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281378" y="3027203"/>
            <a:ext cx="0" cy="12162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28600" y="2667000"/>
            <a:ext cx="502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Label which one is </a:t>
            </a:r>
            <a:r>
              <a:rPr lang="en-US" sz="1600" b="1" dirty="0" smtClean="0"/>
              <a:t>an isotherm map and a isobar </a:t>
            </a:r>
            <a:r>
              <a:rPr lang="en-US" sz="1600" b="1" dirty="0" smtClean="0"/>
              <a:t>map. </a:t>
            </a:r>
            <a:endParaRPr lang="en-US" sz="1600" b="1" dirty="0" smtClean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5791200" y="1143000"/>
            <a:ext cx="0" cy="12162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791200" y="2667000"/>
            <a:ext cx="0" cy="12162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52400" y="304800"/>
            <a:ext cx="4953000" cy="2057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8600" y="2438400"/>
            <a:ext cx="4953000" cy="1905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257800" y="381000"/>
            <a:ext cx="3657600" cy="3962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28600" y="4419600"/>
            <a:ext cx="8686800" cy="2133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WEATHER WARM UP WEEK </a:t>
            </a:r>
            <a:r>
              <a:rPr lang="en-US" b="1" dirty="0" smtClean="0"/>
              <a:t>10: SCIENTIFIC ARGUMENTS, CLAIMS, EXPLANATIONS, DESIGNS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3048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MONDAY-</a:t>
            </a:r>
            <a:r>
              <a:rPr lang="en-US" b="1" u="sng" dirty="0" smtClean="0"/>
              <a:t>FILL IN SEP </a:t>
            </a:r>
            <a:r>
              <a:rPr lang="en-US" b="1" u="sng" dirty="0" smtClean="0"/>
              <a:t>S.1A.7 </a:t>
            </a:r>
            <a:endParaRPr lang="en-US" u="sng" dirty="0" smtClean="0"/>
          </a:p>
          <a:p>
            <a:endParaRPr lang="en-US" b="1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" y="24384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TUESDAY-MY CLAIM</a:t>
            </a:r>
            <a:endParaRPr lang="en-US" b="1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5562600" y="3810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WEDNESDAY-MY EVIDENCE</a:t>
            </a:r>
            <a:endParaRPr lang="en-US" b="1" u="sng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-1734234" y="5239435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THURSDAY-</a:t>
            </a:r>
          </a:p>
          <a:p>
            <a:pPr algn="ctr"/>
            <a:r>
              <a:rPr lang="en-US" b="1" u="sng" dirty="0" smtClean="0"/>
              <a:t>MY REASONING</a:t>
            </a:r>
            <a:endParaRPr lang="en-US" b="1" u="sng" dirty="0"/>
          </a:p>
        </p:txBody>
      </p:sp>
      <p:sp>
        <p:nvSpPr>
          <p:cNvPr id="17" name="TextBox 16"/>
          <p:cNvSpPr txBox="1"/>
          <p:nvPr/>
        </p:nvSpPr>
        <p:spPr>
          <a:xfrm>
            <a:off x="5410200" y="762000"/>
            <a:ext cx="3429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Write one observation, data  (graph) or </a:t>
            </a:r>
            <a:r>
              <a:rPr lang="en-US" sz="1600" b="1" dirty="0" smtClean="0"/>
              <a:t>informational text </a:t>
            </a:r>
            <a:r>
              <a:rPr lang="en-US" sz="1600" b="1" dirty="0" smtClean="0"/>
              <a:t>that proves how you claim that humans have impacted </a:t>
            </a:r>
            <a:r>
              <a:rPr lang="en-US" sz="1600" b="1" dirty="0" smtClean="0"/>
              <a:t>the atmosphere?</a:t>
            </a:r>
            <a:endParaRPr lang="en-US" sz="1600" b="1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304800" y="762000"/>
            <a:ext cx="50292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+mj-lt"/>
              </a:rPr>
              <a:t>C____________ </a:t>
            </a:r>
            <a:r>
              <a:rPr lang="en-US" b="1" dirty="0" smtClean="0">
                <a:latin typeface="+mj-lt"/>
              </a:rPr>
              <a:t>and </a:t>
            </a:r>
            <a:r>
              <a:rPr lang="en-US" b="1" dirty="0" smtClean="0">
                <a:latin typeface="+mj-lt"/>
              </a:rPr>
              <a:t>a______________ scientific </a:t>
            </a:r>
            <a:r>
              <a:rPr lang="en-US" b="1" dirty="0" err="1" smtClean="0">
                <a:latin typeface="+mj-lt"/>
              </a:rPr>
              <a:t>a________________to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smtClean="0">
                <a:latin typeface="+mj-lt"/>
              </a:rPr>
              <a:t>support </a:t>
            </a:r>
            <a:r>
              <a:rPr lang="en-US" b="1" dirty="0" smtClean="0">
                <a:latin typeface="+mj-lt"/>
              </a:rPr>
              <a:t>c__________, </a:t>
            </a:r>
            <a:r>
              <a:rPr lang="en-US" b="1" dirty="0" smtClean="0">
                <a:latin typeface="+mj-lt"/>
              </a:rPr>
              <a:t>explanations, or </a:t>
            </a:r>
            <a:r>
              <a:rPr lang="en-US" b="1" dirty="0" smtClean="0">
                <a:latin typeface="+mj-lt"/>
              </a:rPr>
              <a:t>d________________ using </a:t>
            </a:r>
            <a:r>
              <a:rPr lang="en-US" b="1" dirty="0" err="1" smtClean="0">
                <a:latin typeface="+mj-lt"/>
              </a:rPr>
              <a:t>e________________from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smtClean="0">
                <a:latin typeface="+mj-lt"/>
              </a:rPr>
              <a:t>observations, data, or </a:t>
            </a:r>
            <a:r>
              <a:rPr lang="en-US" b="1" dirty="0" err="1" smtClean="0">
                <a:latin typeface="+mj-lt"/>
              </a:rPr>
              <a:t>i</a:t>
            </a:r>
            <a:r>
              <a:rPr lang="en-US" b="1" dirty="0" smtClean="0">
                <a:latin typeface="+mj-lt"/>
              </a:rPr>
              <a:t>_________________ texts</a:t>
            </a:r>
            <a:r>
              <a:rPr lang="en-US" b="1" dirty="0" smtClean="0">
                <a:latin typeface="+mj-lt"/>
              </a:rPr>
              <a:t>.</a:t>
            </a:r>
          </a:p>
          <a:p>
            <a:endParaRPr lang="en-US" sz="1400" b="1" dirty="0" smtClean="0"/>
          </a:p>
          <a:p>
            <a:endParaRPr lang="en-US" sz="1400" dirty="0" smtClean="0"/>
          </a:p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28600" y="2667000"/>
            <a:ext cx="502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What is one thing that you have learned about how humans impact the atmosphere?</a:t>
            </a:r>
            <a:endParaRPr lang="en-US" sz="1600" b="1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838200" y="4343400"/>
            <a:ext cx="800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Based on your evidence above, give your reasoning behind your argument claiming </a:t>
            </a:r>
            <a:r>
              <a:rPr lang="en-US" sz="1600" b="1" dirty="0" smtClean="0"/>
              <a:t>that humans have impacted the </a:t>
            </a:r>
            <a:r>
              <a:rPr lang="en-US" sz="1600" b="1" dirty="0" smtClean="0"/>
              <a:t>atmosphere.  </a:t>
            </a:r>
            <a:r>
              <a:rPr lang="en-US" sz="1400" b="1" i="1" dirty="0" smtClean="0"/>
              <a:t>Example: Based on my graph explaining carbon dioxide released, I feel validated in my claim that humans added to the pollution adding to climate change over time.</a:t>
            </a:r>
            <a:endParaRPr lang="en-US" sz="1600" b="1" i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52400" y="304800"/>
            <a:ext cx="4953000" cy="2057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8600" y="2438400"/>
            <a:ext cx="4953000" cy="1905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257800" y="228600"/>
            <a:ext cx="3657600" cy="411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28600" y="4495800"/>
            <a:ext cx="8686800" cy="2133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WEATHER WARM UP WEEK 1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3048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MONDAY</a:t>
            </a:r>
            <a:endParaRPr lang="en-US" b="1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" y="23622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TUESDAY</a:t>
            </a:r>
            <a:endParaRPr lang="en-US" b="1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5486400" y="228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WEDNESDAY</a:t>
            </a:r>
            <a:endParaRPr lang="en-US" b="1" u="sng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-1948934" y="3549134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THURSDAY</a:t>
            </a:r>
            <a:endParaRPr lang="en-US" b="1" u="sng" dirty="0"/>
          </a:p>
        </p:txBody>
      </p:sp>
      <p:sp>
        <p:nvSpPr>
          <p:cNvPr id="17" name="TextBox 16"/>
          <p:cNvSpPr txBox="1"/>
          <p:nvPr/>
        </p:nvSpPr>
        <p:spPr>
          <a:xfrm>
            <a:off x="5410200" y="609600"/>
            <a:ext cx="1676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What type of energy transformation occurs in the picture at the right?</a:t>
            </a:r>
          </a:p>
          <a:p>
            <a:pPr marL="342900" indent="-342900">
              <a:buAutoNum type="alphaLcPeriod"/>
            </a:pPr>
            <a:endParaRPr lang="en-US" sz="1400" b="1" dirty="0" smtClean="0"/>
          </a:p>
          <a:p>
            <a:pPr marL="342900" indent="-342900">
              <a:buAutoNum type="alphaLcPeriod"/>
            </a:pPr>
            <a:endParaRPr lang="en-US" sz="1400" b="1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endParaRPr lang="en-US" sz="1400" dirty="0" smtClean="0"/>
          </a:p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334000" y="2819400"/>
            <a:ext cx="36576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__________________________</a:t>
            </a:r>
            <a:r>
              <a:rPr lang="en-US" b="1" dirty="0" smtClean="0">
                <a:sym typeface="Wingdings" pitchFamily="2" charset="2"/>
              </a:rPr>
              <a:t></a:t>
            </a:r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__________________________</a:t>
            </a:r>
            <a:endParaRPr lang="en-US" sz="1400" b="1" dirty="0"/>
          </a:p>
          <a:p>
            <a:endParaRPr lang="en-US" sz="1400" b="1" dirty="0" smtClean="0"/>
          </a:p>
          <a:p>
            <a:pPr marL="342900" indent="-342900"/>
            <a:endParaRPr lang="en-US" sz="1400" b="1" dirty="0" smtClean="0"/>
          </a:p>
          <a:p>
            <a:pPr marL="342900" indent="-342900">
              <a:buAutoNum type="alphaLcPeriod"/>
            </a:pPr>
            <a:endParaRPr lang="en-US" sz="1400" b="1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endParaRPr lang="en-US" sz="1400" dirty="0" smtClean="0"/>
          </a:p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219200" y="4495800"/>
            <a:ext cx="83820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Study the image of the rollercoaster what energy is mostly mechanical kinetic energy?</a:t>
            </a:r>
          </a:p>
          <a:p>
            <a:pPr marL="342900" indent="-342900">
              <a:buAutoNum type="alphaLcPeriod"/>
            </a:pPr>
            <a:endParaRPr lang="en-US" sz="1400" b="1" dirty="0" smtClean="0"/>
          </a:p>
          <a:p>
            <a:pPr marL="342900" indent="-342900">
              <a:buAutoNum type="alphaLcPeriod"/>
            </a:pPr>
            <a:endParaRPr lang="en-US" sz="1400" b="1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endParaRPr lang="en-US" sz="1400" dirty="0" smtClean="0"/>
          </a:p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6705600" y="5059104"/>
            <a:ext cx="2057400" cy="1371600"/>
          </a:xfrm>
          <a:prstGeom prst="round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858000" y="5105400"/>
            <a:ext cx="2819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n-US" sz="2000" b="1" dirty="0" smtClean="0"/>
              <a:t>W</a:t>
            </a:r>
          </a:p>
          <a:p>
            <a:pPr marL="342900" indent="-342900">
              <a:buAutoNum type="alphaLcPeriod"/>
            </a:pPr>
            <a:r>
              <a:rPr lang="en-US" sz="2000" b="1" dirty="0"/>
              <a:t>X</a:t>
            </a:r>
            <a:endParaRPr lang="en-US" sz="2000" b="1" dirty="0" smtClean="0"/>
          </a:p>
          <a:p>
            <a:pPr marL="342900" indent="-342900">
              <a:buAutoNum type="alphaLcPeriod"/>
            </a:pPr>
            <a:r>
              <a:rPr lang="en-US" sz="2000" b="1" dirty="0"/>
              <a:t>Y</a:t>
            </a:r>
            <a:endParaRPr lang="en-US" sz="2000" b="1" dirty="0" smtClean="0"/>
          </a:p>
          <a:p>
            <a:pPr marL="342900" indent="-342900">
              <a:buAutoNum type="alphaLcPeriod"/>
            </a:pPr>
            <a:r>
              <a:rPr lang="en-US" sz="2000" b="1" dirty="0" smtClean="0"/>
              <a:t>Z</a:t>
            </a:r>
          </a:p>
          <a:p>
            <a:pPr marL="342900" indent="-342900">
              <a:buAutoNum type="alphaLcPeriod"/>
            </a:pPr>
            <a:endParaRPr lang="en-US" sz="1400" b="1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endParaRPr lang="en-US" sz="1400" dirty="0" smtClean="0"/>
          </a:p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28600" y="533400"/>
            <a:ext cx="50292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What is the energy associated with the motion of particles</a:t>
            </a:r>
            <a:r>
              <a:rPr lang="en-US" sz="1600" b="1" dirty="0" smtClean="0"/>
              <a:t>?</a:t>
            </a:r>
          </a:p>
          <a:p>
            <a:endParaRPr lang="en-US" sz="1600" b="1" dirty="0" smtClean="0"/>
          </a:p>
          <a:p>
            <a:pPr marL="342900" indent="-342900">
              <a:buAutoNum type="alphaLcPeriod"/>
            </a:pPr>
            <a:r>
              <a:rPr lang="en-US" sz="1600" b="1" dirty="0"/>
              <a:t>t</a:t>
            </a:r>
            <a:r>
              <a:rPr lang="en-US" sz="1600" b="1" dirty="0" smtClean="0"/>
              <a:t>hermal/heat</a:t>
            </a:r>
          </a:p>
          <a:p>
            <a:pPr marL="342900" indent="-342900">
              <a:buAutoNum type="alphaLcPeriod"/>
            </a:pPr>
            <a:r>
              <a:rPr lang="en-US" sz="1600" b="1" dirty="0" smtClean="0"/>
              <a:t>kinetic</a:t>
            </a:r>
          </a:p>
          <a:p>
            <a:pPr marL="342900" indent="-342900">
              <a:buFontTx/>
              <a:buAutoNum type="alphaLcPeriod"/>
            </a:pPr>
            <a:r>
              <a:rPr lang="en-US" sz="1600" b="1" dirty="0" smtClean="0"/>
              <a:t>potential</a:t>
            </a:r>
          </a:p>
          <a:p>
            <a:pPr marL="342900" indent="-342900">
              <a:buFontTx/>
              <a:buAutoNum type="alphaLcPeriod"/>
            </a:pPr>
            <a:r>
              <a:rPr lang="en-US" sz="1600" b="1" dirty="0" smtClean="0"/>
              <a:t>chemical</a:t>
            </a:r>
            <a:endParaRPr lang="en-US" sz="1600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endParaRPr lang="en-US" sz="1400" dirty="0" smtClean="0"/>
          </a:p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28600" y="2667000"/>
            <a:ext cx="50292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 type of energy is a tightly stretched rubber band</a:t>
            </a:r>
            <a:r>
              <a:rPr lang="en-US" sz="1600" b="1" dirty="0" smtClean="0"/>
              <a:t>?</a:t>
            </a:r>
          </a:p>
          <a:p>
            <a:endParaRPr lang="en-US" sz="1600" b="1" dirty="0" smtClean="0"/>
          </a:p>
          <a:p>
            <a:pPr marL="342900" indent="-342900">
              <a:buAutoNum type="alphaLcPeriod"/>
            </a:pPr>
            <a:r>
              <a:rPr lang="en-US" sz="1600" b="1" dirty="0" smtClean="0"/>
              <a:t>kinetic</a:t>
            </a:r>
          </a:p>
          <a:p>
            <a:pPr marL="342900" indent="-342900">
              <a:buAutoNum type="alphaLcPeriod"/>
            </a:pPr>
            <a:r>
              <a:rPr lang="en-US" sz="1600" b="1" dirty="0"/>
              <a:t>t</a:t>
            </a:r>
            <a:r>
              <a:rPr lang="en-US" sz="1600" b="1" dirty="0" smtClean="0"/>
              <a:t>hermal/heat</a:t>
            </a:r>
          </a:p>
          <a:p>
            <a:pPr marL="342900" indent="-342900">
              <a:buFontTx/>
              <a:buAutoNum type="alphaLcPeriod"/>
            </a:pPr>
            <a:r>
              <a:rPr lang="en-US" sz="1600" b="1" dirty="0" smtClean="0"/>
              <a:t>potential</a:t>
            </a:r>
          </a:p>
          <a:p>
            <a:pPr marL="342900" indent="-342900">
              <a:buFontTx/>
              <a:buAutoNum type="alphaLcPeriod"/>
            </a:pPr>
            <a:r>
              <a:rPr lang="en-US" sz="1600" b="1" dirty="0" smtClean="0"/>
              <a:t>Light/radiant</a:t>
            </a:r>
            <a:endParaRPr lang="en-US" sz="1600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endParaRPr lang="en-US" sz="1400" dirty="0" smtClean="0"/>
          </a:p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" name="AutoShape 2" descr="Image result for electric mot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AutoShape 4" descr="Image result for electric moto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1690" y="559357"/>
            <a:ext cx="1987510" cy="1987510"/>
          </a:xfrm>
          <a:prstGeom prst="rect">
            <a:avLst/>
          </a:prstGeom>
        </p:spPr>
      </p:pic>
      <p:sp>
        <p:nvSpPr>
          <p:cNvPr id="16" name="AutoShape 6" descr="Image result for rollercoaster energy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" y="4800600"/>
            <a:ext cx="5943600" cy="174635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52400" y="304800"/>
            <a:ext cx="4953000" cy="2057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8600" y="2438400"/>
            <a:ext cx="4953000" cy="1905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257800" y="228600"/>
            <a:ext cx="3657600" cy="411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28600" y="4495800"/>
            <a:ext cx="8686800" cy="2133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WEATHER WARM UP WEEK 2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3048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MONDAY</a:t>
            </a:r>
            <a:endParaRPr lang="en-US" b="1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" y="23622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TUESDAY</a:t>
            </a:r>
            <a:endParaRPr lang="en-US" b="1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5486400" y="228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WEDNESDAY</a:t>
            </a:r>
            <a:endParaRPr lang="en-US" b="1" u="sng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-1948934" y="3549134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THURSDAY</a:t>
            </a:r>
            <a:endParaRPr lang="en-US" b="1" u="sng" dirty="0"/>
          </a:p>
        </p:txBody>
      </p:sp>
      <p:sp>
        <p:nvSpPr>
          <p:cNvPr id="17" name="TextBox 16"/>
          <p:cNvSpPr txBox="1"/>
          <p:nvPr/>
        </p:nvSpPr>
        <p:spPr>
          <a:xfrm>
            <a:off x="5257800" y="457200"/>
            <a:ext cx="338743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 a graph, the y-axis is labeled</a:t>
            </a:r>
            <a:r>
              <a:rPr lang="en-US" b="1" dirty="0" smtClean="0"/>
              <a:t>?</a:t>
            </a:r>
            <a:endParaRPr lang="en-US" sz="1600" b="1" dirty="0" smtClean="0"/>
          </a:p>
          <a:p>
            <a:pPr marL="342900" indent="-342900">
              <a:buAutoNum type="alphaLcPeriod"/>
            </a:pPr>
            <a:r>
              <a:rPr lang="en-US" sz="1600" b="1" dirty="0"/>
              <a:t>manipulated independent variable</a:t>
            </a:r>
          </a:p>
          <a:p>
            <a:pPr marL="342900" indent="-342900">
              <a:buAutoNum type="alphaLcPeriod"/>
            </a:pPr>
            <a:r>
              <a:rPr lang="en-US" sz="1600" b="1" dirty="0"/>
              <a:t>dependent respondent variable</a:t>
            </a:r>
          </a:p>
          <a:p>
            <a:pPr marL="342900" indent="-342900">
              <a:buAutoNum type="alphaLcPeriod"/>
            </a:pPr>
            <a:r>
              <a:rPr lang="en-US" sz="1600" b="1" dirty="0"/>
              <a:t>title</a:t>
            </a:r>
          </a:p>
          <a:p>
            <a:pPr marL="342900" indent="-342900">
              <a:buAutoNum type="alphaLcPeriod"/>
            </a:pPr>
            <a:r>
              <a:rPr lang="en-US" sz="1600" b="1" dirty="0"/>
              <a:t>nothing</a:t>
            </a:r>
          </a:p>
          <a:p>
            <a:endParaRPr lang="en-US" sz="1400" b="1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endParaRPr lang="en-US" sz="1400" dirty="0" smtClean="0"/>
          </a:p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334000" y="2819400"/>
            <a:ext cx="3657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US" sz="1400" b="1" dirty="0" smtClean="0"/>
          </a:p>
          <a:p>
            <a:pPr marL="342900" indent="-342900">
              <a:buAutoNum type="alphaLcPeriod"/>
            </a:pPr>
            <a:endParaRPr lang="en-US" sz="1400" b="1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endParaRPr lang="en-US" sz="1400" dirty="0" smtClean="0"/>
          </a:p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74133" y="4495800"/>
            <a:ext cx="8927067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Which of the following statements describes the job of simple machines?</a:t>
            </a:r>
          </a:p>
          <a:p>
            <a:pPr marL="342900" indent="-342900">
              <a:buAutoNum type="alphaLcPeriod"/>
            </a:pPr>
            <a:endParaRPr lang="en-US" sz="1400" b="1" dirty="0" smtClean="0"/>
          </a:p>
          <a:p>
            <a:pPr marL="342900" indent="-342900">
              <a:buAutoNum type="alphaLcPeriod"/>
            </a:pPr>
            <a:endParaRPr lang="en-US" sz="1400" b="1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endParaRPr lang="en-US" sz="1400" dirty="0" smtClean="0"/>
          </a:p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779318" y="4876800"/>
            <a:ext cx="7848600" cy="1600200"/>
          </a:xfrm>
          <a:prstGeom prst="round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28600" y="609601"/>
            <a:ext cx="48006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In the Law of Conservation of Energy what happens to the total amount of energy</a:t>
            </a:r>
            <a:r>
              <a:rPr lang="en-US" sz="1600" b="1" dirty="0" smtClean="0"/>
              <a:t>?</a:t>
            </a:r>
          </a:p>
          <a:p>
            <a:endParaRPr lang="en-US" sz="1600" b="1" dirty="0" smtClean="0"/>
          </a:p>
          <a:p>
            <a:pPr marL="342900" indent="-342900">
              <a:buAutoNum type="alphaLcPeriod"/>
            </a:pPr>
            <a:r>
              <a:rPr lang="en-US" sz="1600" b="1" dirty="0" smtClean="0"/>
              <a:t>It’s increased.</a:t>
            </a:r>
          </a:p>
          <a:p>
            <a:pPr marL="342900" indent="-342900">
              <a:buAutoNum type="alphaLcPeriod"/>
            </a:pPr>
            <a:r>
              <a:rPr lang="en-US" sz="1600" b="1" dirty="0" smtClean="0"/>
              <a:t>It remain the same.</a:t>
            </a:r>
          </a:p>
          <a:p>
            <a:pPr marL="342900" indent="-342900">
              <a:buFontTx/>
              <a:buAutoNum type="alphaLcPeriod"/>
            </a:pPr>
            <a:r>
              <a:rPr lang="en-US" sz="1600" b="1" dirty="0" smtClean="0"/>
              <a:t>It’s decreased. </a:t>
            </a:r>
          </a:p>
          <a:p>
            <a:pPr marL="342900" indent="-342900">
              <a:buFontTx/>
              <a:buAutoNum type="alphaLcPeriod"/>
            </a:pPr>
            <a:r>
              <a:rPr lang="en-US" sz="1600" b="1" dirty="0" smtClean="0"/>
              <a:t>Nothing happens to the energy.  </a:t>
            </a:r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28600" y="2667000"/>
            <a:ext cx="50292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In a graph the x-axis is called the </a:t>
            </a:r>
            <a:r>
              <a:rPr lang="en-US" sz="1600" b="1" dirty="0" smtClean="0"/>
              <a:t>________?</a:t>
            </a:r>
          </a:p>
          <a:p>
            <a:endParaRPr lang="en-US" sz="1600" b="1" dirty="0" smtClean="0"/>
          </a:p>
          <a:p>
            <a:pPr marL="342900" indent="-342900">
              <a:buAutoNum type="alphaLcPeriod"/>
            </a:pPr>
            <a:r>
              <a:rPr lang="en-US" sz="1600" b="1" dirty="0"/>
              <a:t>m</a:t>
            </a:r>
            <a:r>
              <a:rPr lang="en-US" sz="1600" b="1" dirty="0" smtClean="0"/>
              <a:t>anipulated independent variable</a:t>
            </a:r>
          </a:p>
          <a:p>
            <a:pPr marL="342900" indent="-342900">
              <a:buAutoNum type="alphaLcPeriod"/>
            </a:pPr>
            <a:r>
              <a:rPr lang="en-US" sz="1600" b="1" dirty="0" smtClean="0"/>
              <a:t>dependent respondent variable</a:t>
            </a:r>
          </a:p>
          <a:p>
            <a:pPr marL="342900" indent="-342900">
              <a:buAutoNum type="alphaLcPeriod"/>
            </a:pPr>
            <a:r>
              <a:rPr lang="en-US" sz="1600" b="1" dirty="0" smtClean="0"/>
              <a:t>title</a:t>
            </a:r>
            <a:endParaRPr lang="en-US" sz="1600" b="1" dirty="0" smtClean="0"/>
          </a:p>
          <a:p>
            <a:pPr marL="342900" indent="-342900">
              <a:buAutoNum type="alphaLcPeriod"/>
            </a:pPr>
            <a:r>
              <a:rPr lang="en-US" sz="1600" b="1" dirty="0" smtClean="0"/>
              <a:t>nothing</a:t>
            </a:r>
          </a:p>
          <a:p>
            <a:pPr marL="342900" indent="-342900">
              <a:buAutoNum type="alphaLcPeriod"/>
            </a:pPr>
            <a:endParaRPr lang="en-US" sz="1400" dirty="0" smtClean="0"/>
          </a:p>
          <a:p>
            <a:endParaRPr lang="en-US" sz="1400" dirty="0" smtClean="0"/>
          </a:p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38200" y="5029200"/>
            <a:ext cx="75438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n-US" sz="1600" b="1" dirty="0"/>
              <a:t>Simple machines decrease the amount of force needed.</a:t>
            </a:r>
            <a:endParaRPr lang="en-US" sz="1600" b="1" dirty="0" smtClean="0"/>
          </a:p>
          <a:p>
            <a:pPr marL="342900" indent="-342900">
              <a:buAutoNum type="alphaLcPeriod"/>
            </a:pPr>
            <a:r>
              <a:rPr lang="en-US" sz="1600" b="1" dirty="0"/>
              <a:t>Simple machines </a:t>
            </a:r>
            <a:r>
              <a:rPr lang="en-US" sz="1600" b="1" dirty="0" smtClean="0"/>
              <a:t>increase the </a:t>
            </a:r>
            <a:r>
              <a:rPr lang="en-US" sz="1600" b="1" dirty="0"/>
              <a:t>amount of force </a:t>
            </a:r>
            <a:r>
              <a:rPr lang="en-US" sz="1600" b="1" dirty="0" smtClean="0"/>
              <a:t>needed.</a:t>
            </a:r>
          </a:p>
          <a:p>
            <a:pPr marL="342900" indent="-342900">
              <a:buAutoNum type="alphaLcPeriod"/>
            </a:pPr>
            <a:r>
              <a:rPr lang="en-US" sz="1600" b="1" dirty="0"/>
              <a:t>Simple machines </a:t>
            </a:r>
            <a:r>
              <a:rPr lang="en-US" sz="1600" b="1" dirty="0" smtClean="0"/>
              <a:t>keep the </a:t>
            </a:r>
            <a:r>
              <a:rPr lang="en-US" sz="1600" b="1" dirty="0"/>
              <a:t>amount of force </a:t>
            </a:r>
            <a:r>
              <a:rPr lang="en-US" sz="1600" b="1" dirty="0" smtClean="0"/>
              <a:t>needed the same.</a:t>
            </a:r>
          </a:p>
          <a:p>
            <a:pPr marL="342900" indent="-342900">
              <a:buAutoNum type="alphaLcPeriod"/>
            </a:pPr>
            <a:r>
              <a:rPr lang="en-US" sz="1600" b="1" dirty="0" smtClean="0"/>
              <a:t>Simple machines don’t change the amount of force needed.</a:t>
            </a:r>
          </a:p>
          <a:p>
            <a:pPr marL="342900" indent="-342900">
              <a:buAutoNum type="alphaLcPeriod"/>
            </a:pPr>
            <a:endParaRPr lang="en-US" sz="1400" dirty="0" smtClean="0"/>
          </a:p>
          <a:p>
            <a:endParaRPr lang="en-US" sz="1400" dirty="0" smtClean="0"/>
          </a:p>
          <a:p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38800" y="1994594"/>
            <a:ext cx="2971800" cy="227260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52400" y="304800"/>
            <a:ext cx="4953000" cy="2057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8600" y="2438400"/>
            <a:ext cx="4953000" cy="1905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257800" y="228600"/>
            <a:ext cx="3657600" cy="411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28600" y="4495800"/>
            <a:ext cx="8686800" cy="2133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What simple machine is a screw most closely related </a:t>
            </a:r>
            <a:r>
              <a:rPr lang="en-US" dirty="0" smtClean="0"/>
              <a:t>to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WEATHER WARM UP WEEK 3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3048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MONDAY</a:t>
            </a:r>
            <a:endParaRPr lang="en-US" b="1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" y="23622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TUESDAY</a:t>
            </a:r>
            <a:endParaRPr lang="en-US" b="1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5486400" y="228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WEDNESDAY</a:t>
            </a:r>
            <a:endParaRPr lang="en-US" b="1" u="sng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-1948934" y="3549134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THURSDAY</a:t>
            </a:r>
            <a:endParaRPr lang="en-US" b="1" u="sng" dirty="0"/>
          </a:p>
        </p:txBody>
      </p:sp>
      <p:sp>
        <p:nvSpPr>
          <p:cNvPr id="17" name="TextBox 16"/>
          <p:cNvSpPr txBox="1"/>
          <p:nvPr/>
        </p:nvSpPr>
        <p:spPr>
          <a:xfrm>
            <a:off x="5410200" y="609600"/>
            <a:ext cx="12954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What simple machine is </a:t>
            </a:r>
            <a:r>
              <a:rPr lang="en-US" sz="1600" b="1" dirty="0" smtClean="0"/>
              <a:t>a screw most </a:t>
            </a:r>
            <a:r>
              <a:rPr lang="en-US" sz="1600" b="1" dirty="0"/>
              <a:t>closely related to</a:t>
            </a:r>
            <a:r>
              <a:rPr lang="en-US" sz="1600" b="1" dirty="0" smtClean="0"/>
              <a:t>?</a:t>
            </a:r>
          </a:p>
          <a:p>
            <a:endParaRPr lang="en-US" sz="1600" b="1" dirty="0" smtClean="0"/>
          </a:p>
          <a:p>
            <a:endParaRPr lang="en-US" sz="1600" b="1" dirty="0" smtClean="0"/>
          </a:p>
          <a:p>
            <a:endParaRPr lang="en-US" sz="1600" b="1" dirty="0"/>
          </a:p>
          <a:p>
            <a:r>
              <a:rPr lang="en-US" sz="1600" b="1" dirty="0" smtClean="0"/>
              <a:t>What simple machine is a wedge most closely related to?</a:t>
            </a:r>
            <a:endParaRPr lang="en-US" sz="1400" b="1" dirty="0" smtClean="0"/>
          </a:p>
          <a:p>
            <a:pPr marL="342900" indent="-342900">
              <a:buAutoNum type="alphaLcPeriod"/>
            </a:pPr>
            <a:endParaRPr lang="en-US" sz="1400" b="1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endParaRPr lang="en-US" sz="1400" dirty="0" smtClean="0"/>
          </a:p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741893" y="381000"/>
            <a:ext cx="2402107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b="1" dirty="0" smtClean="0"/>
          </a:p>
          <a:p>
            <a:endParaRPr lang="en-US" sz="1400" b="1" dirty="0"/>
          </a:p>
          <a:p>
            <a:r>
              <a:rPr lang="en-US" sz="1400" b="1" dirty="0" smtClean="0"/>
              <a:t>                                     ____________________</a:t>
            </a:r>
          </a:p>
          <a:p>
            <a:endParaRPr lang="en-US" sz="1400" b="1" dirty="0"/>
          </a:p>
          <a:p>
            <a:endParaRPr lang="en-US" sz="1400" b="1" dirty="0" smtClean="0"/>
          </a:p>
          <a:p>
            <a:endParaRPr lang="en-US" sz="1400" b="1" dirty="0"/>
          </a:p>
          <a:p>
            <a:endParaRPr lang="en-US" sz="1400" b="1" dirty="0"/>
          </a:p>
          <a:p>
            <a:r>
              <a:rPr lang="en-US" sz="1400" b="1" dirty="0" smtClean="0"/>
              <a:t>                                    </a:t>
            </a:r>
            <a:endParaRPr lang="en-US" sz="1400" b="1" dirty="0" smtClean="0"/>
          </a:p>
          <a:p>
            <a:endParaRPr lang="en-US" sz="1400" b="1" dirty="0" smtClean="0"/>
          </a:p>
          <a:p>
            <a:endParaRPr lang="en-US" sz="1400" b="1" dirty="0" smtClean="0"/>
          </a:p>
          <a:p>
            <a:r>
              <a:rPr lang="en-US" sz="1400" b="1" dirty="0" smtClean="0"/>
              <a:t>____________________</a:t>
            </a:r>
            <a:endParaRPr lang="en-US" sz="1400" b="1" dirty="0" smtClean="0"/>
          </a:p>
          <a:p>
            <a:endParaRPr lang="en-US" sz="1400" b="1" dirty="0"/>
          </a:p>
          <a:p>
            <a:pPr marL="342900" indent="-342900"/>
            <a:endParaRPr lang="en-US" sz="1400" b="1" dirty="0" smtClean="0"/>
          </a:p>
          <a:p>
            <a:pPr marL="342900" indent="-342900">
              <a:buAutoNum type="alphaLcPeriod"/>
            </a:pPr>
            <a:endParaRPr lang="en-US" sz="1400" b="1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endParaRPr lang="en-US" sz="1400" dirty="0" smtClean="0"/>
          </a:p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038600" y="4495800"/>
            <a:ext cx="70866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Which pulley changes the direction only</a:t>
            </a:r>
            <a:r>
              <a:rPr lang="en-US" sz="1600" b="1" dirty="0" smtClean="0"/>
              <a:t>?</a:t>
            </a:r>
          </a:p>
          <a:p>
            <a:endParaRPr lang="en-US" sz="1600" b="1" dirty="0" smtClean="0"/>
          </a:p>
          <a:p>
            <a:r>
              <a:rPr lang="en-US" sz="1600" b="1" dirty="0" smtClean="0"/>
              <a:t>____________________________________________ </a:t>
            </a:r>
          </a:p>
          <a:p>
            <a:endParaRPr lang="en-US" sz="1600" b="1" dirty="0" smtClean="0"/>
          </a:p>
          <a:p>
            <a:r>
              <a:rPr lang="en-US" sz="1600" b="1" dirty="0" smtClean="0"/>
              <a:t>Which </a:t>
            </a:r>
            <a:r>
              <a:rPr lang="en-US" sz="1600" b="1" dirty="0" smtClean="0"/>
              <a:t>pulley changes the </a:t>
            </a:r>
            <a:r>
              <a:rPr lang="en-US" sz="1600" b="1" dirty="0" smtClean="0"/>
              <a:t>direction </a:t>
            </a:r>
            <a:r>
              <a:rPr lang="en-US" sz="1600" b="1" dirty="0" smtClean="0"/>
              <a:t>and the effort force</a:t>
            </a:r>
            <a:r>
              <a:rPr lang="en-US" sz="1600" b="1" dirty="0" smtClean="0"/>
              <a:t>?</a:t>
            </a:r>
          </a:p>
          <a:p>
            <a:endParaRPr lang="en-US" sz="1600" b="1" dirty="0" smtClean="0"/>
          </a:p>
          <a:p>
            <a:r>
              <a:rPr lang="en-US" sz="1600" b="1" dirty="0" smtClean="0"/>
              <a:t>____________________________________________ </a:t>
            </a:r>
          </a:p>
          <a:p>
            <a:r>
              <a:rPr lang="en-US" sz="1600" b="1" dirty="0" smtClean="0"/>
              <a:t> </a:t>
            </a:r>
            <a:endParaRPr lang="en-US" sz="1600" b="1" dirty="0" smtClean="0"/>
          </a:p>
          <a:p>
            <a:r>
              <a:rPr lang="en-US" sz="1600" b="1" dirty="0" smtClean="0"/>
              <a:t>  </a:t>
            </a:r>
            <a:endParaRPr lang="en-US" sz="1400" b="1" dirty="0" smtClean="0"/>
          </a:p>
          <a:p>
            <a:pPr marL="342900" indent="-342900">
              <a:buAutoNum type="alphaLcPeriod"/>
            </a:pPr>
            <a:endParaRPr lang="en-US" sz="1400" b="1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endParaRPr lang="en-US" sz="1400" dirty="0" smtClean="0"/>
          </a:p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52400" y="838200"/>
            <a:ext cx="50292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n-US" sz="1600" b="1" dirty="0" smtClean="0"/>
              <a:t>Spring </a:t>
            </a:r>
            <a:r>
              <a:rPr lang="en-US" sz="1600" b="1" dirty="0"/>
              <a:t>scales measure the amount of work in joules</a:t>
            </a:r>
            <a:r>
              <a:rPr lang="en-US" sz="1600" b="1" dirty="0" smtClean="0"/>
              <a:t>.</a:t>
            </a:r>
          </a:p>
          <a:p>
            <a:pPr marL="342900" indent="-342900">
              <a:buAutoNum type="alphaLcPeriod"/>
            </a:pPr>
            <a:r>
              <a:rPr lang="en-US" sz="1600" b="1" dirty="0"/>
              <a:t>Spring scales measure the amount of </a:t>
            </a:r>
            <a:r>
              <a:rPr lang="en-US" sz="1600" b="1" dirty="0" smtClean="0"/>
              <a:t>force in </a:t>
            </a:r>
            <a:r>
              <a:rPr lang="en-US" sz="1600" b="1" dirty="0"/>
              <a:t>joules</a:t>
            </a:r>
            <a:endParaRPr lang="en-US" sz="1600" b="1" dirty="0" smtClean="0"/>
          </a:p>
          <a:p>
            <a:pPr marL="342900" indent="-342900">
              <a:buAutoNum type="alphaLcPeriod"/>
            </a:pPr>
            <a:r>
              <a:rPr lang="en-US" sz="1600" b="1" dirty="0"/>
              <a:t>Spring scales measure the amount of work in </a:t>
            </a:r>
            <a:r>
              <a:rPr lang="en-US" sz="1600" b="1" dirty="0" smtClean="0"/>
              <a:t>Newtons.</a:t>
            </a:r>
          </a:p>
          <a:p>
            <a:pPr marL="342900" indent="-342900">
              <a:buAutoNum type="alphaLcPeriod"/>
            </a:pPr>
            <a:r>
              <a:rPr lang="en-US" sz="1600" b="1" dirty="0"/>
              <a:t>Spring scales measure the amount of </a:t>
            </a:r>
            <a:r>
              <a:rPr lang="en-US" sz="1600" b="1" dirty="0" smtClean="0"/>
              <a:t>force </a:t>
            </a:r>
            <a:r>
              <a:rPr lang="en-US" sz="1600" b="1" dirty="0"/>
              <a:t>in </a:t>
            </a:r>
            <a:r>
              <a:rPr lang="en-US" sz="1600" b="1" dirty="0" smtClean="0"/>
              <a:t>Newtons. </a:t>
            </a:r>
          </a:p>
          <a:p>
            <a:pPr marL="342900" indent="-342900">
              <a:buAutoNum type="alphaLcPeriod"/>
            </a:pPr>
            <a:endParaRPr lang="en-US" sz="1400" dirty="0" smtClean="0"/>
          </a:p>
          <a:p>
            <a:endParaRPr lang="en-US" sz="1400" dirty="0" smtClean="0"/>
          </a:p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28600" y="2667000"/>
            <a:ext cx="50292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What </a:t>
            </a:r>
            <a:r>
              <a:rPr lang="en-US" sz="1600" b="1" dirty="0"/>
              <a:t>is the device that changes electrical energy to mechanical energy</a:t>
            </a:r>
            <a:r>
              <a:rPr lang="en-US" sz="1600" b="1" dirty="0" smtClean="0"/>
              <a:t>?</a:t>
            </a:r>
          </a:p>
          <a:p>
            <a:pPr marL="342900" indent="-342900">
              <a:buAutoNum type="alphaLcPeriod"/>
            </a:pPr>
            <a:r>
              <a:rPr lang="en-US" sz="1600" b="1" dirty="0" smtClean="0"/>
              <a:t>generator</a:t>
            </a:r>
          </a:p>
          <a:p>
            <a:pPr marL="342900" indent="-342900">
              <a:buAutoNum type="alphaLcPeriod"/>
            </a:pPr>
            <a:r>
              <a:rPr lang="en-US" sz="1600" b="1" dirty="0" smtClean="0"/>
              <a:t>electric motor</a:t>
            </a:r>
          </a:p>
          <a:p>
            <a:pPr marL="342900" indent="-342900">
              <a:buFontTx/>
              <a:buAutoNum type="alphaLcPeriod"/>
            </a:pPr>
            <a:r>
              <a:rPr lang="en-US" sz="1600" b="1" dirty="0" smtClean="0"/>
              <a:t>battery</a:t>
            </a:r>
          </a:p>
          <a:p>
            <a:pPr marL="342900" indent="-342900">
              <a:buFontTx/>
              <a:buAutoNum type="alphaLcPeriod"/>
            </a:pPr>
            <a:r>
              <a:rPr lang="en-US" sz="1600" b="1" dirty="0" smtClean="0"/>
              <a:t>electromagnet</a:t>
            </a:r>
            <a:endParaRPr lang="en-US" sz="1600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endParaRPr lang="en-US" sz="1400" dirty="0" smtClean="0"/>
          </a:p>
          <a:p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6" y="4572000"/>
            <a:ext cx="3134813" cy="1995055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1295400" y="381000"/>
            <a:ext cx="365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Which of the following statements describes the job of a spring scale?</a:t>
            </a:r>
            <a:endParaRPr lang="en-US" sz="1600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52400" y="304800"/>
            <a:ext cx="5029200" cy="2057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52400" y="2438400"/>
            <a:ext cx="5029200" cy="1905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257800" y="228600"/>
            <a:ext cx="3810000" cy="4191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42455" y="4546017"/>
            <a:ext cx="8686800" cy="2133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WEATHER WARM UP WEEK 4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3048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MONDAY</a:t>
            </a:r>
            <a:endParaRPr lang="en-US" b="1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" y="23622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TUESDAY</a:t>
            </a:r>
            <a:endParaRPr lang="en-US" b="1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5410200" y="228600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WEDNESDAY</a:t>
            </a:r>
            <a:r>
              <a:rPr lang="en-US" sz="1000" b="1" dirty="0" smtClean="0"/>
              <a:t> </a:t>
            </a:r>
            <a:r>
              <a:rPr lang="en-US" sz="1400" b="1" dirty="0" smtClean="0"/>
              <a:t>(Put the water cycle in the </a:t>
            </a:r>
            <a:endParaRPr lang="en-US" sz="1400" b="1" dirty="0" smtClean="0"/>
          </a:p>
          <a:p>
            <a:r>
              <a:rPr lang="en-US" sz="1400" b="1" dirty="0" smtClean="0"/>
              <a:t>correct </a:t>
            </a:r>
            <a:r>
              <a:rPr lang="en-US" sz="1400" b="1" dirty="0" smtClean="0"/>
              <a:t>order). </a:t>
            </a:r>
            <a:endParaRPr lang="en-US" sz="1400" b="1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-1948934" y="3549134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THURSDAY</a:t>
            </a:r>
            <a:endParaRPr lang="en-US" b="1" u="sng" dirty="0"/>
          </a:p>
        </p:txBody>
      </p:sp>
      <p:sp>
        <p:nvSpPr>
          <p:cNvPr id="22" name="Rounded Rectangle 21"/>
          <p:cNvSpPr/>
          <p:nvPr/>
        </p:nvSpPr>
        <p:spPr>
          <a:xfrm>
            <a:off x="2628900" y="4648200"/>
            <a:ext cx="6210300" cy="1905000"/>
          </a:xfrm>
          <a:prstGeom prst="round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28600" y="609600"/>
            <a:ext cx="5029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Any type of solid or liquid water that falls to Earth?</a:t>
            </a:r>
          </a:p>
          <a:p>
            <a:pPr marL="342900" indent="-342900">
              <a:buAutoNum type="alphaLcPeriod"/>
            </a:pPr>
            <a:r>
              <a:rPr lang="en-US" sz="1200" b="1" dirty="0" smtClean="0"/>
              <a:t>precipitation</a:t>
            </a:r>
          </a:p>
          <a:p>
            <a:pPr marL="342900" indent="-342900">
              <a:buAutoNum type="alphaLcPeriod"/>
            </a:pPr>
            <a:r>
              <a:rPr lang="en-US" sz="1200" b="1" dirty="0" smtClean="0"/>
              <a:t>condensation</a:t>
            </a:r>
          </a:p>
          <a:p>
            <a:pPr marL="342900" indent="-342900">
              <a:buFontTx/>
              <a:buAutoNum type="alphaLcPeriod"/>
            </a:pPr>
            <a:r>
              <a:rPr lang="en-US" sz="1200" b="1" dirty="0" smtClean="0"/>
              <a:t>evaporation</a:t>
            </a:r>
          </a:p>
          <a:p>
            <a:pPr marL="342900" indent="-342900">
              <a:buFontTx/>
              <a:buAutoNum type="alphaLcPeriod"/>
            </a:pPr>
            <a:r>
              <a:rPr lang="en-US" sz="1200" b="1" dirty="0" smtClean="0"/>
              <a:t>transpiration</a:t>
            </a:r>
          </a:p>
          <a:p>
            <a:endParaRPr lang="en-US" sz="1200" b="1" dirty="0" smtClean="0"/>
          </a:p>
          <a:p>
            <a:r>
              <a:rPr lang="en-US" sz="1200" b="1" dirty="0" smtClean="0"/>
              <a:t>Which of the following can be described freezing ice pellets while falling through the cold air? </a:t>
            </a:r>
          </a:p>
          <a:p>
            <a:r>
              <a:rPr lang="en-US" sz="1200" b="1" dirty="0" smtClean="0"/>
              <a:t>a</a:t>
            </a:r>
            <a:r>
              <a:rPr lang="en-US" sz="1200" b="1" dirty="0" smtClean="0"/>
              <a:t>. rain          b. freezing rain          c. sleet          d. hail</a:t>
            </a:r>
            <a:endParaRPr lang="en-US" sz="1100" b="1" dirty="0" smtClean="0"/>
          </a:p>
          <a:p>
            <a:endParaRPr lang="en-US" sz="1400" dirty="0" smtClean="0"/>
          </a:p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04800" y="2667000"/>
            <a:ext cx="4953000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Condensation </a:t>
            </a:r>
            <a:r>
              <a:rPr lang="en-US" sz="1200" b="1" dirty="0" smtClean="0"/>
              <a:t>=                             </a:t>
            </a:r>
            <a:endParaRPr lang="en-US" sz="1200" b="1" dirty="0"/>
          </a:p>
          <a:p>
            <a:r>
              <a:rPr lang="en-US" sz="1200" b="1" dirty="0"/>
              <a:t> </a:t>
            </a:r>
            <a:r>
              <a:rPr lang="en-US" sz="1200" b="1" dirty="0" smtClean="0"/>
              <a:t>Dew </a:t>
            </a:r>
            <a:r>
              <a:rPr lang="en-US" sz="1200" b="1" dirty="0" smtClean="0"/>
              <a:t>= </a:t>
            </a:r>
            <a:r>
              <a:rPr lang="en-US" sz="1200" b="1" dirty="0"/>
              <a:t>		</a:t>
            </a:r>
            <a:endParaRPr lang="en-US" sz="1200" b="1" dirty="0" smtClean="0"/>
          </a:p>
          <a:p>
            <a:r>
              <a:rPr lang="en-US" sz="1200" b="1" dirty="0"/>
              <a:t> </a:t>
            </a:r>
            <a:r>
              <a:rPr lang="en-US" sz="1200" b="1" dirty="0" smtClean="0"/>
              <a:t>Evaporation </a:t>
            </a:r>
            <a:r>
              <a:rPr lang="en-US" sz="1200" b="1" dirty="0" smtClean="0"/>
              <a:t>=                      </a:t>
            </a:r>
            <a:endParaRPr lang="en-US" sz="1200" b="1" dirty="0"/>
          </a:p>
          <a:p>
            <a:r>
              <a:rPr lang="en-US" sz="1200" b="1" dirty="0"/>
              <a:t> </a:t>
            </a:r>
            <a:r>
              <a:rPr lang="en-US" sz="1200" b="1" dirty="0" smtClean="0"/>
              <a:t>Frost </a:t>
            </a:r>
            <a:r>
              <a:rPr lang="en-US" sz="1200" b="1" dirty="0" smtClean="0"/>
              <a:t>= </a:t>
            </a:r>
            <a:r>
              <a:rPr lang="en-US" sz="1200" b="1" dirty="0"/>
              <a:t>		 </a:t>
            </a:r>
            <a:r>
              <a:rPr lang="en-US" sz="1200" b="1" dirty="0" smtClean="0"/>
              <a:t>  </a:t>
            </a:r>
            <a:endParaRPr lang="en-US" sz="1200" b="1" dirty="0"/>
          </a:p>
          <a:p>
            <a:r>
              <a:rPr lang="en-US" sz="1200" b="1" dirty="0"/>
              <a:t> </a:t>
            </a:r>
            <a:r>
              <a:rPr lang="en-US" sz="1200" b="1" dirty="0" smtClean="0"/>
              <a:t>Ground </a:t>
            </a:r>
            <a:r>
              <a:rPr lang="en-US" sz="1200" b="1" dirty="0" smtClean="0"/>
              <a:t>Water = </a:t>
            </a:r>
            <a:r>
              <a:rPr lang="en-US" sz="1200" b="1" dirty="0"/>
              <a:t>	 </a:t>
            </a:r>
          </a:p>
          <a:p>
            <a:r>
              <a:rPr lang="en-US" sz="1200" b="1" dirty="0"/>
              <a:t> </a:t>
            </a:r>
            <a:r>
              <a:rPr lang="en-US" sz="1200" b="1" dirty="0" smtClean="0"/>
              <a:t>Precipitation </a:t>
            </a:r>
            <a:r>
              <a:rPr lang="en-US" sz="1200" b="1" dirty="0" smtClean="0"/>
              <a:t>= </a:t>
            </a:r>
            <a:r>
              <a:rPr lang="en-US" sz="1200" b="1" dirty="0"/>
              <a:t>	 </a:t>
            </a:r>
            <a:endParaRPr lang="en-US" sz="1200" b="1" dirty="0" smtClean="0"/>
          </a:p>
          <a:p>
            <a:r>
              <a:rPr lang="en-US" sz="1200" b="1" dirty="0"/>
              <a:t> </a:t>
            </a:r>
            <a:r>
              <a:rPr lang="en-US" sz="1200" b="1" dirty="0" smtClean="0"/>
              <a:t>Run-Off </a:t>
            </a:r>
            <a:r>
              <a:rPr lang="en-US" sz="1200" b="1" dirty="0" smtClean="0"/>
              <a:t>= </a:t>
            </a:r>
            <a:r>
              <a:rPr lang="en-US" sz="1200" b="1" dirty="0"/>
              <a:t>		</a:t>
            </a:r>
          </a:p>
          <a:p>
            <a:r>
              <a:rPr lang="en-US" sz="1200" b="1" dirty="0"/>
              <a:t> </a:t>
            </a:r>
            <a:r>
              <a:rPr lang="en-US" sz="1200" b="1" dirty="0" smtClean="0"/>
              <a:t>Surface </a:t>
            </a:r>
            <a:r>
              <a:rPr lang="en-US" sz="1200" b="1" dirty="0" smtClean="0"/>
              <a:t>Water = </a:t>
            </a:r>
            <a:r>
              <a:rPr lang="en-US" sz="1200" b="1" dirty="0"/>
              <a:t>	 </a:t>
            </a:r>
          </a:p>
          <a:p>
            <a:r>
              <a:rPr lang="en-US" sz="1200" b="1" dirty="0"/>
              <a:t> </a:t>
            </a:r>
            <a:r>
              <a:rPr lang="en-US" sz="1200" b="1" dirty="0" smtClean="0"/>
              <a:t>Transpiration </a:t>
            </a:r>
            <a:r>
              <a:rPr lang="en-US" sz="1200" b="1" dirty="0" smtClean="0"/>
              <a:t>= </a:t>
            </a:r>
          </a:p>
          <a:p>
            <a:endParaRPr lang="en-US" sz="1000" dirty="0" smtClean="0"/>
          </a:p>
          <a:p>
            <a:pPr marL="342900" indent="-342900">
              <a:buAutoNum type="alphaLcPeriod"/>
            </a:pPr>
            <a:endParaRPr lang="en-US" sz="1000" dirty="0" smtClean="0"/>
          </a:p>
          <a:p>
            <a:endParaRPr lang="en-US" sz="1000" dirty="0" smtClean="0"/>
          </a:p>
          <a:p>
            <a:r>
              <a:rPr lang="en-US" sz="1100" dirty="0" smtClean="0"/>
              <a:t>  </a:t>
            </a:r>
            <a:endParaRPr lang="en-US" sz="1100" dirty="0"/>
          </a:p>
        </p:txBody>
      </p:sp>
      <p:sp>
        <p:nvSpPr>
          <p:cNvPr id="2" name="TextBox 1"/>
          <p:cNvSpPr txBox="1"/>
          <p:nvPr/>
        </p:nvSpPr>
        <p:spPr>
          <a:xfrm>
            <a:off x="2628900" y="4724400"/>
            <a:ext cx="60925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__ A. Condensation                  1. Water vapor changes to water droplets.            </a:t>
            </a:r>
          </a:p>
          <a:p>
            <a:r>
              <a:rPr lang="en-US" sz="1200" b="1" dirty="0" smtClean="0"/>
              <a:t>__ B. Dew		 2. Water vapor condenses onto a surface.</a:t>
            </a:r>
          </a:p>
          <a:p>
            <a:r>
              <a:rPr lang="en-US" sz="1200" b="1" dirty="0" smtClean="0"/>
              <a:t>__ C. Evaporation                      3. Water droplets fall in various forms.</a:t>
            </a:r>
          </a:p>
          <a:p>
            <a:r>
              <a:rPr lang="en-US" sz="1200" b="1" dirty="0" smtClean="0"/>
              <a:t>__ D. Frost		 4. Water sinks in the porous ground.  </a:t>
            </a:r>
          </a:p>
          <a:p>
            <a:r>
              <a:rPr lang="en-US" sz="1200" b="1" dirty="0" smtClean="0"/>
              <a:t>__ E.  Ground Water	 5. Water enters the atmosphere as water vapor.</a:t>
            </a:r>
          </a:p>
          <a:p>
            <a:r>
              <a:rPr lang="en-US" sz="1200" b="1" dirty="0" smtClean="0"/>
              <a:t>__ F. Precipitation	 6. Precipitation that falls back to sea level. </a:t>
            </a:r>
          </a:p>
          <a:p>
            <a:r>
              <a:rPr lang="en-US" sz="1200" b="1" dirty="0" smtClean="0"/>
              <a:t>__ G. Run-Off		 7. Water vapor that changes directly to ice crystals on a surface.</a:t>
            </a:r>
          </a:p>
          <a:p>
            <a:r>
              <a:rPr lang="en-US" sz="1200" b="1" dirty="0" smtClean="0"/>
              <a:t>__ H. Surface Water	 8. Plants release water vapor.</a:t>
            </a:r>
          </a:p>
          <a:p>
            <a:r>
              <a:rPr lang="en-US" sz="1200" b="1" dirty="0" smtClean="0"/>
              <a:t>__ I. Transpiration	 9. Water collects on top of surfaces and the ground.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4132" y="4686869"/>
            <a:ext cx="1840467" cy="1905000"/>
          </a:xfrm>
          <a:prstGeom prst="rect">
            <a:avLst/>
          </a:prstGeom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0200" y="762000"/>
            <a:ext cx="3505200" cy="2743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1447800" y="24384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b="1" dirty="0" smtClean="0"/>
              <a:t>Write the key words for each part of the water cycle.</a:t>
            </a:r>
            <a:endParaRPr lang="en-US" sz="1200" b="1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5334000" y="3429000"/>
            <a:ext cx="403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precipitation, run-off, surface water</a:t>
            </a:r>
            <a:r>
              <a:rPr lang="en-US" sz="1600" b="1" dirty="0" smtClean="0"/>
              <a:t> </a:t>
            </a:r>
            <a:endParaRPr lang="en-US" sz="1600" b="1" dirty="0" smtClean="0"/>
          </a:p>
          <a:p>
            <a:pPr algn="ctr"/>
            <a:r>
              <a:rPr lang="en-US" sz="1600" b="1" dirty="0" smtClean="0"/>
              <a:t>condensation, dew, evaporation, frost, </a:t>
            </a:r>
            <a:endParaRPr lang="en-US" sz="1600" b="1" dirty="0" smtClean="0"/>
          </a:p>
          <a:p>
            <a:pPr algn="ctr"/>
            <a:r>
              <a:rPr lang="en-US" sz="1600" b="1" dirty="0" smtClean="0"/>
              <a:t>ground water, transpiration</a:t>
            </a:r>
            <a:endParaRPr lang="en-US" sz="1600" b="1" dirty="0" smtClean="0"/>
          </a:p>
          <a:p>
            <a:endParaRPr lang="en-US" sz="1400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52400" y="304800"/>
            <a:ext cx="4953000" cy="2057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8600" y="2438400"/>
            <a:ext cx="4953000" cy="1905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257800" y="228600"/>
            <a:ext cx="3657600" cy="411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28600" y="4495800"/>
            <a:ext cx="8686800" cy="2133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WEATHER WARM UP WEEK 5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3048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MONDAY</a:t>
            </a:r>
            <a:endParaRPr lang="en-US" b="1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" y="23622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TUESDAY</a:t>
            </a:r>
            <a:endParaRPr lang="en-US" b="1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5486400" y="228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WEDNESDAY</a:t>
            </a:r>
            <a:endParaRPr lang="en-US" b="1" u="sng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-1948934" y="3549134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THURSDAY</a:t>
            </a:r>
            <a:endParaRPr lang="en-US" b="1" u="sng" dirty="0"/>
          </a:p>
        </p:txBody>
      </p:sp>
      <p:sp>
        <p:nvSpPr>
          <p:cNvPr id="17" name="TextBox 16"/>
          <p:cNvSpPr txBox="1"/>
          <p:nvPr/>
        </p:nvSpPr>
        <p:spPr>
          <a:xfrm>
            <a:off x="5410200" y="609601"/>
            <a:ext cx="35052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What is the percentage of land and water on Earth?</a:t>
            </a:r>
          </a:p>
          <a:p>
            <a:endParaRPr lang="en-US" sz="1600" b="1" dirty="0"/>
          </a:p>
          <a:p>
            <a:r>
              <a:rPr lang="en-US" sz="1600" b="1" dirty="0" smtClean="0"/>
              <a:t>Land = </a:t>
            </a:r>
            <a:r>
              <a:rPr lang="en-US" sz="1600" b="1" dirty="0" smtClean="0"/>
              <a:t>_____%         </a:t>
            </a:r>
            <a:r>
              <a:rPr lang="en-US" sz="1600" b="1" dirty="0" smtClean="0"/>
              <a:t>Water = </a:t>
            </a:r>
            <a:r>
              <a:rPr lang="en-US" sz="1600" b="1" dirty="0" smtClean="0"/>
              <a:t>_____%</a:t>
            </a:r>
            <a:endParaRPr lang="en-US" sz="1600" b="1" dirty="0" smtClean="0"/>
          </a:p>
          <a:p>
            <a:pPr marL="342900" indent="-342900"/>
            <a:endParaRPr lang="en-US" sz="1400" b="1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endParaRPr lang="en-US" sz="1400" dirty="0" smtClean="0"/>
          </a:p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334000" y="1676400"/>
            <a:ext cx="35814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Where is most of the water on Earth’s surface? </a:t>
            </a:r>
            <a:r>
              <a:rPr lang="en-US" sz="1600" b="1" dirty="0" smtClean="0"/>
              <a:t>_________________________________</a:t>
            </a:r>
            <a:endParaRPr lang="en-US" sz="1600" b="1" dirty="0" smtClean="0"/>
          </a:p>
          <a:p>
            <a:endParaRPr lang="en-US" sz="1600" b="1" dirty="0"/>
          </a:p>
          <a:p>
            <a:r>
              <a:rPr lang="en-US" sz="1600" b="1" dirty="0" smtClean="0"/>
              <a:t>Explain why hurricanes form over warm water temperatures of 80⁰F </a:t>
            </a:r>
            <a:r>
              <a:rPr lang="en-US" sz="1600" b="1" dirty="0"/>
              <a:t>(20 </a:t>
            </a:r>
            <a:r>
              <a:rPr lang="en-US" sz="1600" b="1" dirty="0" smtClean="0"/>
              <a:t>⁰C). </a:t>
            </a:r>
          </a:p>
          <a:p>
            <a:r>
              <a:rPr lang="en-US" sz="1600" b="1" dirty="0" smtClean="0"/>
              <a:t>__________________________________________________________________________________________________</a:t>
            </a:r>
            <a:endParaRPr lang="en-US" sz="1600" b="1" dirty="0" smtClean="0"/>
          </a:p>
          <a:p>
            <a:endParaRPr lang="en-US" sz="1200" b="1" dirty="0" smtClean="0"/>
          </a:p>
          <a:p>
            <a:pPr marL="342900" indent="-342900"/>
            <a:endParaRPr lang="en-US" sz="1400" b="1" dirty="0" smtClean="0"/>
          </a:p>
          <a:p>
            <a:pPr marL="342900" indent="-342900">
              <a:buAutoNum type="alphaLcPeriod"/>
            </a:pPr>
            <a:endParaRPr lang="en-US" sz="1400" b="1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endParaRPr lang="en-US" sz="1400" dirty="0" smtClean="0"/>
          </a:p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800599" y="4495800"/>
            <a:ext cx="53920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Describe the pictures to the left. 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22" name="Rounded Rectangle 21"/>
          <p:cNvSpPr/>
          <p:nvPr/>
        </p:nvSpPr>
        <p:spPr>
          <a:xfrm>
            <a:off x="4800599" y="4865132"/>
            <a:ext cx="3906103" cy="1595651"/>
          </a:xfrm>
          <a:prstGeom prst="round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272352" y="4909066"/>
            <a:ext cx="641444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endParaRPr lang="en-US" sz="1400" b="1" dirty="0" smtClean="0"/>
          </a:p>
          <a:p>
            <a:pPr marL="342900" indent="-342900">
              <a:buAutoNum type="alphaLcPeriod"/>
            </a:pPr>
            <a:endParaRPr lang="en-US" sz="1400" b="1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endParaRPr lang="en-US" sz="1400" dirty="0" smtClean="0"/>
          </a:p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52400" y="609600"/>
            <a:ext cx="5029200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Match </a:t>
            </a:r>
            <a:r>
              <a:rPr lang="en-US" sz="1400" b="1" dirty="0" smtClean="0"/>
              <a:t>the scientist with </a:t>
            </a:r>
            <a:r>
              <a:rPr lang="en-US" sz="1400" b="1" dirty="0" smtClean="0"/>
              <a:t>their job</a:t>
            </a:r>
            <a:r>
              <a:rPr lang="en-US" sz="1400" b="1" dirty="0" smtClean="0"/>
              <a:t> </a:t>
            </a:r>
            <a:r>
              <a:rPr lang="en-US" sz="1400" b="1" dirty="0" smtClean="0"/>
              <a:t>description.</a:t>
            </a:r>
            <a:endParaRPr lang="en-US" sz="1400" b="1" dirty="0" smtClean="0"/>
          </a:p>
          <a:p>
            <a:endParaRPr lang="en-US" sz="1100" b="1" dirty="0"/>
          </a:p>
          <a:p>
            <a:r>
              <a:rPr lang="en-US" sz="1200" b="1" dirty="0" smtClean="0"/>
              <a:t>__ 1. Atmospheric Scientist      </a:t>
            </a:r>
            <a:r>
              <a:rPr lang="en-US" sz="1200" b="1" dirty="0" smtClean="0"/>
              <a:t>A</a:t>
            </a:r>
            <a:r>
              <a:rPr lang="en-US" sz="1200" b="1" dirty="0" smtClean="0"/>
              <a:t>. Scientist who studies water.</a:t>
            </a:r>
          </a:p>
          <a:p>
            <a:r>
              <a:rPr lang="en-US" sz="1200" b="1" dirty="0" smtClean="0"/>
              <a:t>__ 2. Climatologist                      </a:t>
            </a:r>
            <a:r>
              <a:rPr lang="en-US" sz="1200" b="1" dirty="0" smtClean="0"/>
              <a:t>B</a:t>
            </a:r>
            <a:r>
              <a:rPr lang="en-US" sz="1200" b="1" dirty="0" smtClean="0"/>
              <a:t>. Scientist who studies the atmosphere. </a:t>
            </a:r>
          </a:p>
          <a:p>
            <a:r>
              <a:rPr lang="en-US" sz="1200" b="1" dirty="0" smtClean="0"/>
              <a:t>__ 3. Hydrologist                        </a:t>
            </a:r>
            <a:r>
              <a:rPr lang="en-US" sz="1200" b="1" dirty="0" smtClean="0"/>
              <a:t> </a:t>
            </a:r>
            <a:r>
              <a:rPr lang="en-US" sz="1200" b="1" dirty="0" smtClean="0"/>
              <a:t>C. Scientist who studies Earth’s weather over </a:t>
            </a:r>
            <a:r>
              <a:rPr lang="en-US" sz="1200" b="1" dirty="0" smtClean="0"/>
              <a:t/>
            </a:r>
            <a:br>
              <a:rPr lang="en-US" sz="1200" b="1" dirty="0" smtClean="0"/>
            </a:br>
            <a:r>
              <a:rPr lang="en-US" sz="1200" b="1" dirty="0" smtClean="0"/>
              <a:t>                                                             time</a:t>
            </a:r>
            <a:r>
              <a:rPr lang="en-US" sz="1200" b="1" dirty="0" smtClean="0"/>
              <a:t>. </a:t>
            </a:r>
          </a:p>
          <a:p>
            <a:r>
              <a:rPr lang="en-US" sz="1200" b="1" dirty="0" smtClean="0"/>
              <a:t>__ 4. Meteorologist                    </a:t>
            </a:r>
            <a:r>
              <a:rPr lang="en-US" sz="1200" b="1" dirty="0" smtClean="0"/>
              <a:t>D</a:t>
            </a:r>
            <a:r>
              <a:rPr lang="en-US" sz="1200" b="1" dirty="0" smtClean="0"/>
              <a:t>. Scientist who studies the weather. </a:t>
            </a:r>
            <a:endParaRPr lang="en-US" sz="1400" dirty="0" smtClean="0"/>
          </a:p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28600" y="2667000"/>
            <a:ext cx="5029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Write what these weather instruments measure:</a:t>
            </a:r>
          </a:p>
          <a:p>
            <a:r>
              <a:rPr lang="en-US" sz="1400" b="1" dirty="0" smtClean="0"/>
              <a:t>Anemometer </a:t>
            </a:r>
            <a:r>
              <a:rPr lang="en-US" sz="1400" b="1" dirty="0" smtClean="0"/>
              <a:t>= ____________________________</a:t>
            </a:r>
          </a:p>
          <a:p>
            <a:r>
              <a:rPr lang="en-US" sz="1400" b="1" dirty="0" smtClean="0"/>
              <a:t>Barometer = ______________________________</a:t>
            </a:r>
          </a:p>
          <a:p>
            <a:r>
              <a:rPr lang="en-US" sz="1400" b="1" dirty="0" smtClean="0"/>
              <a:t>Rain Gauge = ______________________________</a:t>
            </a:r>
          </a:p>
          <a:p>
            <a:r>
              <a:rPr lang="en-US" sz="1400" b="1" dirty="0" smtClean="0"/>
              <a:t>Sling Psychrometer = ________________________</a:t>
            </a:r>
          </a:p>
          <a:p>
            <a:r>
              <a:rPr lang="en-US" sz="1400" b="1" dirty="0" smtClean="0"/>
              <a:t>Thermometer = ____________________________</a:t>
            </a:r>
          </a:p>
          <a:p>
            <a:r>
              <a:rPr lang="en-US" sz="1400" b="1" dirty="0" smtClean="0"/>
              <a:t>Wind Vane = _______________________________</a:t>
            </a:r>
            <a:endParaRPr lang="en-US" sz="1400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endParaRPr lang="en-US" sz="1400" dirty="0" smtClean="0"/>
          </a:p>
          <a:p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6363" y="4526770"/>
            <a:ext cx="3831837" cy="204428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52400" y="304800"/>
            <a:ext cx="4953000" cy="2057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8600" y="2438400"/>
            <a:ext cx="4953000" cy="1905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257800" y="228600"/>
            <a:ext cx="3657600" cy="411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28600" y="4495800"/>
            <a:ext cx="8686800" cy="2133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WEATHER WARM UP WEEK 6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3048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MONDAY</a:t>
            </a:r>
            <a:endParaRPr lang="en-US" b="1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" y="23622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TUESDAY</a:t>
            </a:r>
            <a:endParaRPr lang="en-US" b="1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5486400" y="228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WEDNESDAY</a:t>
            </a:r>
            <a:endParaRPr lang="en-US" b="1" u="sng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-1948934" y="3549134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THURSDAY</a:t>
            </a:r>
            <a:endParaRPr lang="en-US" b="1" u="sng" dirty="0"/>
          </a:p>
        </p:txBody>
      </p:sp>
      <p:sp>
        <p:nvSpPr>
          <p:cNvPr id="17" name="TextBox 16"/>
          <p:cNvSpPr txBox="1"/>
          <p:nvPr/>
        </p:nvSpPr>
        <p:spPr>
          <a:xfrm>
            <a:off x="5410200" y="609600"/>
            <a:ext cx="12954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Is air a substance or just empty space explain your reasoning below?</a:t>
            </a:r>
          </a:p>
          <a:p>
            <a:pPr marL="342900" indent="-342900">
              <a:buAutoNum type="alphaLcPeriod"/>
            </a:pPr>
            <a:endParaRPr lang="en-US" sz="1400" b="1" dirty="0" smtClean="0"/>
          </a:p>
          <a:p>
            <a:pPr marL="342900" indent="-342900">
              <a:buAutoNum type="alphaLcPeriod"/>
            </a:pPr>
            <a:endParaRPr lang="en-US" sz="1400" b="1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endParaRPr lang="en-US" sz="1400" dirty="0" smtClean="0"/>
          </a:p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334000" y="2362200"/>
            <a:ext cx="36576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____________________________________</a:t>
            </a:r>
            <a:endParaRPr lang="en-US" sz="1400" b="1" dirty="0" smtClean="0"/>
          </a:p>
          <a:p>
            <a:endParaRPr lang="en-US" sz="1400" b="1" dirty="0"/>
          </a:p>
          <a:p>
            <a:r>
              <a:rPr lang="en-US" sz="1400" b="1" dirty="0" smtClean="0"/>
              <a:t>____________________________________</a:t>
            </a:r>
            <a:endParaRPr lang="en-US" sz="1400" b="1" dirty="0" smtClean="0"/>
          </a:p>
          <a:p>
            <a:endParaRPr lang="en-US" sz="1400" b="1" dirty="0"/>
          </a:p>
          <a:p>
            <a:r>
              <a:rPr lang="en-US" sz="1400" b="1" dirty="0" smtClean="0"/>
              <a:t>____________________________________</a:t>
            </a:r>
            <a:endParaRPr lang="en-US" sz="1400" b="1" dirty="0" smtClean="0"/>
          </a:p>
          <a:p>
            <a:pPr marL="342900" indent="-342900"/>
            <a:endParaRPr lang="en-US" sz="1400" b="1" dirty="0" smtClean="0"/>
          </a:p>
          <a:p>
            <a:pPr marL="342900" indent="-342900"/>
            <a:r>
              <a:rPr lang="en-US" sz="1400" b="1" dirty="0" smtClean="0"/>
              <a:t>____________________________________</a:t>
            </a:r>
          </a:p>
          <a:p>
            <a:pPr marL="342900" indent="-342900">
              <a:buAutoNum type="alphaLcPeriod"/>
            </a:pPr>
            <a:endParaRPr lang="en-US" sz="1400" b="1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endParaRPr lang="en-US" sz="1400" dirty="0" smtClean="0"/>
          </a:p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828800" y="4572000"/>
            <a:ext cx="73152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Match the layers with their objects. </a:t>
            </a:r>
          </a:p>
          <a:p>
            <a:pPr marL="342900" indent="-342900">
              <a:buAutoNum type="alphaLcPeriod"/>
            </a:pPr>
            <a:endParaRPr lang="en-US" sz="1400" b="1" dirty="0" smtClean="0"/>
          </a:p>
          <a:p>
            <a:pPr marL="342900" indent="-342900">
              <a:buAutoNum type="alphaLcPeriod"/>
            </a:pPr>
            <a:endParaRPr lang="en-US" sz="1400" b="1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endParaRPr lang="en-US" sz="1400" dirty="0" smtClean="0"/>
          </a:p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762000" y="4876800"/>
            <a:ext cx="8077200" cy="1676400"/>
          </a:xfrm>
          <a:prstGeom prst="round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914400" y="4886658"/>
            <a:ext cx="7851647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___ 1. Exosphere		A. airplanes, people, &amp; weather</a:t>
            </a:r>
          </a:p>
          <a:p>
            <a:r>
              <a:rPr lang="en-US" sz="1600" b="1" dirty="0" smtClean="0"/>
              <a:t>___ 2. Ionosphere		B. ozone layer</a:t>
            </a:r>
          </a:p>
          <a:p>
            <a:r>
              <a:rPr lang="en-US" sz="1600" b="1" dirty="0" smtClean="0"/>
              <a:t>___ 3. Mesosphere		C. meteors &amp; coldest layer</a:t>
            </a:r>
          </a:p>
          <a:p>
            <a:r>
              <a:rPr lang="en-US" sz="1600" b="1" dirty="0" smtClean="0"/>
              <a:t>___ 4. Stratosphere		D. hottest layer</a:t>
            </a:r>
          </a:p>
          <a:p>
            <a:r>
              <a:rPr lang="en-US" sz="1600" b="1" dirty="0" smtClean="0"/>
              <a:t>___ 5. Thermosphere		E. Aurora Borealis (pretty lights or ions)</a:t>
            </a:r>
          </a:p>
          <a:p>
            <a:r>
              <a:rPr lang="en-US" sz="1600" b="1" dirty="0" smtClean="0"/>
              <a:t>___ 6. Troposphere		F. space ships, satellites, space station, &amp; space</a:t>
            </a:r>
          </a:p>
          <a:p>
            <a:pPr marL="342900" indent="-342900">
              <a:buAutoNum type="alphaLcPeriod"/>
            </a:pPr>
            <a:endParaRPr lang="en-US" sz="1400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endParaRPr lang="en-US" sz="1400" dirty="0" smtClean="0"/>
          </a:p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28600" y="609600"/>
            <a:ext cx="48006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How does the Gulf Stream affect climate (tell your shoulder partner and then write your answer below). </a:t>
            </a:r>
          </a:p>
          <a:p>
            <a:r>
              <a:rPr lang="en-US" sz="1200" b="1" dirty="0" smtClean="0"/>
              <a:t>________________________________________________________________________________________________________________________</a:t>
            </a:r>
            <a:endParaRPr lang="en-US" sz="1200" b="1" dirty="0" smtClean="0"/>
          </a:p>
          <a:p>
            <a:endParaRPr lang="en-US" sz="1200" b="1" dirty="0"/>
          </a:p>
          <a:p>
            <a:r>
              <a:rPr lang="en-US" sz="1200" b="1" dirty="0"/>
              <a:t>What three factors affect climate?</a:t>
            </a:r>
          </a:p>
          <a:p>
            <a:r>
              <a:rPr lang="en-US" sz="1200" b="1" dirty="0" smtClean="0"/>
              <a:t>________________________________________________________________________________________________________________________</a:t>
            </a:r>
            <a:endParaRPr lang="en-US" sz="1200" dirty="0"/>
          </a:p>
          <a:p>
            <a:r>
              <a:rPr lang="en-US" sz="2800" dirty="0" smtClean="0"/>
              <a:t> 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04800" y="2438400"/>
            <a:ext cx="48768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endParaRPr lang="en-US" sz="1400" dirty="0" smtClean="0"/>
          </a:p>
          <a:p>
            <a:r>
              <a:rPr lang="en-US" sz="1400" b="1" dirty="0" smtClean="0"/>
              <a:t>Air pressure ________ as molecules of gas get  ________ apart. </a:t>
            </a:r>
          </a:p>
          <a:p>
            <a:endParaRPr lang="en-US" sz="1400" dirty="0" smtClean="0"/>
          </a:p>
          <a:p>
            <a:r>
              <a:rPr lang="en-US" sz="1400" b="1" dirty="0" smtClean="0"/>
              <a:t>This gas makes of 78% of the atmosphere? </a:t>
            </a:r>
            <a:r>
              <a:rPr lang="en-US" sz="1400" b="1" dirty="0" smtClean="0"/>
              <a:t>____________</a:t>
            </a:r>
            <a:endParaRPr lang="en-US" sz="1400" b="1" dirty="0" smtClean="0"/>
          </a:p>
          <a:p>
            <a:endParaRPr lang="en-US" sz="1400" b="1" dirty="0"/>
          </a:p>
          <a:p>
            <a:r>
              <a:rPr lang="en-US" sz="1400" b="1" dirty="0" smtClean="0"/>
              <a:t>This gas makes up 21% of the atmosphere? </a:t>
            </a:r>
            <a:r>
              <a:rPr lang="en-US" sz="1400" b="1" dirty="0" smtClean="0"/>
              <a:t>____________</a:t>
            </a:r>
            <a:endParaRPr lang="en-US" sz="1400" b="1" dirty="0" smtClean="0"/>
          </a:p>
          <a:p>
            <a:endParaRPr lang="en-US" sz="1400" b="1" dirty="0"/>
          </a:p>
          <a:p>
            <a:r>
              <a:rPr lang="en-US" sz="1400" b="1" dirty="0" smtClean="0"/>
              <a:t>This gas makes up about 1% of the atmosphere? </a:t>
            </a:r>
            <a:r>
              <a:rPr lang="en-US" sz="1400" b="1" dirty="0" smtClean="0"/>
              <a:t>________</a:t>
            </a:r>
            <a:endParaRPr lang="en-US" sz="1400" b="1" dirty="0" smtClean="0"/>
          </a:p>
          <a:p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05600" y="654799"/>
            <a:ext cx="2060447" cy="155500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52400" y="304800"/>
            <a:ext cx="2819400" cy="4038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048000" y="381000"/>
            <a:ext cx="2971800" cy="3962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096000" y="381000"/>
            <a:ext cx="2895600" cy="3962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28600" y="4495800"/>
            <a:ext cx="8686800" cy="2133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WEATHER WARM UP WEEK 7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3048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MONDAY</a:t>
            </a:r>
            <a:r>
              <a:rPr lang="en-US" sz="1600" b="1" u="sng" dirty="0" smtClean="0"/>
              <a:t> </a:t>
            </a:r>
            <a:endParaRPr lang="en-US" b="1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3581400" y="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TUESDAY</a:t>
            </a:r>
            <a:endParaRPr lang="en-US" b="1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6400800" y="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WEDNESDAY</a:t>
            </a:r>
            <a:endParaRPr lang="en-US" b="1" u="sng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-1948934" y="3549134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THURSDAY</a:t>
            </a:r>
            <a:endParaRPr lang="en-US" b="1" u="sng" dirty="0"/>
          </a:p>
        </p:txBody>
      </p:sp>
      <p:sp>
        <p:nvSpPr>
          <p:cNvPr id="17" name="TextBox 16"/>
          <p:cNvSpPr txBox="1"/>
          <p:nvPr/>
        </p:nvSpPr>
        <p:spPr>
          <a:xfrm>
            <a:off x="6324600" y="381000"/>
            <a:ext cx="25908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Label the air masses with their abbreviations</a:t>
            </a:r>
            <a:r>
              <a:rPr lang="en-US" sz="1600" b="1" dirty="0" smtClean="0"/>
              <a:t>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62000" y="4511722"/>
            <a:ext cx="8416119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 barometer measure _______________ and it’s units are </a:t>
            </a:r>
            <a:r>
              <a:rPr lang="en-US" sz="1600" b="1" dirty="0" smtClean="0"/>
              <a:t>____________ </a:t>
            </a:r>
            <a:r>
              <a:rPr lang="en-US" sz="1600" b="1" dirty="0" smtClean="0"/>
              <a:t>or </a:t>
            </a:r>
            <a:r>
              <a:rPr lang="en-US" sz="1600" b="1" dirty="0" smtClean="0"/>
              <a:t>_______________.</a:t>
            </a:r>
            <a:endParaRPr lang="en-US" sz="1600" b="1" dirty="0" smtClean="0"/>
          </a:p>
          <a:p>
            <a:pPr marL="342900" indent="-342900">
              <a:buAutoNum type="alphaLcPeriod"/>
            </a:pPr>
            <a:endParaRPr lang="en-US" sz="1400" b="1" dirty="0" smtClean="0"/>
          </a:p>
          <a:p>
            <a:pPr marL="342900" indent="-342900">
              <a:buAutoNum type="alphaLcPeriod"/>
            </a:pPr>
            <a:endParaRPr lang="en-US" sz="1400" b="1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endParaRPr lang="en-US" sz="1400" dirty="0" smtClean="0"/>
          </a:p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762000" y="4953000"/>
            <a:ext cx="8077200" cy="1600200"/>
          </a:xfrm>
          <a:prstGeom prst="round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908566" y="5029200"/>
            <a:ext cx="77782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 rising barometer is an ______________ in air pressure.   The weather associated with __________ air pressure </a:t>
            </a:r>
            <a:r>
              <a:rPr lang="en-US" sz="1600" b="1" dirty="0" smtClean="0"/>
              <a:t>is _____________________________________. </a:t>
            </a:r>
            <a:endParaRPr lang="en-US" sz="1600" b="1" dirty="0" smtClean="0"/>
          </a:p>
          <a:p>
            <a:pPr marL="342900" indent="-342900">
              <a:buAutoNum type="alphaLcPeriod"/>
            </a:pPr>
            <a:endParaRPr lang="en-US" sz="1600" b="1" dirty="0" smtClean="0"/>
          </a:p>
          <a:p>
            <a:r>
              <a:rPr lang="en-US" sz="1600" b="1" dirty="0" smtClean="0"/>
              <a:t>A falling barometer is a _______________ in air pressure.  The weather associated with ___________ air pressure is </a:t>
            </a:r>
            <a:r>
              <a:rPr lang="en-US" sz="1600" b="1" dirty="0" smtClean="0"/>
              <a:t>___________________________________________. </a:t>
            </a:r>
            <a:endParaRPr lang="en-US" sz="1600" b="1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endParaRPr lang="en-US" sz="1400" dirty="0" smtClean="0"/>
          </a:p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28600" y="990600"/>
            <a:ext cx="28956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Area where two air masses meet? </a:t>
            </a:r>
            <a:r>
              <a:rPr lang="en-US" sz="1400" b="1" dirty="0" smtClean="0"/>
              <a:t>____________________________</a:t>
            </a:r>
            <a:endParaRPr lang="en-US" sz="1400" b="1" dirty="0"/>
          </a:p>
          <a:p>
            <a:r>
              <a:rPr lang="en-US" sz="1400" b="1" dirty="0" smtClean="0"/>
              <a:t>Area where warm air mass slides over a cold air mass? </a:t>
            </a:r>
            <a:r>
              <a:rPr lang="en-US" sz="1400" b="1" dirty="0" smtClean="0"/>
              <a:t>________________</a:t>
            </a:r>
            <a:endParaRPr lang="en-US" sz="1400" b="1" dirty="0"/>
          </a:p>
          <a:p>
            <a:r>
              <a:rPr lang="en-US" sz="1400" b="1" dirty="0" smtClean="0"/>
              <a:t>Area where a cold air mass pushes under a warm air mass? </a:t>
            </a:r>
            <a:r>
              <a:rPr lang="en-US" sz="1400" b="1" dirty="0" smtClean="0"/>
              <a:t>______________</a:t>
            </a:r>
            <a:endParaRPr lang="en-US" sz="1400" b="1" dirty="0"/>
          </a:p>
          <a:p>
            <a:r>
              <a:rPr lang="en-US" sz="1400" b="1" dirty="0" smtClean="0"/>
              <a:t>Area where a cold air mass is caught between two cold air masses? </a:t>
            </a:r>
            <a:r>
              <a:rPr lang="en-US" sz="1400" b="1" dirty="0" smtClean="0"/>
              <a:t>__________</a:t>
            </a:r>
            <a:endParaRPr lang="en-US" sz="1400" b="1" dirty="0"/>
          </a:p>
          <a:p>
            <a:r>
              <a:rPr lang="en-US" sz="1400" b="1" dirty="0" smtClean="0"/>
              <a:t>Area where warm air mass and cold air mass meet and stay for a while? </a:t>
            </a:r>
            <a:r>
              <a:rPr lang="en-US" sz="1400" b="1" dirty="0" smtClean="0"/>
              <a:t>___________________________</a:t>
            </a:r>
            <a:endParaRPr lang="en-US" sz="1400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endParaRPr lang="en-US" sz="1400" dirty="0" smtClean="0"/>
          </a:p>
          <a:p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990600"/>
            <a:ext cx="2667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533400"/>
            <a:ext cx="2819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Rectangle 26"/>
          <p:cNvSpPr/>
          <p:nvPr/>
        </p:nvSpPr>
        <p:spPr>
          <a:xfrm>
            <a:off x="228600" y="609600"/>
            <a:ext cx="2370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 and write </a:t>
            </a:r>
            <a:r>
              <a:rPr lang="en-US" b="1" dirty="0" smtClean="0"/>
              <a:t>the words).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295400" y="304800"/>
            <a:ext cx="15946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(Draw </a:t>
            </a:r>
            <a:r>
              <a:rPr lang="en-US" b="1" dirty="0" smtClean="0"/>
              <a:t>symbols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52400" y="304800"/>
            <a:ext cx="4953000" cy="2057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52400" y="2438400"/>
            <a:ext cx="5029200" cy="1905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257800" y="152400"/>
            <a:ext cx="3657600" cy="411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28600" y="4495800"/>
            <a:ext cx="8686800" cy="2133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WEATHER WARM UP WEEK 8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3048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MONDAY</a:t>
            </a:r>
            <a:endParaRPr lang="en-US" b="1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" y="23622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TUESDAY</a:t>
            </a:r>
            <a:endParaRPr lang="en-US" b="1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5486400" y="228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WEDNESDAY</a:t>
            </a:r>
            <a:endParaRPr lang="en-US" b="1" u="sng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-1948934" y="3549134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THURSDAY</a:t>
            </a:r>
            <a:endParaRPr lang="en-US" b="1" u="sng" dirty="0"/>
          </a:p>
        </p:txBody>
      </p:sp>
      <p:sp>
        <p:nvSpPr>
          <p:cNvPr id="17" name="TextBox 16"/>
          <p:cNvSpPr txBox="1"/>
          <p:nvPr/>
        </p:nvSpPr>
        <p:spPr>
          <a:xfrm>
            <a:off x="5410200" y="609600"/>
            <a:ext cx="32766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Label the Global Winds.</a:t>
            </a:r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r>
              <a:rPr lang="en-US" b="1" dirty="0" smtClean="0"/>
              <a:t>Global </a:t>
            </a:r>
            <a:r>
              <a:rPr lang="en-US" b="1" dirty="0" smtClean="0"/>
              <a:t>winds are caused by the </a:t>
            </a:r>
          </a:p>
          <a:p>
            <a:r>
              <a:rPr lang="en-US" b="1" dirty="0"/>
              <a:t> </a:t>
            </a:r>
            <a:r>
              <a:rPr lang="en-US" b="1" dirty="0" smtClean="0"/>
              <a:t>  </a:t>
            </a:r>
            <a:r>
              <a:rPr lang="en-US" b="1" dirty="0" smtClean="0"/>
              <a:t>__________ </a:t>
            </a:r>
            <a:r>
              <a:rPr lang="en-US" b="1" dirty="0" smtClean="0"/>
              <a:t>of the _________.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1000" y="4495800"/>
            <a:ext cx="8763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Explain convection currents and label which current is low and high pressure.</a:t>
            </a:r>
          </a:p>
          <a:p>
            <a:pPr marL="342900" indent="-342900">
              <a:buAutoNum type="alphaLcPeriod"/>
            </a:pPr>
            <a:endParaRPr lang="en-US" sz="1400" b="1" dirty="0" smtClean="0"/>
          </a:p>
          <a:p>
            <a:pPr marL="342900" indent="-342900">
              <a:buAutoNum type="alphaLcPeriod"/>
            </a:pPr>
            <a:endParaRPr lang="en-US" sz="1400" b="1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endParaRPr lang="en-US" sz="1400" dirty="0" smtClean="0"/>
          </a:p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4038600" y="5791200"/>
            <a:ext cx="4876800" cy="838200"/>
          </a:xfrm>
          <a:prstGeom prst="roundRect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133600" y="5181600"/>
            <a:ext cx="28194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endParaRPr lang="en-US" sz="1400" b="1" dirty="0" smtClean="0"/>
          </a:p>
          <a:p>
            <a:pPr marL="342900" indent="-342900">
              <a:buAutoNum type="alphaLcPeriod"/>
            </a:pPr>
            <a:endParaRPr lang="en-US" sz="1400" b="1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endParaRPr lang="en-US" sz="1400" dirty="0" smtClean="0"/>
          </a:p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28600" y="609600"/>
            <a:ext cx="5029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J______ S________: This is a column of air riding in the sky _______the earth. It affects weather. Moves weather in U.S. from ______to</a:t>
            </a:r>
            <a:r>
              <a:rPr lang="en-US" sz="2000" b="1" dirty="0" smtClean="0"/>
              <a:t>_______. T_______ </a:t>
            </a:r>
            <a:r>
              <a:rPr lang="en-US" sz="2000" b="1" dirty="0" err="1" smtClean="0"/>
              <a:t>W______move</a:t>
            </a:r>
            <a:r>
              <a:rPr lang="en-US" sz="2000" b="1" dirty="0" smtClean="0"/>
              <a:t> </a:t>
            </a:r>
            <a:r>
              <a:rPr lang="en-US" sz="2000" b="1" dirty="0" smtClean="0"/>
              <a:t>hurricanes from ___________to _______. </a:t>
            </a:r>
            <a:endParaRPr lang="en-US" sz="2000" b="1" dirty="0" smtClean="0"/>
          </a:p>
          <a:p>
            <a:endParaRPr lang="en-US" sz="2000" b="1" dirty="0" smtClean="0"/>
          </a:p>
          <a:p>
            <a:endParaRPr lang="en-US" sz="1400" b="1" dirty="0" smtClean="0"/>
          </a:p>
          <a:p>
            <a:pPr marL="342900" indent="-342900">
              <a:buAutoNum type="alphaLcPeriod"/>
            </a:pPr>
            <a:endParaRPr lang="en-US" sz="1400" dirty="0" smtClean="0"/>
          </a:p>
          <a:p>
            <a:endParaRPr lang="en-US" sz="1400" dirty="0" smtClean="0"/>
          </a:p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28600" y="2667000"/>
            <a:ext cx="50292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Winds ________and ________because of the ________causing Trade, Westerlies and Prevailing Winds, __________Effect, Coriolis Effect</a:t>
            </a:r>
            <a:r>
              <a:rPr lang="en-US" sz="2000" b="1" dirty="0" smtClean="0"/>
              <a:t>!   </a:t>
            </a:r>
            <a:br>
              <a:rPr lang="en-US" sz="2000" b="1" dirty="0" smtClean="0"/>
            </a:br>
            <a:r>
              <a:rPr lang="en-US" b="1" dirty="0" smtClean="0"/>
              <a:t>Winds </a:t>
            </a:r>
            <a:r>
              <a:rPr lang="en-US" b="1" dirty="0" smtClean="0"/>
              <a:t>will blow from </a:t>
            </a:r>
            <a:r>
              <a:rPr lang="en-US" b="1" dirty="0" smtClean="0"/>
              <a:t>_______</a:t>
            </a:r>
            <a:r>
              <a:rPr lang="en-US" b="1" dirty="0" smtClean="0"/>
              <a:t>to </a:t>
            </a:r>
            <a:r>
              <a:rPr lang="en-US" b="1" dirty="0" smtClean="0"/>
              <a:t>______.</a:t>
            </a:r>
            <a:endParaRPr lang="en-US" b="1" dirty="0" smtClean="0"/>
          </a:p>
          <a:p>
            <a:endParaRPr lang="en-US" sz="1400" dirty="0" smtClean="0"/>
          </a:p>
          <a:p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914400"/>
            <a:ext cx="33718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20"/>
          <p:cNvSpPr/>
          <p:nvPr/>
        </p:nvSpPr>
        <p:spPr>
          <a:xfrm>
            <a:off x="5486400" y="57912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 smtClean="0"/>
              <a:t>_______holds heat longer. </a:t>
            </a:r>
            <a:endParaRPr lang="en-US" sz="2400" b="1" dirty="0" smtClean="0"/>
          </a:p>
          <a:p>
            <a:r>
              <a:rPr lang="en-US" sz="2400" b="1" dirty="0" smtClean="0"/>
              <a:t>_______</a:t>
            </a:r>
            <a:r>
              <a:rPr lang="en-US" sz="2400" b="1" dirty="0" smtClean="0"/>
              <a:t>heats up faster.</a:t>
            </a:r>
            <a:endParaRPr lang="en-US" sz="2400" b="1" dirty="0"/>
          </a:p>
        </p:txBody>
      </p:sp>
      <p:sp>
        <p:nvSpPr>
          <p:cNvPr id="26" name="Rectangle 25"/>
          <p:cNvSpPr/>
          <p:nvPr/>
        </p:nvSpPr>
        <p:spPr>
          <a:xfrm>
            <a:off x="3962400" y="4800600"/>
            <a:ext cx="4800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________________________________________</a:t>
            </a:r>
          </a:p>
          <a:p>
            <a:r>
              <a:rPr lang="en-US" b="1" dirty="0" smtClean="0"/>
              <a:t>________________________________________</a:t>
            </a:r>
          </a:p>
          <a:p>
            <a:r>
              <a:rPr lang="en-US" b="1" dirty="0" smtClean="0"/>
              <a:t>________________________________________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876800"/>
            <a:ext cx="3352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26"/>
          <p:cNvSpPr txBox="1"/>
          <p:nvPr/>
        </p:nvSpPr>
        <p:spPr>
          <a:xfrm rot="19508560">
            <a:off x="4370546" y="5839962"/>
            <a:ext cx="90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Water </a:t>
            </a:r>
          </a:p>
          <a:p>
            <a:r>
              <a:rPr lang="en-US" b="1" dirty="0" smtClean="0"/>
              <a:t>or Land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1257</TotalTime>
  <Words>1223</Words>
  <Application>Microsoft Office PowerPoint</Application>
  <PresentationFormat>On-screen Show (4:3)</PresentationFormat>
  <Paragraphs>453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Weather Warm Ups 10 Weeks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Warm Ups 10 Weeks</dc:title>
  <dc:creator>Mary DeCanio-Massey</dc:creator>
  <cp:lastModifiedBy>Mary DeCanio-Massey</cp:lastModifiedBy>
  <cp:revision>46</cp:revision>
  <dcterms:created xsi:type="dcterms:W3CDTF">2016-08-24T01:11:59Z</dcterms:created>
  <dcterms:modified xsi:type="dcterms:W3CDTF">2016-10-08T17:37:48Z</dcterms:modified>
</cp:coreProperties>
</file>