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5" r:id="rId4"/>
    <p:sldId id="297" r:id="rId5"/>
    <p:sldId id="298" r:id="rId6"/>
    <p:sldId id="299" r:id="rId7"/>
    <p:sldId id="300" r:id="rId8"/>
    <p:sldId id="301" r:id="rId9"/>
    <p:sldId id="281" r:id="rId10"/>
    <p:sldId id="282" r:id="rId11"/>
    <p:sldId id="283" r:id="rId12"/>
    <p:sldId id="284" r:id="rId13"/>
    <p:sldId id="290" r:id="rId14"/>
    <p:sldId id="30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28471A-D077-462B-9C91-65CE4249CE23}"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8471A-D077-462B-9C91-65CE4249CE23}"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8471A-D077-462B-9C91-65CE4249CE23}"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8471A-D077-462B-9C91-65CE4249CE23}"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28471A-D077-462B-9C91-65CE4249CE23}"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28471A-D077-462B-9C91-65CE4249CE23}"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28471A-D077-462B-9C91-65CE4249CE23}" type="datetimeFigureOut">
              <a:rPr lang="en-US" smtClean="0"/>
              <a:pPr/>
              <a:t>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28471A-D077-462B-9C91-65CE4249CE23}" type="datetimeFigureOut">
              <a:rPr lang="en-US" smtClean="0"/>
              <a:pPr/>
              <a:t>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8471A-D077-462B-9C91-65CE4249CE23}" type="datetimeFigureOut">
              <a:rPr lang="en-US" smtClean="0"/>
              <a:pPr/>
              <a:t>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28471A-D077-462B-9C91-65CE4249CE23}"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28471A-D077-462B-9C91-65CE4249CE23}"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80230-C41F-4F55-9184-DA850129B9C8}" type="slidenum">
              <a:rPr lang="en-US" smtClean="0"/>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8471A-D077-462B-9C91-65CE4249CE23}" type="datetimeFigureOut">
              <a:rPr lang="en-US" smtClean="0"/>
              <a:pPr/>
              <a:t>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80230-C41F-4F55-9184-DA850129B9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6800"/>
            <a:ext cx="9144000" cy="2831544"/>
          </a:xfrm>
          <a:prstGeom prst="rect">
            <a:avLst/>
          </a:prstGeom>
          <a:noFill/>
        </p:spPr>
        <p:txBody>
          <a:bodyPr wrap="square" rtlCol="0">
            <a:spAutoFit/>
          </a:bodyPr>
          <a:lstStyle/>
          <a:p>
            <a:pPr>
              <a:buFont typeface="Arial" pitchFamily="34" charset="0"/>
              <a:buChar char="•"/>
            </a:pPr>
            <a:r>
              <a:rPr lang="en-US" sz="4000" dirty="0"/>
              <a:t>Living vs. Non-Living</a:t>
            </a:r>
          </a:p>
          <a:p>
            <a:pPr>
              <a:buFont typeface="Arial" pitchFamily="34" charset="0"/>
              <a:buChar char="•"/>
            </a:pPr>
            <a:r>
              <a:rPr lang="en-US" sz="4000" dirty="0"/>
              <a:t>The 4 Characteristics of Living Organisms</a:t>
            </a:r>
          </a:p>
          <a:p>
            <a:pPr>
              <a:buFont typeface="Arial" pitchFamily="34" charset="0"/>
              <a:buChar char="•"/>
            </a:pPr>
            <a:r>
              <a:rPr lang="en-US" sz="4000" dirty="0"/>
              <a:t>Foss Investigation 1 What is Life?</a:t>
            </a:r>
          </a:p>
          <a:p>
            <a:pPr>
              <a:buFont typeface="Arial" pitchFamily="34" charset="0"/>
              <a:buChar char="•"/>
            </a:pPr>
            <a:r>
              <a:rPr lang="en-US" sz="4000" dirty="0"/>
              <a:t>Part 1: Living or Nonliving</a:t>
            </a:r>
          </a:p>
          <a:p>
            <a:endParaRPr lang="en-US" dirty="0"/>
          </a:p>
        </p:txBody>
      </p:sp>
      <p:sp>
        <p:nvSpPr>
          <p:cNvPr id="4" name="Rectangle 3"/>
          <p:cNvSpPr/>
          <p:nvPr/>
        </p:nvSpPr>
        <p:spPr>
          <a:xfrm>
            <a:off x="0" y="0"/>
            <a:ext cx="91440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Plants Week 1 Booklet</a:t>
            </a:r>
          </a:p>
        </p:txBody>
      </p:sp>
      <p:sp>
        <p:nvSpPr>
          <p:cNvPr id="7" name="Rectangle 6"/>
          <p:cNvSpPr/>
          <p:nvPr/>
        </p:nvSpPr>
        <p:spPr>
          <a:xfrm>
            <a:off x="8458200" y="5842337"/>
            <a:ext cx="6858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1</a:t>
            </a:r>
          </a:p>
        </p:txBody>
      </p:sp>
      <p:sp>
        <p:nvSpPr>
          <p:cNvPr id="5" name="Rectangle 4"/>
          <p:cNvSpPr/>
          <p:nvPr/>
        </p:nvSpPr>
        <p:spPr>
          <a:xfrm>
            <a:off x="0" y="6273225"/>
            <a:ext cx="525780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dirty="0" err="1"/>
              <a:t>Protists</a:t>
            </a:r>
            <a:r>
              <a:rPr lang="en-US" sz="3200" dirty="0"/>
              <a:t>, Fungi &amp; Plants Unit</a:t>
            </a:r>
          </a:p>
        </p:txBody>
      </p:sp>
      <p:pic>
        <p:nvPicPr>
          <p:cNvPr id="29698" name="Picture 2" descr="Image result for magnifying glass science"/>
          <p:cNvPicPr>
            <a:picLocks noChangeAspect="1" noChangeArrowheads="1"/>
          </p:cNvPicPr>
          <p:nvPr/>
        </p:nvPicPr>
        <p:blipFill>
          <a:blip r:embed="rId2" cstate="print"/>
          <a:srcRect/>
          <a:stretch>
            <a:fillRect/>
          </a:stretch>
        </p:blipFill>
        <p:spPr bwMode="auto">
          <a:xfrm>
            <a:off x="7010400" y="3657600"/>
            <a:ext cx="1349502" cy="2933700"/>
          </a:xfrm>
          <a:prstGeom prst="rect">
            <a:avLst/>
          </a:prstGeom>
          <a:noFill/>
        </p:spPr>
      </p:pic>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28600" y="381000"/>
            <a:ext cx="8763001" cy="6067425"/>
          </a:xfrm>
          <a:prstGeom prst="rect">
            <a:avLst/>
          </a:prstGeom>
          <a:noFill/>
          <a:ln w="9525">
            <a:noFill/>
            <a:miter lim="800000"/>
            <a:headEnd/>
            <a:tailEnd/>
          </a:ln>
        </p:spPr>
      </p:pic>
      <p:sp>
        <p:nvSpPr>
          <p:cNvPr id="7" name="Rectangle 6"/>
          <p:cNvSpPr/>
          <p:nvPr/>
        </p:nvSpPr>
        <p:spPr>
          <a:xfrm>
            <a:off x="8001000" y="5842337"/>
            <a:ext cx="11430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10</a:t>
            </a:r>
          </a:p>
        </p:txBody>
      </p:sp>
      <p:sp>
        <p:nvSpPr>
          <p:cNvPr id="6" name="TextBox 5"/>
          <p:cNvSpPr txBox="1"/>
          <p:nvPr/>
        </p:nvSpPr>
        <p:spPr>
          <a:xfrm>
            <a:off x="1524000" y="0"/>
            <a:ext cx="6781800" cy="646331"/>
          </a:xfrm>
          <a:prstGeom prst="rect">
            <a:avLst/>
          </a:prstGeom>
          <a:noFill/>
        </p:spPr>
        <p:txBody>
          <a:bodyPr wrap="square" rtlCol="0">
            <a:spAutoFit/>
          </a:bodyPr>
          <a:lstStyle/>
          <a:p>
            <a:pPr algn="ctr"/>
            <a:r>
              <a:rPr lang="en-US" sz="3600" b="1" dirty="0"/>
              <a:t>Living         vs.        Non-Living</a:t>
            </a: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001000" y="3505200"/>
            <a:ext cx="11430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11</a:t>
            </a:r>
          </a:p>
        </p:txBody>
      </p:sp>
      <p:sp>
        <p:nvSpPr>
          <p:cNvPr id="6" name="Rectangle 5"/>
          <p:cNvSpPr/>
          <p:nvPr/>
        </p:nvSpPr>
        <p:spPr>
          <a:xfrm>
            <a:off x="228600" y="0"/>
            <a:ext cx="8686800" cy="6801862"/>
          </a:xfrm>
          <a:prstGeom prst="rect">
            <a:avLst/>
          </a:prstGeom>
        </p:spPr>
        <p:txBody>
          <a:bodyPr wrap="square">
            <a:spAutoFit/>
          </a:bodyPr>
          <a:lstStyle/>
          <a:p>
            <a:r>
              <a:rPr lang="en-US" sz="2000" b="1" dirty="0"/>
              <a:t>Essential Knowledge </a:t>
            </a:r>
          </a:p>
          <a:p>
            <a:r>
              <a:rPr lang="en-US" sz="2000" dirty="0"/>
              <a:t>It is essential for students to know the characteristics that separate living organisms from nonliving things. All living organisms share the following characteristics: </a:t>
            </a:r>
          </a:p>
          <a:p>
            <a:r>
              <a:rPr lang="en-US" sz="2000" b="1" u="sng" dirty="0"/>
              <a:t>1. They obtain and use resources for energy </a:t>
            </a:r>
          </a:p>
          <a:p>
            <a:r>
              <a:rPr lang="en-US" sz="2000" dirty="0"/>
              <a:t>● All organisms must obtain resources, such as food, oxygen, and water, which provide required energy to perform the basic processes of life, such as growing and developing, or repairing injured parts. </a:t>
            </a:r>
          </a:p>
          <a:p>
            <a:r>
              <a:rPr lang="en-US" sz="2000" dirty="0"/>
              <a:t>● </a:t>
            </a:r>
            <a:r>
              <a:rPr lang="en-US" sz="2000" b="1" u="sng" dirty="0" err="1"/>
              <a:t>Autotrophs</a:t>
            </a:r>
            <a:r>
              <a:rPr lang="en-US" sz="2000" dirty="0"/>
              <a:t> (for example plants) provide their own food for energy through the process of photosynthesis, while </a:t>
            </a:r>
            <a:r>
              <a:rPr lang="en-US" sz="2000" b="1" u="sng" dirty="0"/>
              <a:t>heterotrophs</a:t>
            </a:r>
            <a:r>
              <a:rPr lang="en-US" sz="2000" dirty="0"/>
              <a:t> (for example animals) must find an external source for food. </a:t>
            </a:r>
          </a:p>
          <a:p>
            <a:r>
              <a:rPr lang="en-US" sz="2000" dirty="0"/>
              <a:t>● Energy is released from food in most organisms through the process of respiration. </a:t>
            </a:r>
          </a:p>
          <a:p>
            <a:endParaRPr lang="en-US" sz="2000" dirty="0"/>
          </a:p>
          <a:p>
            <a:r>
              <a:rPr lang="en-US" sz="2000" b="1" u="sng" dirty="0"/>
              <a:t>2. They respond to stimuli </a:t>
            </a:r>
          </a:p>
          <a:p>
            <a:r>
              <a:rPr lang="en-US" sz="2000" dirty="0"/>
              <a:t>● A stimulus is any change in an organism’s surroundings that will cause the organism to react. </a:t>
            </a:r>
          </a:p>
          <a:p>
            <a:r>
              <a:rPr lang="en-US" sz="2000" dirty="0"/>
              <a:t>● Examples of environmental stimuli may be changes in the following: amount of light, temperature, sound, amount of water, space, amounts or types of food, or other organisms present. </a:t>
            </a:r>
          </a:p>
          <a:p>
            <a:r>
              <a:rPr lang="en-US" sz="2000" dirty="0"/>
              <a:t>● The reaction to the stimulus is called a response. It can be an action or behavior performed by the organism. </a:t>
            </a:r>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001000" y="5842337"/>
            <a:ext cx="11430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12</a:t>
            </a:r>
          </a:p>
        </p:txBody>
      </p:sp>
      <p:sp>
        <p:nvSpPr>
          <p:cNvPr id="6" name="Rectangle 5"/>
          <p:cNvSpPr/>
          <p:nvPr/>
        </p:nvSpPr>
        <p:spPr>
          <a:xfrm>
            <a:off x="0" y="0"/>
            <a:ext cx="9144000" cy="5016758"/>
          </a:xfrm>
          <a:prstGeom prst="rect">
            <a:avLst/>
          </a:prstGeom>
        </p:spPr>
        <p:txBody>
          <a:bodyPr wrap="square">
            <a:spAutoFit/>
          </a:bodyPr>
          <a:lstStyle/>
          <a:p>
            <a:endParaRPr lang="en-US" sz="2000" dirty="0"/>
          </a:p>
          <a:p>
            <a:r>
              <a:rPr lang="en-US" sz="2000" b="1" u="sng" dirty="0"/>
              <a:t>3. They reproduce </a:t>
            </a:r>
          </a:p>
          <a:p>
            <a:r>
              <a:rPr lang="en-US" sz="2000" dirty="0"/>
              <a:t>● Organisms have the ability to reproduce, or produce offspring that have similar characteristics as the parent(s). There are two basic types of reproduction: ○ Asexual reproduction - a process that involves only one parent and produces offspring that is identical to the parent. </a:t>
            </a:r>
          </a:p>
          <a:p>
            <a:r>
              <a:rPr lang="en-US" sz="2000" dirty="0"/>
              <a:t>○ Sexual reproduction - a process that involves two parents. The egg (female reproductive cell) and sperm (male reproductive cell) from these two parents combine to make an offspring that has characteristics of both parents. </a:t>
            </a:r>
          </a:p>
          <a:p>
            <a:endParaRPr lang="en-US" sz="2000" dirty="0"/>
          </a:p>
          <a:p>
            <a:r>
              <a:rPr lang="en-US" sz="2000" b="1" u="sng" dirty="0"/>
              <a:t>4. They grow and develop </a:t>
            </a:r>
          </a:p>
          <a:p>
            <a:r>
              <a:rPr lang="en-US" sz="2000" dirty="0"/>
              <a:t>● Growth is the process whereby the organism becomes larger (has an increase in height, mass, and/or overall size). </a:t>
            </a:r>
          </a:p>
          <a:p>
            <a:r>
              <a:rPr lang="en-US" sz="2000" dirty="0"/>
              <a:t>● Development is the process that occurs in the life of the organism that results in the organism becoming more complex structurally. </a:t>
            </a:r>
          </a:p>
          <a:p>
            <a:r>
              <a:rPr lang="en-US" sz="2000" dirty="0"/>
              <a:t>● Organisms require energy to grow and develop. </a:t>
            </a:r>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srcRect/>
          <a:stretch>
            <a:fillRect/>
          </a:stretch>
        </p:blipFill>
        <p:spPr bwMode="auto">
          <a:xfrm>
            <a:off x="228600" y="990600"/>
            <a:ext cx="5257800" cy="4924425"/>
          </a:xfrm>
          <a:prstGeom prst="rect">
            <a:avLst/>
          </a:prstGeom>
          <a:noFill/>
          <a:ln w="9525">
            <a:noFill/>
            <a:miter lim="800000"/>
            <a:headEnd/>
            <a:tailEnd/>
          </a:ln>
        </p:spPr>
      </p:pic>
      <p:sp>
        <p:nvSpPr>
          <p:cNvPr id="2" name="Title 1"/>
          <p:cNvSpPr>
            <a:spLocks noGrp="1"/>
          </p:cNvSpPr>
          <p:nvPr>
            <p:ph type="title"/>
          </p:nvPr>
        </p:nvSpPr>
        <p:spPr>
          <a:xfrm>
            <a:off x="0" y="0"/>
            <a:ext cx="9144000" cy="685800"/>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en-US" sz="2800" b="1" dirty="0"/>
              <a:t>Scientific Argument: Claim, Evidence, Reasoning</a:t>
            </a:r>
          </a:p>
        </p:txBody>
      </p:sp>
      <p:sp>
        <p:nvSpPr>
          <p:cNvPr id="5" name="TextBox 4"/>
          <p:cNvSpPr txBox="1"/>
          <p:nvPr/>
        </p:nvSpPr>
        <p:spPr>
          <a:xfrm>
            <a:off x="5562600" y="762000"/>
            <a:ext cx="3581400" cy="6186309"/>
          </a:xfrm>
          <a:prstGeom prst="rect">
            <a:avLst/>
          </a:prstGeom>
          <a:noFill/>
        </p:spPr>
        <p:txBody>
          <a:bodyPr wrap="square" rtlCol="0">
            <a:spAutoFit/>
          </a:bodyPr>
          <a:lstStyle/>
          <a:p>
            <a:r>
              <a:rPr lang="en-US" b="1" dirty="0"/>
              <a:t>Using the chart, use your scientific argument skills to make a claim, find evidence and reasoning about the concept of living, nonliving, dead, and or dormant.</a:t>
            </a:r>
          </a:p>
          <a:p>
            <a:endParaRPr lang="en-US" b="1" dirty="0"/>
          </a:p>
          <a:p>
            <a:r>
              <a:rPr lang="en-US" b="1" dirty="0"/>
              <a:t>Claim:_____________________________________________________</a:t>
            </a:r>
          </a:p>
          <a:p>
            <a:endParaRPr lang="en-US" b="1" dirty="0"/>
          </a:p>
          <a:p>
            <a:r>
              <a:rPr lang="en-US" b="1" dirty="0"/>
              <a:t>Evidence: _________________________________________________________________________________________________________________________________________________</a:t>
            </a:r>
          </a:p>
          <a:p>
            <a:endParaRPr lang="en-US" b="1" dirty="0"/>
          </a:p>
          <a:p>
            <a:r>
              <a:rPr lang="en-US" b="1" dirty="0"/>
              <a:t>Reasoning: _________________________________________________________________________________________________________________________________________________</a:t>
            </a:r>
          </a:p>
        </p:txBody>
      </p:sp>
      <p:sp>
        <p:nvSpPr>
          <p:cNvPr id="8" name="TextBox 7"/>
          <p:cNvSpPr txBox="1"/>
          <p:nvPr/>
        </p:nvSpPr>
        <p:spPr>
          <a:xfrm>
            <a:off x="228600" y="5867400"/>
            <a:ext cx="5257800"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b="1" u="sng" dirty="0"/>
              <a:t>Find a fact</a:t>
            </a:r>
            <a:r>
              <a:rPr lang="en-US" sz="1400" b="1" dirty="0"/>
              <a:t>: Which three organisms/things  reproduce according to this graph?</a:t>
            </a:r>
          </a:p>
          <a:p>
            <a:r>
              <a:rPr lang="en-US" sz="1400" b="1" dirty="0"/>
              <a:t>Answer:_____________________</a:t>
            </a:r>
          </a:p>
        </p:txBody>
      </p:sp>
      <p:sp>
        <p:nvSpPr>
          <p:cNvPr id="10" name="Rectangle 9"/>
          <p:cNvSpPr/>
          <p:nvPr/>
        </p:nvSpPr>
        <p:spPr>
          <a:xfrm>
            <a:off x="0" y="685800"/>
            <a:ext cx="1024704" cy="369332"/>
          </a:xfrm>
          <a:prstGeom prst="rect">
            <a:avLst/>
          </a:prstGeom>
        </p:spPr>
        <p:txBody>
          <a:bodyPr wrap="none">
            <a:spAutoFit/>
          </a:bodyPr>
          <a:lstStyle/>
          <a:p>
            <a:r>
              <a:rPr lang="en-US" b="1" dirty="0"/>
              <a:t>6.E.2A.2 </a:t>
            </a:r>
            <a:endParaRPr lang="en-US" dirty="0"/>
          </a:p>
        </p:txBody>
      </p:sp>
      <p:sp>
        <p:nvSpPr>
          <p:cNvPr id="7" name="Rectangle 6"/>
          <p:cNvSpPr/>
          <p:nvPr/>
        </p:nvSpPr>
        <p:spPr>
          <a:xfrm>
            <a:off x="8001000" y="5842337"/>
            <a:ext cx="11430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77200" y="0"/>
            <a:ext cx="10668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a:t>14</a:t>
            </a:r>
            <a:endParaRPr lang="en-US" sz="6000" dirty="0"/>
          </a:p>
        </p:txBody>
      </p:sp>
      <p:sp>
        <p:nvSpPr>
          <p:cNvPr id="4" name="TextBox 3"/>
          <p:cNvSpPr txBox="1"/>
          <p:nvPr/>
        </p:nvSpPr>
        <p:spPr>
          <a:xfrm>
            <a:off x="0" y="0"/>
            <a:ext cx="1600200" cy="584775"/>
          </a:xfrm>
          <a:prstGeom prst="rect">
            <a:avLst/>
          </a:prstGeom>
          <a:noFill/>
        </p:spPr>
        <p:txBody>
          <a:bodyPr wrap="square" rtlCol="0">
            <a:spAutoFit/>
          </a:bodyPr>
          <a:lstStyle/>
          <a:p>
            <a:pPr algn="ctr"/>
            <a:r>
              <a:rPr lang="en-US" sz="3200" b="1" dirty="0"/>
              <a:t>Review</a:t>
            </a:r>
          </a:p>
        </p:txBody>
      </p:sp>
      <p:sp>
        <p:nvSpPr>
          <p:cNvPr id="7" name="Rounded Rectangle 6"/>
          <p:cNvSpPr/>
          <p:nvPr/>
        </p:nvSpPr>
        <p:spPr>
          <a:xfrm>
            <a:off x="228600" y="533400"/>
            <a:ext cx="3200400" cy="1219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657600" y="533400"/>
            <a:ext cx="3200400" cy="1219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228600" y="1905000"/>
            <a:ext cx="3200400" cy="1219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657600" y="1905000"/>
            <a:ext cx="3200400" cy="1219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286000" y="1371600"/>
            <a:ext cx="2667000" cy="9144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Characteristics of All Living Things</a:t>
            </a:r>
          </a:p>
        </p:txBody>
      </p:sp>
      <p:graphicFrame>
        <p:nvGraphicFramePr>
          <p:cNvPr id="15" name="Table 14"/>
          <p:cNvGraphicFramePr>
            <a:graphicFrameLocks noGrp="1"/>
          </p:cNvGraphicFramePr>
          <p:nvPr/>
        </p:nvGraphicFramePr>
        <p:xfrm>
          <a:off x="7391400" y="1143000"/>
          <a:ext cx="1600200" cy="5207727"/>
        </p:xfrm>
        <a:graphic>
          <a:graphicData uri="http://schemas.openxmlformats.org/drawingml/2006/table">
            <a:tbl>
              <a:tblPr firstRow="1" bandRow="1">
                <a:tableStyleId>{7E9639D4-E3E2-4D34-9284-5A2195B3D0D7}</a:tableStyleId>
              </a:tblPr>
              <a:tblGrid>
                <a:gridCol w="1600200">
                  <a:extLst>
                    <a:ext uri="{9D8B030D-6E8A-4147-A177-3AD203B41FA5}">
                      <a16:colId xmlns:a16="http://schemas.microsoft.com/office/drawing/2014/main" val="20000"/>
                    </a:ext>
                  </a:extLst>
                </a:gridCol>
              </a:tblGrid>
              <a:tr h="743961">
                <a:tc>
                  <a:txBody>
                    <a:bodyPr/>
                    <a:lstStyle/>
                    <a:p>
                      <a:pPr algn="l">
                        <a:buFont typeface="Arial" pitchFamily="34" charset="0"/>
                        <a:buNone/>
                      </a:pPr>
                      <a:r>
                        <a:rPr lang="en-US" sz="2000" b="1" dirty="0">
                          <a:solidFill>
                            <a:schemeClr val="tx1"/>
                          </a:solidFill>
                        </a:rPr>
                        <a:t>A. dead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743961">
                <a:tc>
                  <a:txBody>
                    <a:bodyPr/>
                    <a:lstStyle/>
                    <a:p>
                      <a:pPr algn="l">
                        <a:buFont typeface="Arial" pitchFamily="34" charset="0"/>
                        <a:buNone/>
                      </a:pPr>
                      <a:r>
                        <a:rPr lang="en-US" sz="2000" b="1" dirty="0">
                          <a:solidFill>
                            <a:schemeClr val="tx1"/>
                          </a:solidFill>
                        </a:rPr>
                        <a:t>B. dormant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743961">
                <a:tc>
                  <a:txBody>
                    <a:bodyPr/>
                    <a:lstStyle/>
                    <a:p>
                      <a:pPr algn="l">
                        <a:buFont typeface="Arial" pitchFamily="34" charset="0"/>
                        <a:buNone/>
                      </a:pPr>
                      <a:r>
                        <a:rPr lang="en-US" sz="2000" b="1" dirty="0">
                          <a:solidFill>
                            <a:schemeClr val="tx1"/>
                          </a:solidFill>
                        </a:rPr>
                        <a:t>C.</a:t>
                      </a:r>
                      <a:r>
                        <a:rPr lang="en-US" sz="2000" b="1" baseline="0" dirty="0">
                          <a:solidFill>
                            <a:schemeClr val="tx1"/>
                          </a:solidFill>
                        </a:rPr>
                        <a:t> </a:t>
                      </a:r>
                      <a:r>
                        <a:rPr lang="en-US" sz="2000" b="1" dirty="0">
                          <a:solidFill>
                            <a:schemeClr val="tx1"/>
                          </a:solidFill>
                        </a:rPr>
                        <a:t>evidence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743961">
                <a:tc>
                  <a:txBody>
                    <a:bodyPr/>
                    <a:lstStyle/>
                    <a:p>
                      <a:pPr algn="l">
                        <a:buFont typeface="Arial" pitchFamily="34" charset="0"/>
                        <a:buNone/>
                      </a:pPr>
                      <a:r>
                        <a:rPr lang="en-US" sz="2000" b="1" dirty="0">
                          <a:solidFill>
                            <a:schemeClr val="tx1"/>
                          </a:solidFill>
                        </a:rPr>
                        <a:t>D.</a:t>
                      </a:r>
                      <a:r>
                        <a:rPr lang="en-US" sz="2000" b="1" baseline="0" dirty="0">
                          <a:solidFill>
                            <a:schemeClr val="tx1"/>
                          </a:solidFill>
                        </a:rPr>
                        <a:t> </a:t>
                      </a:r>
                      <a:r>
                        <a:rPr lang="en-US" sz="2000" b="1" dirty="0">
                          <a:solidFill>
                            <a:schemeClr val="tx1"/>
                          </a:solidFill>
                        </a:rPr>
                        <a:t>habitat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743961">
                <a:tc>
                  <a:txBody>
                    <a:bodyPr/>
                    <a:lstStyle/>
                    <a:p>
                      <a:pPr algn="l">
                        <a:buFont typeface="Arial" pitchFamily="34" charset="0"/>
                        <a:buNone/>
                      </a:pPr>
                      <a:r>
                        <a:rPr lang="en-US" sz="2000" b="1" dirty="0">
                          <a:solidFill>
                            <a:schemeClr val="tx1"/>
                          </a:solidFill>
                        </a:rPr>
                        <a:t>E.</a:t>
                      </a:r>
                      <a:r>
                        <a:rPr lang="en-US" sz="2000" b="1" baseline="0" dirty="0">
                          <a:solidFill>
                            <a:schemeClr val="tx1"/>
                          </a:solidFill>
                        </a:rPr>
                        <a:t> </a:t>
                      </a:r>
                      <a:r>
                        <a:rPr lang="en-US" sz="2000" b="1" dirty="0">
                          <a:solidFill>
                            <a:schemeClr val="tx1"/>
                          </a:solidFill>
                        </a:rPr>
                        <a:t>living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743961">
                <a:tc>
                  <a:txBody>
                    <a:bodyPr/>
                    <a:lstStyle/>
                    <a:p>
                      <a:pPr algn="l">
                        <a:buFont typeface="Arial" pitchFamily="34" charset="0"/>
                        <a:buNone/>
                      </a:pPr>
                      <a:r>
                        <a:rPr lang="en-US" sz="2000" b="1" dirty="0">
                          <a:solidFill>
                            <a:schemeClr val="tx1"/>
                          </a:solidFill>
                        </a:rPr>
                        <a:t>F. nonliving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743961">
                <a:tc>
                  <a:txBody>
                    <a:bodyPr/>
                    <a:lstStyle/>
                    <a:p>
                      <a:pPr algn="l">
                        <a:buFont typeface="Arial" pitchFamily="34" charset="0"/>
                        <a:buNone/>
                      </a:pPr>
                      <a:r>
                        <a:rPr lang="en-US" sz="2000" b="1" dirty="0">
                          <a:solidFill>
                            <a:schemeClr val="tx1"/>
                          </a:solidFill>
                        </a:rPr>
                        <a:t>G.</a:t>
                      </a:r>
                      <a:r>
                        <a:rPr lang="en-US" sz="2000" b="1" baseline="0" dirty="0">
                          <a:solidFill>
                            <a:schemeClr val="tx1"/>
                          </a:solidFill>
                        </a:rPr>
                        <a:t> </a:t>
                      </a:r>
                      <a:r>
                        <a:rPr lang="en-US" sz="2000" b="1" dirty="0">
                          <a:solidFill>
                            <a:schemeClr val="tx1"/>
                          </a:solidFill>
                        </a:rPr>
                        <a:t>organism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16" name="TextBox 15"/>
          <p:cNvSpPr txBox="1"/>
          <p:nvPr/>
        </p:nvSpPr>
        <p:spPr>
          <a:xfrm>
            <a:off x="0" y="3200400"/>
            <a:ext cx="7315200" cy="3785652"/>
          </a:xfrm>
          <a:prstGeom prst="rect">
            <a:avLst/>
          </a:prstGeom>
          <a:noFill/>
        </p:spPr>
        <p:txBody>
          <a:bodyPr wrap="square" rtlCol="0">
            <a:spAutoFit/>
          </a:bodyPr>
          <a:lstStyle/>
          <a:p>
            <a:r>
              <a:rPr lang="en-US" sz="2000" b="1" dirty="0"/>
              <a:t>Use the vocabulary on the right to match with the definitions below.</a:t>
            </a:r>
          </a:p>
          <a:p>
            <a:endParaRPr lang="en-US" sz="2000" b="1" dirty="0"/>
          </a:p>
          <a:p>
            <a:r>
              <a:rPr lang="en-US" sz="2000" b="1" dirty="0"/>
              <a:t>______1.  Referring to something that has never been alive.</a:t>
            </a:r>
          </a:p>
          <a:p>
            <a:r>
              <a:rPr lang="en-US" sz="2000" b="1" dirty="0"/>
              <a:t>______2.  Information gathered by observation or experimentation.</a:t>
            </a:r>
          </a:p>
          <a:p>
            <a:r>
              <a:rPr lang="en-US" sz="2000" b="1" dirty="0"/>
              <a:t>______3.  No longer alive.</a:t>
            </a:r>
          </a:p>
          <a:p>
            <a:r>
              <a:rPr lang="en-US" sz="2000" b="1" dirty="0"/>
              <a:t>______4.  An individual living thing, such as a plant, animal, fungus, </a:t>
            </a:r>
            <a:br>
              <a:rPr lang="en-US" sz="2000" b="1" dirty="0"/>
            </a:br>
            <a:r>
              <a:rPr lang="en-US" sz="2000" b="1" dirty="0"/>
              <a:t>                   bacterium, </a:t>
            </a:r>
            <a:r>
              <a:rPr lang="en-US" sz="2000" b="1" dirty="0" err="1"/>
              <a:t>archaeon</a:t>
            </a:r>
            <a:r>
              <a:rPr lang="en-US" sz="2000" b="1" dirty="0"/>
              <a:t>, or </a:t>
            </a:r>
            <a:r>
              <a:rPr lang="en-US" sz="2000" b="1" dirty="0" err="1"/>
              <a:t>protist</a:t>
            </a:r>
            <a:r>
              <a:rPr lang="en-US" sz="2000" b="1" dirty="0"/>
              <a:t>.</a:t>
            </a:r>
          </a:p>
          <a:p>
            <a:r>
              <a:rPr lang="en-US" sz="2000" b="1" dirty="0"/>
              <a:t>______5.  A state of suspended activity.  Alive, but inactive.</a:t>
            </a:r>
          </a:p>
          <a:p>
            <a:r>
              <a:rPr lang="en-US" sz="2000" b="1" dirty="0"/>
              <a:t>______6.  A specific place where an organism lives.</a:t>
            </a:r>
          </a:p>
          <a:p>
            <a:r>
              <a:rPr lang="en-US" sz="2000" b="1" dirty="0"/>
              <a:t>______7.  The condition of being alive.</a:t>
            </a:r>
          </a:p>
          <a:p>
            <a:endParaRPr lang="en-US" sz="2000" b="1" dirty="0"/>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58200" y="2743200"/>
            <a:ext cx="6858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2</a:t>
            </a:r>
          </a:p>
        </p:txBody>
      </p:sp>
      <p:graphicFrame>
        <p:nvGraphicFramePr>
          <p:cNvPr id="7" name="Table 6"/>
          <p:cNvGraphicFramePr>
            <a:graphicFrameLocks noGrp="1"/>
          </p:cNvGraphicFramePr>
          <p:nvPr/>
        </p:nvGraphicFramePr>
        <p:xfrm>
          <a:off x="0" y="1"/>
          <a:ext cx="9144000" cy="6858000"/>
        </p:xfrm>
        <a:graphic>
          <a:graphicData uri="http://schemas.openxmlformats.org/drawingml/2006/table">
            <a:tbl>
              <a:tblPr firstRow="1" bandRow="1">
                <a:tableStyleId>{7E9639D4-E3E2-4D34-9284-5A2195B3D0D7}</a:tableStyleId>
              </a:tblPr>
              <a:tblGrid>
                <a:gridCol w="2186796">
                  <a:extLst>
                    <a:ext uri="{9D8B030D-6E8A-4147-A177-3AD203B41FA5}">
                      <a16:colId xmlns:a16="http://schemas.microsoft.com/office/drawing/2014/main" val="20000"/>
                    </a:ext>
                  </a:extLst>
                </a:gridCol>
                <a:gridCol w="3909204">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647543">
                <a:tc gridSpan="3">
                  <a:txBody>
                    <a:bodyPr/>
                    <a:lstStyle/>
                    <a:p>
                      <a:pPr algn="ctr"/>
                      <a:r>
                        <a:rPr lang="en-US" sz="3200" b="1" dirty="0"/>
                        <a:t>Drawing to Learn (D2L’s)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1002730">
                <a:tc>
                  <a:txBody>
                    <a:bodyPr/>
                    <a:lstStyle/>
                    <a:p>
                      <a:pPr algn="ctr"/>
                      <a:r>
                        <a:rPr lang="en-US" sz="2800" b="1" dirty="0"/>
                        <a:t>Vocabulary</a:t>
                      </a:r>
                      <a:r>
                        <a:rPr lang="en-US" sz="2800" b="1" baseline="0" dirty="0"/>
                        <a:t> </a:t>
                      </a:r>
                    </a:p>
                    <a:p>
                      <a:pPr algn="ctr"/>
                      <a:r>
                        <a:rPr lang="en-US" sz="2800" b="1" baseline="0" dirty="0"/>
                        <a:t>Word</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2800" b="1" dirty="0"/>
                        <a:t>Define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2800" b="1" dirty="0"/>
                        <a:t>Draw a Picture Representation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743961">
                <a:tc>
                  <a:txBody>
                    <a:bodyPr/>
                    <a:lstStyle/>
                    <a:p>
                      <a:pPr algn="ctr"/>
                      <a:r>
                        <a:rPr lang="en-US" sz="4000" b="1" dirty="0"/>
                        <a:t>dead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43961">
                <a:tc>
                  <a:txBody>
                    <a:bodyPr/>
                    <a:lstStyle/>
                    <a:p>
                      <a:pPr algn="ctr"/>
                      <a:r>
                        <a:rPr lang="en-US" sz="4000" b="1" dirty="0"/>
                        <a:t>dormant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43961">
                <a:tc>
                  <a:txBody>
                    <a:bodyPr/>
                    <a:lstStyle/>
                    <a:p>
                      <a:pPr algn="ctr"/>
                      <a:r>
                        <a:rPr lang="en-US" sz="4000" b="1" dirty="0"/>
                        <a:t>evidence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43961">
                <a:tc>
                  <a:txBody>
                    <a:bodyPr/>
                    <a:lstStyle/>
                    <a:p>
                      <a:pPr algn="ctr"/>
                      <a:r>
                        <a:rPr lang="en-US" sz="4000" b="1" dirty="0"/>
                        <a:t>habitat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43961">
                <a:tc>
                  <a:txBody>
                    <a:bodyPr/>
                    <a:lstStyle/>
                    <a:p>
                      <a:pPr algn="ctr"/>
                      <a:r>
                        <a:rPr lang="en-US" sz="4000" b="1" dirty="0"/>
                        <a:t>living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743961">
                <a:tc>
                  <a:txBody>
                    <a:bodyPr/>
                    <a:lstStyle/>
                    <a:p>
                      <a:pPr algn="ctr"/>
                      <a:r>
                        <a:rPr lang="en-US" sz="4000" b="1" dirty="0"/>
                        <a:t>nonliving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43961">
                <a:tc>
                  <a:txBody>
                    <a:bodyPr/>
                    <a:lstStyle/>
                    <a:p>
                      <a:pPr algn="ctr"/>
                      <a:r>
                        <a:rPr lang="en-US" sz="4000" b="1" dirty="0"/>
                        <a:t>organism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58200" y="0"/>
            <a:ext cx="6858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3</a:t>
            </a:r>
          </a:p>
        </p:txBody>
      </p:sp>
      <p:sp>
        <p:nvSpPr>
          <p:cNvPr id="4" name="TextBox 3"/>
          <p:cNvSpPr txBox="1"/>
          <p:nvPr/>
        </p:nvSpPr>
        <p:spPr>
          <a:xfrm>
            <a:off x="1219200" y="0"/>
            <a:ext cx="6781800" cy="646331"/>
          </a:xfrm>
          <a:prstGeom prst="rect">
            <a:avLst/>
          </a:prstGeom>
          <a:noFill/>
        </p:spPr>
        <p:txBody>
          <a:bodyPr wrap="square" rtlCol="0">
            <a:spAutoFit/>
          </a:bodyPr>
          <a:lstStyle/>
          <a:p>
            <a:pPr algn="ctr"/>
            <a:r>
              <a:rPr lang="en-US" sz="3600" b="1" dirty="0"/>
              <a:t>Investigation 1: What is Life?</a:t>
            </a:r>
          </a:p>
        </p:txBody>
      </p:sp>
      <p:sp>
        <p:nvSpPr>
          <p:cNvPr id="5" name="TextBox 4"/>
          <p:cNvSpPr txBox="1"/>
          <p:nvPr/>
        </p:nvSpPr>
        <p:spPr>
          <a:xfrm>
            <a:off x="0" y="609600"/>
            <a:ext cx="8915400" cy="5693866"/>
          </a:xfrm>
          <a:prstGeom prst="rect">
            <a:avLst/>
          </a:prstGeom>
          <a:noFill/>
        </p:spPr>
        <p:txBody>
          <a:bodyPr wrap="square" rtlCol="0">
            <a:spAutoFit/>
          </a:bodyPr>
          <a:lstStyle/>
          <a:p>
            <a:pPr marL="514350" indent="-514350">
              <a:buAutoNum type="arabicPeriod"/>
            </a:pPr>
            <a:r>
              <a:rPr lang="en-US" sz="2400" b="1" dirty="0"/>
              <a:t>What is life?__________________________________</a:t>
            </a:r>
          </a:p>
          <a:p>
            <a:pPr marL="514350" indent="-514350">
              <a:buAutoNum type="arabicPeriod"/>
            </a:pPr>
            <a:r>
              <a:rPr lang="en-US" sz="2400" b="1" dirty="0"/>
              <a:t>All organisms exhibit four (4) common characteristics, what are they?  #1___________________________________________________#2___________________________________________________#3___________________________________________________#4___________________________________________________</a:t>
            </a:r>
          </a:p>
          <a:p>
            <a:pPr marL="514350" indent="-514350">
              <a:buFontTx/>
              <a:buAutoNum type="arabicPeriod"/>
            </a:pPr>
            <a:r>
              <a:rPr lang="en-US" sz="2400" b="1" dirty="0"/>
              <a:t>Something can only be dead if it was once ____________.</a:t>
            </a:r>
          </a:p>
          <a:p>
            <a:pPr marL="514350" indent="-514350">
              <a:buFontTx/>
              <a:buAutoNum type="arabicPeriod"/>
            </a:pPr>
            <a:r>
              <a:rPr lang="en-US" sz="2400" b="1" dirty="0"/>
              <a:t>Some organisms can become _____________ to survive an unsuitable environment.</a:t>
            </a:r>
          </a:p>
          <a:p>
            <a:pPr marL="514350" indent="-514350">
              <a:buFontTx/>
              <a:buAutoNum type="arabicPeriod"/>
            </a:pPr>
            <a:r>
              <a:rPr lang="en-US" sz="2400" b="1" dirty="0"/>
              <a:t>How do you classify organisms based on the 5 Kingdoms of Life?</a:t>
            </a:r>
          </a:p>
          <a:p>
            <a:pPr marL="514350" indent="-514350"/>
            <a:r>
              <a:rPr lang="en-US" sz="2400" b="1" dirty="0"/>
              <a:t>	_______________________________________________________________________________________________________________________________________________________________</a:t>
            </a:r>
          </a:p>
          <a:p>
            <a:pPr marL="514350" indent="-514350"/>
            <a:endParaRPr lang="en-US" sz="2800" b="1" dirty="0"/>
          </a:p>
        </p:txBody>
      </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609600"/>
            <a:ext cx="7315200" cy="861774"/>
          </a:xfrm>
          <a:prstGeom prst="rect">
            <a:avLst/>
          </a:prstGeom>
        </p:spPr>
        <p:txBody>
          <a:bodyPr wrap="square">
            <a:spAutoFit/>
          </a:bodyPr>
          <a:lstStyle/>
          <a:p>
            <a:pPr marL="514350" indent="-514350"/>
            <a:r>
              <a:rPr lang="en-US" sz="3200" b="1" dirty="0"/>
              <a:t>How do you know if something is living?</a:t>
            </a:r>
          </a:p>
          <a:p>
            <a:pPr marL="514350" indent="-514350"/>
            <a:endParaRPr lang="en-US" b="1" dirty="0"/>
          </a:p>
        </p:txBody>
      </p:sp>
      <p:sp>
        <p:nvSpPr>
          <p:cNvPr id="5" name="TextBox 4"/>
          <p:cNvSpPr txBox="1"/>
          <p:nvPr/>
        </p:nvSpPr>
        <p:spPr>
          <a:xfrm>
            <a:off x="0" y="685800"/>
            <a:ext cx="9144000" cy="6001643"/>
          </a:xfrm>
          <a:prstGeom prst="rect">
            <a:avLst/>
          </a:prstGeom>
          <a:noFill/>
        </p:spPr>
        <p:txBody>
          <a:bodyPr wrap="square" rtlCol="0">
            <a:spAutoFit/>
          </a:bodyPr>
          <a:lstStyle/>
          <a:p>
            <a:r>
              <a:rPr lang="en-US" sz="3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cxnSp>
        <p:nvCxnSpPr>
          <p:cNvPr id="7" name="Straight Connector 6"/>
          <p:cNvCxnSpPr/>
          <p:nvPr/>
        </p:nvCxnSpPr>
        <p:spPr>
          <a:xfrm>
            <a:off x="533400" y="0"/>
            <a:ext cx="76200" cy="6858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147" name="Picture 3"/>
          <p:cNvPicPr>
            <a:picLocks noChangeAspect="1" noChangeArrowheads="1"/>
          </p:cNvPicPr>
          <p:nvPr/>
        </p:nvPicPr>
        <p:blipFill>
          <a:blip r:embed="rId2" cstate="print"/>
          <a:srcRect/>
          <a:stretch>
            <a:fillRect/>
          </a:stretch>
        </p:blipFill>
        <p:spPr bwMode="auto">
          <a:xfrm rot="20176069">
            <a:off x="395646" y="572522"/>
            <a:ext cx="1824068" cy="2349399"/>
          </a:xfrm>
          <a:prstGeom prst="rect">
            <a:avLst/>
          </a:prstGeom>
          <a:noFill/>
          <a:ln w="9525">
            <a:noFill/>
            <a:miter lim="800000"/>
            <a:headEnd/>
            <a:tailEnd/>
          </a:ln>
        </p:spPr>
      </p:pic>
      <p:sp>
        <p:nvSpPr>
          <p:cNvPr id="8" name="Rectangle 7"/>
          <p:cNvSpPr/>
          <p:nvPr/>
        </p:nvSpPr>
        <p:spPr>
          <a:xfrm>
            <a:off x="533400" y="0"/>
            <a:ext cx="3751733" cy="461665"/>
          </a:xfrm>
          <a:prstGeom prst="rect">
            <a:avLst/>
          </a:prstGeom>
        </p:spPr>
        <p:txBody>
          <a:bodyPr wrap="none">
            <a:spAutoFit/>
          </a:bodyPr>
          <a:lstStyle/>
          <a:p>
            <a:r>
              <a:rPr lang="en-US" sz="2400" b="1" dirty="0"/>
              <a:t>Quick Write Date: ________</a:t>
            </a:r>
          </a:p>
        </p:txBody>
      </p:sp>
      <p:sp>
        <p:nvSpPr>
          <p:cNvPr id="11" name="Rectangle 10"/>
          <p:cNvSpPr/>
          <p:nvPr/>
        </p:nvSpPr>
        <p:spPr>
          <a:xfrm>
            <a:off x="8458200" y="3048000"/>
            <a:ext cx="6858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4</a:t>
            </a:r>
          </a:p>
        </p:txBody>
      </p:sp>
      <p:sp>
        <p:nvSpPr>
          <p:cNvPr id="12" name="Rectangle 11"/>
          <p:cNvSpPr/>
          <p:nvPr/>
        </p:nvSpPr>
        <p:spPr>
          <a:xfrm>
            <a:off x="533400" y="4114800"/>
            <a:ext cx="9372600" cy="400110"/>
          </a:xfrm>
          <a:prstGeom prst="rect">
            <a:avLst/>
          </a:prstGeom>
        </p:spPr>
        <p:txBody>
          <a:bodyPr wrap="square">
            <a:spAutoFit/>
          </a:bodyPr>
          <a:lstStyle/>
          <a:p>
            <a:r>
              <a:rPr lang="en-US" sz="2000" b="1" dirty="0"/>
              <a:t>Draw your </a:t>
            </a:r>
            <a:r>
              <a:rPr lang="en-US" b="1" dirty="0"/>
              <a:t>LINE OF LEARNING </a:t>
            </a:r>
            <a:r>
              <a:rPr lang="en-US" sz="2000" b="1" dirty="0"/>
              <a:t>here. Date when your ideas have changed. Date: ____</a:t>
            </a:r>
          </a:p>
        </p:txBody>
      </p:sp>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0"/>
            <a:ext cx="8229600" cy="861774"/>
          </a:xfrm>
          <a:prstGeom prst="rect">
            <a:avLst/>
          </a:prstGeom>
        </p:spPr>
        <p:txBody>
          <a:bodyPr wrap="square">
            <a:spAutoFit/>
          </a:bodyPr>
          <a:lstStyle/>
          <a:p>
            <a:pPr marL="514350" indent="-514350"/>
            <a:r>
              <a:rPr lang="en-US" sz="3200" b="1" i="1" dirty="0"/>
              <a:t>Speak Like a Scientist with Sentence Frames</a:t>
            </a:r>
          </a:p>
          <a:p>
            <a:pPr marL="514350" indent="-514350"/>
            <a:endParaRPr lang="en-US" b="1" dirty="0"/>
          </a:p>
        </p:txBody>
      </p:sp>
      <p:cxnSp>
        <p:nvCxnSpPr>
          <p:cNvPr id="7" name="Straight Connector 6"/>
          <p:cNvCxnSpPr/>
          <p:nvPr/>
        </p:nvCxnSpPr>
        <p:spPr>
          <a:xfrm>
            <a:off x="533400" y="0"/>
            <a:ext cx="76200" cy="6858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09600" y="609600"/>
            <a:ext cx="8763000" cy="6124754"/>
          </a:xfrm>
          <a:prstGeom prst="rect">
            <a:avLst/>
          </a:prstGeom>
        </p:spPr>
        <p:txBody>
          <a:bodyPr wrap="square">
            <a:spAutoFit/>
          </a:bodyPr>
          <a:lstStyle/>
          <a:p>
            <a:r>
              <a:rPr lang="en-US" sz="2800" dirty="0"/>
              <a:t>• I think ______________, because _____________ . </a:t>
            </a:r>
          </a:p>
          <a:p>
            <a:r>
              <a:rPr lang="en-US" sz="2800" dirty="0"/>
              <a:t>• I predict _________, because ______________ . </a:t>
            </a:r>
          </a:p>
          <a:p>
            <a:r>
              <a:rPr lang="en-US" sz="2800" dirty="0"/>
              <a:t>• I claim __________; my evidence is ________________ . </a:t>
            </a:r>
          </a:p>
          <a:p>
            <a:r>
              <a:rPr lang="en-US" sz="2800" dirty="0"/>
              <a:t>• I agree with that _____________________. </a:t>
            </a:r>
          </a:p>
          <a:p>
            <a:r>
              <a:rPr lang="en-US" sz="2800" dirty="0"/>
              <a:t>• My idea is similar/related to &lt;name of classmate&gt;’s idea. </a:t>
            </a:r>
          </a:p>
          <a:p>
            <a:r>
              <a:rPr lang="en-US" sz="2800" dirty="0"/>
              <a:t>• I learned/discovered/heard that ____________. </a:t>
            </a:r>
          </a:p>
          <a:p>
            <a:r>
              <a:rPr lang="en-US" sz="2800" dirty="0"/>
              <a:t>• __________________explained to me that _________. </a:t>
            </a:r>
          </a:p>
          <a:p>
            <a:r>
              <a:rPr lang="en-US" sz="2800" dirty="0"/>
              <a:t>• __________________shared with me that _________. </a:t>
            </a:r>
          </a:p>
          <a:p>
            <a:r>
              <a:rPr lang="en-US" sz="2800" dirty="0"/>
              <a:t>• We decided/agreed that _________________ . </a:t>
            </a:r>
          </a:p>
          <a:p>
            <a:r>
              <a:rPr lang="en-US" sz="2800" dirty="0"/>
              <a:t>• Our group sees it differently, because ______________. </a:t>
            </a:r>
          </a:p>
          <a:p>
            <a:r>
              <a:rPr lang="en-US" sz="2800" dirty="0"/>
              <a:t>• We have different observations/results.  Some of us found that __________________________ . </a:t>
            </a:r>
          </a:p>
          <a:p>
            <a:r>
              <a:rPr lang="en-US" sz="2800" dirty="0"/>
              <a:t>One group member thinks that _________________. </a:t>
            </a:r>
          </a:p>
          <a:p>
            <a:r>
              <a:rPr lang="en-US" sz="2800" dirty="0"/>
              <a:t>• We had a different approach/idea/solution/answer: ___</a:t>
            </a:r>
            <a:endParaRPr lang="en-US" sz="2800" b="1" dirty="0"/>
          </a:p>
        </p:txBody>
      </p:sp>
      <p:sp>
        <p:nvSpPr>
          <p:cNvPr id="11" name="Rectangle 10"/>
          <p:cNvSpPr/>
          <p:nvPr/>
        </p:nvSpPr>
        <p:spPr>
          <a:xfrm>
            <a:off x="8458200" y="0"/>
            <a:ext cx="6858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5</a:t>
            </a:r>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457200"/>
            <a:ext cx="6858000" cy="1107996"/>
          </a:xfrm>
          <a:prstGeom prst="rect">
            <a:avLst/>
          </a:prstGeom>
        </p:spPr>
        <p:txBody>
          <a:bodyPr wrap="square">
            <a:spAutoFit/>
          </a:bodyPr>
          <a:lstStyle/>
          <a:p>
            <a:pPr marL="514350" indent="-514350">
              <a:buFont typeface="Arial" pitchFamily="34" charset="0"/>
              <a:buChar char="•"/>
            </a:pPr>
            <a:r>
              <a:rPr lang="en-US" sz="2400" b="1" dirty="0"/>
              <a:t>Observe the </a:t>
            </a:r>
            <a:r>
              <a:rPr lang="en-US" sz="2400" b="1" dirty="0" err="1"/>
              <a:t>petri</a:t>
            </a:r>
            <a:r>
              <a:rPr lang="en-US" sz="2400" b="1" dirty="0"/>
              <a:t> dish for one (1) minute.</a:t>
            </a:r>
          </a:p>
          <a:p>
            <a:pPr marL="514350" indent="-514350">
              <a:buFont typeface="Arial" pitchFamily="34" charset="0"/>
              <a:buChar char="•"/>
            </a:pPr>
            <a:r>
              <a:rPr lang="en-US" sz="2400" b="1" dirty="0"/>
              <a:t>Write down everything you observe happening.</a:t>
            </a:r>
          </a:p>
          <a:p>
            <a:pPr marL="514350" indent="-514350"/>
            <a:endParaRPr lang="en-US" b="1" dirty="0"/>
          </a:p>
        </p:txBody>
      </p:sp>
      <p:sp>
        <p:nvSpPr>
          <p:cNvPr id="5" name="TextBox 4"/>
          <p:cNvSpPr txBox="1"/>
          <p:nvPr/>
        </p:nvSpPr>
        <p:spPr>
          <a:xfrm>
            <a:off x="0" y="1348800"/>
            <a:ext cx="9144000" cy="5509200"/>
          </a:xfrm>
          <a:prstGeom prst="rect">
            <a:avLst/>
          </a:prstGeom>
          <a:noFill/>
        </p:spPr>
        <p:txBody>
          <a:bodyPr wrap="square" rtlCol="0">
            <a:spAutoFit/>
          </a:bodyPr>
          <a:lstStyle/>
          <a:p>
            <a:r>
              <a:rPr lang="en-US" sz="3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cxnSp>
        <p:nvCxnSpPr>
          <p:cNvPr id="7" name="Straight Connector 6"/>
          <p:cNvCxnSpPr/>
          <p:nvPr/>
        </p:nvCxnSpPr>
        <p:spPr>
          <a:xfrm>
            <a:off x="533400" y="0"/>
            <a:ext cx="76200" cy="6858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33400" y="0"/>
            <a:ext cx="3807453" cy="461665"/>
          </a:xfrm>
          <a:prstGeom prst="rect">
            <a:avLst/>
          </a:prstGeom>
        </p:spPr>
        <p:txBody>
          <a:bodyPr wrap="none">
            <a:spAutoFit/>
          </a:bodyPr>
          <a:lstStyle/>
          <a:p>
            <a:r>
              <a:rPr lang="en-US" sz="2400" b="1" dirty="0"/>
              <a:t>Observation Date: ________</a:t>
            </a:r>
          </a:p>
        </p:txBody>
      </p:sp>
      <p:sp>
        <p:nvSpPr>
          <p:cNvPr id="10" name="Rectangle 9"/>
          <p:cNvSpPr/>
          <p:nvPr/>
        </p:nvSpPr>
        <p:spPr>
          <a:xfrm>
            <a:off x="533400" y="4800600"/>
            <a:ext cx="9372600" cy="400110"/>
          </a:xfrm>
          <a:prstGeom prst="rect">
            <a:avLst/>
          </a:prstGeom>
        </p:spPr>
        <p:txBody>
          <a:bodyPr wrap="square">
            <a:spAutoFit/>
          </a:bodyPr>
          <a:lstStyle/>
          <a:p>
            <a:r>
              <a:rPr lang="en-US" sz="2000" b="1" dirty="0"/>
              <a:t>Draw you </a:t>
            </a:r>
            <a:r>
              <a:rPr lang="en-US" b="1" dirty="0"/>
              <a:t>LINE OF LEARNING </a:t>
            </a:r>
            <a:r>
              <a:rPr lang="en-US" sz="2000" b="1" dirty="0"/>
              <a:t>here. Date when your ideas have changed. Date: ____</a:t>
            </a:r>
          </a:p>
        </p:txBody>
      </p:sp>
      <p:pic>
        <p:nvPicPr>
          <p:cNvPr id="43010" name="Picture 2"/>
          <p:cNvPicPr>
            <a:picLocks noChangeAspect="1" noChangeArrowheads="1"/>
          </p:cNvPicPr>
          <p:nvPr/>
        </p:nvPicPr>
        <p:blipFill>
          <a:blip r:embed="rId2" cstate="print"/>
          <a:srcRect/>
          <a:stretch>
            <a:fillRect/>
          </a:stretch>
        </p:blipFill>
        <p:spPr bwMode="auto">
          <a:xfrm rot="20547695">
            <a:off x="554524" y="611360"/>
            <a:ext cx="1907958" cy="2457450"/>
          </a:xfrm>
          <a:prstGeom prst="rect">
            <a:avLst/>
          </a:prstGeom>
          <a:noFill/>
          <a:ln w="9525">
            <a:noFill/>
            <a:miter lim="800000"/>
            <a:headEnd/>
            <a:tailEnd/>
          </a:ln>
        </p:spPr>
      </p:pic>
      <p:sp>
        <p:nvSpPr>
          <p:cNvPr id="9" name="Rectangle 8"/>
          <p:cNvSpPr/>
          <p:nvPr/>
        </p:nvSpPr>
        <p:spPr>
          <a:xfrm>
            <a:off x="609600" y="5257800"/>
            <a:ext cx="9372600" cy="400110"/>
          </a:xfrm>
          <a:prstGeom prst="rect">
            <a:avLst/>
          </a:prstGeom>
        </p:spPr>
        <p:txBody>
          <a:bodyPr wrap="square">
            <a:spAutoFit/>
          </a:bodyPr>
          <a:lstStyle/>
          <a:p>
            <a:r>
              <a:rPr lang="en-US" sz="2000" b="1" dirty="0"/>
              <a:t>Ex. I used to think ___________, but now I think _______________________.</a:t>
            </a:r>
          </a:p>
        </p:txBody>
      </p:sp>
      <p:sp>
        <p:nvSpPr>
          <p:cNvPr id="11" name="Rectangle 10"/>
          <p:cNvSpPr/>
          <p:nvPr/>
        </p:nvSpPr>
        <p:spPr>
          <a:xfrm>
            <a:off x="2286000" y="2743200"/>
            <a:ext cx="6858000" cy="738664"/>
          </a:xfrm>
          <a:prstGeom prst="rect">
            <a:avLst/>
          </a:prstGeom>
        </p:spPr>
        <p:txBody>
          <a:bodyPr wrap="square">
            <a:spAutoFit/>
          </a:bodyPr>
          <a:lstStyle/>
          <a:p>
            <a:pPr marL="514350" indent="-514350">
              <a:buFont typeface="Arial" pitchFamily="34" charset="0"/>
              <a:buChar char="•"/>
            </a:pPr>
            <a:r>
              <a:rPr lang="en-US" sz="2400" b="1" dirty="0"/>
              <a:t>How can you explain what you have observed?</a:t>
            </a:r>
          </a:p>
          <a:p>
            <a:pPr marL="514350" indent="-514350"/>
            <a:endParaRPr lang="en-US" b="1" dirty="0"/>
          </a:p>
        </p:txBody>
      </p:sp>
      <p:sp>
        <p:nvSpPr>
          <p:cNvPr id="12" name="Rectangle 11"/>
          <p:cNvSpPr/>
          <p:nvPr/>
        </p:nvSpPr>
        <p:spPr>
          <a:xfrm>
            <a:off x="533400" y="3276600"/>
            <a:ext cx="8610600" cy="738664"/>
          </a:xfrm>
          <a:prstGeom prst="rect">
            <a:avLst/>
          </a:prstGeom>
        </p:spPr>
        <p:txBody>
          <a:bodyPr wrap="square">
            <a:spAutoFit/>
          </a:bodyPr>
          <a:lstStyle/>
          <a:p>
            <a:pPr marL="514350" indent="-514350">
              <a:buFont typeface="Arial" pitchFamily="34" charset="0"/>
              <a:buChar char="•"/>
            </a:pPr>
            <a:r>
              <a:rPr lang="en-US" sz="2400" b="1" dirty="0"/>
              <a:t>Circle if you think the material is living or nonliving.</a:t>
            </a:r>
          </a:p>
          <a:p>
            <a:pPr marL="514350" indent="-514350"/>
            <a:endParaRPr lang="en-US" b="1" dirty="0"/>
          </a:p>
        </p:txBody>
      </p:sp>
      <p:sp>
        <p:nvSpPr>
          <p:cNvPr id="13" name="Rectangle 12"/>
          <p:cNvSpPr/>
          <p:nvPr/>
        </p:nvSpPr>
        <p:spPr>
          <a:xfrm>
            <a:off x="533400" y="3733800"/>
            <a:ext cx="8458200" cy="738664"/>
          </a:xfrm>
          <a:prstGeom prst="rect">
            <a:avLst/>
          </a:prstGeom>
        </p:spPr>
        <p:txBody>
          <a:bodyPr wrap="square">
            <a:spAutoFit/>
          </a:bodyPr>
          <a:lstStyle/>
          <a:p>
            <a:pPr marL="514350" indent="-514350">
              <a:buFont typeface="Arial" pitchFamily="34" charset="0"/>
              <a:buChar char="•"/>
            </a:pPr>
            <a:r>
              <a:rPr lang="en-US" sz="2400" b="1" dirty="0"/>
              <a:t>What is the </a:t>
            </a:r>
            <a:r>
              <a:rPr lang="en-US" sz="2400" b="1" i="1" dirty="0"/>
              <a:t>Evidence of Life </a:t>
            </a:r>
            <a:r>
              <a:rPr lang="en-US" sz="2400" b="1" dirty="0"/>
              <a:t>to support your claim?</a:t>
            </a:r>
          </a:p>
          <a:p>
            <a:pPr marL="514350" indent="-514350"/>
            <a:endParaRPr lang="en-US" b="1" dirty="0"/>
          </a:p>
        </p:txBody>
      </p:sp>
      <p:sp>
        <p:nvSpPr>
          <p:cNvPr id="14" name="Rectangle 13"/>
          <p:cNvSpPr/>
          <p:nvPr/>
        </p:nvSpPr>
        <p:spPr>
          <a:xfrm>
            <a:off x="8458200" y="3200400"/>
            <a:ext cx="6858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6</a:t>
            </a:r>
          </a:p>
        </p:txBody>
      </p:sp>
      <p:pic>
        <p:nvPicPr>
          <p:cNvPr id="46082" name="Picture 2" descr="Related image"/>
          <p:cNvPicPr>
            <a:picLocks noChangeAspect="1" noChangeArrowheads="1"/>
          </p:cNvPicPr>
          <p:nvPr/>
        </p:nvPicPr>
        <p:blipFill>
          <a:blip r:embed="rId3" cstate="print"/>
          <a:srcRect/>
          <a:stretch>
            <a:fillRect/>
          </a:stretch>
        </p:blipFill>
        <p:spPr bwMode="auto">
          <a:xfrm>
            <a:off x="7610475" y="1447800"/>
            <a:ext cx="1533525" cy="1295400"/>
          </a:xfrm>
          <a:prstGeom prst="rect">
            <a:avLst/>
          </a:prstGeom>
          <a:noFill/>
        </p:spPr>
      </p:pic>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304800"/>
            <a:ext cx="9144000" cy="6096000"/>
          </a:xfrm>
          <a:prstGeom prst="rect">
            <a:avLst/>
          </a:prstGeom>
          <a:noFill/>
          <a:ln w="9525">
            <a:noFill/>
            <a:miter lim="800000"/>
            <a:headEnd/>
            <a:tailEnd/>
          </a:ln>
        </p:spPr>
      </p:pic>
      <p:sp>
        <p:nvSpPr>
          <p:cNvPr id="4" name="Rectangle 3"/>
          <p:cNvSpPr/>
          <p:nvPr/>
        </p:nvSpPr>
        <p:spPr>
          <a:xfrm>
            <a:off x="2362200" y="0"/>
            <a:ext cx="4173387" cy="461665"/>
          </a:xfrm>
          <a:prstGeom prst="rect">
            <a:avLst/>
          </a:prstGeom>
        </p:spPr>
        <p:txBody>
          <a:bodyPr wrap="none">
            <a:spAutoFit/>
          </a:bodyPr>
          <a:lstStyle/>
          <a:p>
            <a:r>
              <a:rPr lang="en-US" sz="2400" b="1" dirty="0"/>
              <a:t>LAB: Living/Nonliving Card Sort</a:t>
            </a:r>
          </a:p>
        </p:txBody>
      </p:sp>
      <p:sp>
        <p:nvSpPr>
          <p:cNvPr id="6" name="Rectangle 5"/>
          <p:cNvSpPr/>
          <p:nvPr/>
        </p:nvSpPr>
        <p:spPr>
          <a:xfrm>
            <a:off x="8458200" y="2286000"/>
            <a:ext cx="6858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7</a:t>
            </a:r>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rot="16200000">
            <a:off x="1277925" y="-1125525"/>
            <a:ext cx="6359551" cy="8915399"/>
          </a:xfrm>
          <a:prstGeom prst="rect">
            <a:avLst/>
          </a:prstGeom>
          <a:noFill/>
          <a:ln w="9525">
            <a:noFill/>
            <a:miter lim="800000"/>
            <a:headEnd/>
            <a:tailEnd/>
          </a:ln>
        </p:spPr>
      </p:pic>
      <p:sp>
        <p:nvSpPr>
          <p:cNvPr id="5" name="Rectangle 4"/>
          <p:cNvSpPr/>
          <p:nvPr/>
        </p:nvSpPr>
        <p:spPr>
          <a:xfrm>
            <a:off x="8153400" y="2590800"/>
            <a:ext cx="9906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8</a:t>
            </a:r>
          </a:p>
        </p:txBody>
      </p:sp>
      <p:sp>
        <p:nvSpPr>
          <p:cNvPr id="4" name="Rectangle 3"/>
          <p:cNvSpPr/>
          <p:nvPr/>
        </p:nvSpPr>
        <p:spPr>
          <a:xfrm>
            <a:off x="2362200" y="0"/>
            <a:ext cx="3231975" cy="461665"/>
          </a:xfrm>
          <a:prstGeom prst="rect">
            <a:avLst/>
          </a:prstGeom>
        </p:spPr>
        <p:txBody>
          <a:bodyPr wrap="none">
            <a:spAutoFit/>
          </a:bodyPr>
          <a:lstStyle/>
          <a:p>
            <a:r>
              <a:rPr lang="en-US" sz="2400" b="1" dirty="0"/>
              <a:t>LAB: Mini-habitat Setup</a:t>
            </a: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01000" y="0"/>
            <a:ext cx="1143000"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6000" dirty="0"/>
              <a:t>9</a:t>
            </a:r>
          </a:p>
        </p:txBody>
      </p:sp>
      <p:sp>
        <p:nvSpPr>
          <p:cNvPr id="5" name="TextBox 4"/>
          <p:cNvSpPr txBox="1"/>
          <p:nvPr/>
        </p:nvSpPr>
        <p:spPr>
          <a:xfrm>
            <a:off x="1219200" y="0"/>
            <a:ext cx="6781800" cy="646331"/>
          </a:xfrm>
          <a:prstGeom prst="rect">
            <a:avLst/>
          </a:prstGeom>
          <a:noFill/>
        </p:spPr>
        <p:txBody>
          <a:bodyPr wrap="square" rtlCol="0">
            <a:spAutoFit/>
          </a:bodyPr>
          <a:lstStyle/>
          <a:p>
            <a:pPr algn="ctr"/>
            <a:r>
              <a:rPr lang="en-US" sz="3600" b="1" dirty="0"/>
              <a:t>Living vs. Non-Living</a:t>
            </a:r>
          </a:p>
        </p:txBody>
      </p:sp>
      <p:sp>
        <p:nvSpPr>
          <p:cNvPr id="7" name="Rectangle 6"/>
          <p:cNvSpPr/>
          <p:nvPr/>
        </p:nvSpPr>
        <p:spPr>
          <a:xfrm>
            <a:off x="152400" y="685800"/>
            <a:ext cx="8458200" cy="3970318"/>
          </a:xfrm>
          <a:prstGeom prst="rect">
            <a:avLst/>
          </a:prstGeom>
        </p:spPr>
        <p:txBody>
          <a:bodyPr wrap="square">
            <a:spAutoFit/>
          </a:bodyPr>
          <a:lstStyle/>
          <a:p>
            <a:r>
              <a:rPr lang="en-US" b="1" dirty="0"/>
              <a:t>Conceptual Understanding </a:t>
            </a:r>
          </a:p>
          <a:p>
            <a:r>
              <a:rPr lang="en-US" dirty="0"/>
              <a:t>6.L.4A. Conceptual Understanding: Life is the quality that differentiates living things (organisms) from nonliving objects or those that were once living. All organisms are made up of cells, need food and water, a way to dispose of waste, and an environment in which they can live. Because of the diversity of life on Earth, scientists have developed a way to organize groups of organisms according to their characteristic traits, making it easier to identify and study them. </a:t>
            </a:r>
          </a:p>
          <a:p>
            <a:endParaRPr lang="en-US" dirty="0"/>
          </a:p>
          <a:p>
            <a:r>
              <a:rPr lang="en-US" b="1" dirty="0"/>
              <a:t>Performance Indicator </a:t>
            </a:r>
          </a:p>
          <a:p>
            <a:r>
              <a:rPr lang="en-US" u="sng" dirty="0"/>
              <a:t>6.L.4A.1 Obtain and communicate information to support claims that living organisms:</a:t>
            </a:r>
          </a:p>
          <a:p>
            <a:pPr marL="342900" indent="-342900">
              <a:buAutoNum type="arabicParenBoth"/>
            </a:pPr>
            <a:r>
              <a:rPr lang="en-US" dirty="0"/>
              <a:t>obtain and use resources for energy</a:t>
            </a:r>
          </a:p>
          <a:p>
            <a:pPr marL="342900" indent="-342900">
              <a:buAutoNum type="arabicParenBoth"/>
            </a:pPr>
            <a:r>
              <a:rPr lang="en-US" dirty="0"/>
              <a:t>respond to stimuli </a:t>
            </a:r>
          </a:p>
          <a:p>
            <a:pPr marL="342900" indent="-342900">
              <a:buAutoNum type="arabicParenBoth"/>
            </a:pPr>
            <a:r>
              <a:rPr lang="en-US" dirty="0"/>
              <a:t>reproduce</a:t>
            </a:r>
          </a:p>
          <a:p>
            <a:pPr marL="342900" indent="-342900">
              <a:buAutoNum type="arabicParenBoth"/>
            </a:pPr>
            <a:r>
              <a:rPr lang="en-US" dirty="0"/>
              <a:t>grow and develop </a:t>
            </a:r>
          </a:p>
        </p:txBody>
      </p:sp>
      <p:graphicFrame>
        <p:nvGraphicFramePr>
          <p:cNvPr id="8" name="Table 7"/>
          <p:cNvGraphicFramePr>
            <a:graphicFrameLocks noGrp="1"/>
          </p:cNvGraphicFramePr>
          <p:nvPr/>
        </p:nvGraphicFramePr>
        <p:xfrm>
          <a:off x="2362200" y="4038600"/>
          <a:ext cx="6553200" cy="2529840"/>
        </p:xfrm>
        <a:graphic>
          <a:graphicData uri="http://schemas.openxmlformats.org/drawingml/2006/table">
            <a:tbl>
              <a:tblPr firstRow="1" bandRow="1">
                <a:tableStyleId>{7E9639D4-E3E2-4D34-9284-5A2195B3D0D7}</a:tableStyleId>
              </a:tblPr>
              <a:tblGrid>
                <a:gridCol w="6553200">
                  <a:extLst>
                    <a:ext uri="{9D8B030D-6E8A-4147-A177-3AD203B41FA5}">
                      <a16:colId xmlns:a16="http://schemas.microsoft.com/office/drawing/2014/main" val="20000"/>
                    </a:ext>
                  </a:extLst>
                </a:gridCol>
              </a:tblGrid>
              <a:tr h="370840">
                <a:tc>
                  <a:txBody>
                    <a:bodyPr/>
                    <a:lstStyle/>
                    <a:p>
                      <a:pPr algn="ctr"/>
                      <a:r>
                        <a:rPr lang="en-US" sz="2400" b="1" dirty="0"/>
                        <a:t>All Organisms are:</a:t>
                      </a:r>
                    </a:p>
                  </a:txBody>
                  <a:tcPr/>
                </a:tc>
                <a:extLst>
                  <a:ext uri="{0D108BD9-81ED-4DB2-BD59-A6C34878D82A}">
                    <a16:rowId xmlns:a16="http://schemas.microsoft.com/office/drawing/2014/main" val="10000"/>
                  </a:ext>
                </a:extLst>
              </a:tr>
              <a:tr h="370840">
                <a:tc>
                  <a:txBody>
                    <a:bodyPr/>
                    <a:lstStyle/>
                    <a:p>
                      <a:r>
                        <a:rPr lang="en-US" sz="2800" b="1" dirty="0"/>
                        <a:t>M</a:t>
                      </a:r>
                      <a:r>
                        <a:rPr lang="en-US" sz="2800" b="1" baseline="0" dirty="0"/>
                        <a:t>___________ up of c___________.</a:t>
                      </a:r>
                      <a:endParaRPr lang="en-US" sz="2800" b="1" dirty="0"/>
                    </a:p>
                  </a:txBody>
                  <a:tcPr/>
                </a:tc>
                <a:extLst>
                  <a:ext uri="{0D108BD9-81ED-4DB2-BD59-A6C34878D82A}">
                    <a16:rowId xmlns:a16="http://schemas.microsoft.com/office/drawing/2014/main" val="10001"/>
                  </a:ext>
                </a:extLst>
              </a:tr>
              <a:tr h="370840">
                <a:tc>
                  <a:txBody>
                    <a:bodyPr/>
                    <a:lstStyle/>
                    <a:p>
                      <a:r>
                        <a:rPr lang="en-US" sz="2800" b="1" dirty="0"/>
                        <a:t>N_____________ food &amp; w_________.</a:t>
                      </a:r>
                    </a:p>
                  </a:txBody>
                  <a:tcPr/>
                </a:tc>
                <a:extLst>
                  <a:ext uri="{0D108BD9-81ED-4DB2-BD59-A6C34878D82A}">
                    <a16:rowId xmlns:a16="http://schemas.microsoft.com/office/drawing/2014/main" val="10002"/>
                  </a:ext>
                </a:extLst>
              </a:tr>
              <a:tr h="370840">
                <a:tc>
                  <a:txBody>
                    <a:bodyPr/>
                    <a:lstStyle/>
                    <a:p>
                      <a:r>
                        <a:rPr lang="en-US" sz="2800" b="1" dirty="0"/>
                        <a:t>A way to d___________</a:t>
                      </a:r>
                      <a:r>
                        <a:rPr lang="en-US" sz="2800" b="1" baseline="0" dirty="0"/>
                        <a:t> of</a:t>
                      </a:r>
                      <a:r>
                        <a:rPr lang="en-US" sz="2800" b="1" dirty="0"/>
                        <a:t> w__________.</a:t>
                      </a:r>
                    </a:p>
                  </a:txBody>
                  <a:tcPr/>
                </a:tc>
                <a:extLst>
                  <a:ext uri="{0D108BD9-81ED-4DB2-BD59-A6C34878D82A}">
                    <a16:rowId xmlns:a16="http://schemas.microsoft.com/office/drawing/2014/main" val="10003"/>
                  </a:ext>
                </a:extLst>
              </a:tr>
              <a:tr h="370840">
                <a:tc>
                  <a:txBody>
                    <a:bodyPr/>
                    <a:lstStyle/>
                    <a:p>
                      <a:r>
                        <a:rPr lang="en-US" sz="2800" b="1" dirty="0"/>
                        <a:t>L______ in an e________________.</a:t>
                      </a:r>
                    </a:p>
                  </a:txBody>
                  <a:tcPr/>
                </a:tc>
                <a:extLst>
                  <a:ext uri="{0D108BD9-81ED-4DB2-BD59-A6C34878D82A}">
                    <a16:rowId xmlns:a16="http://schemas.microsoft.com/office/drawing/2014/main" val="10004"/>
                  </a:ext>
                </a:extLst>
              </a:tr>
            </a:tbl>
          </a:graphicData>
        </a:graphic>
      </p:graphicFrame>
    </p:spTree>
  </p:cSld>
  <p:clrMapOvr>
    <a:masterClrMapping/>
  </p:clrMapOvr>
  <p:transition advClick="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1038</Words>
  <Application>Microsoft Office PowerPoint</Application>
  <PresentationFormat>On-screen Show (4:3)</PresentationFormat>
  <Paragraphs>133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Scientific Argument: Claim, Evidence, Reasoning</vt:lpstr>
      <vt:lpstr>PowerPoint Presentation</vt:lpstr>
    </vt:vector>
  </TitlesOfParts>
  <Company>Horry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mmassey</dc:creator>
  <cp:lastModifiedBy>Mary Massey</cp:lastModifiedBy>
  <cp:revision>68</cp:revision>
  <dcterms:created xsi:type="dcterms:W3CDTF">2015-09-22T18:01:20Z</dcterms:created>
  <dcterms:modified xsi:type="dcterms:W3CDTF">2017-01-02T21:10:03Z</dcterms:modified>
</cp:coreProperties>
</file>