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2" r:id="rId2"/>
    <p:sldId id="302" r:id="rId3"/>
    <p:sldId id="306" r:id="rId4"/>
    <p:sldId id="303" r:id="rId5"/>
    <p:sldId id="324" r:id="rId6"/>
    <p:sldId id="309" r:id="rId7"/>
    <p:sldId id="310" r:id="rId8"/>
    <p:sldId id="312" r:id="rId9"/>
    <p:sldId id="314" r:id="rId10"/>
    <p:sldId id="317" r:id="rId11"/>
    <p:sldId id="318" r:id="rId12"/>
    <p:sldId id="319" r:id="rId13"/>
    <p:sldId id="322" r:id="rId14"/>
    <p:sldId id="320" r:id="rId15"/>
    <p:sldId id="321" r:id="rId16"/>
    <p:sldId id="323" r:id="rId17"/>
    <p:sldId id="311" r:id="rId18"/>
    <p:sldId id="333" r:id="rId19"/>
    <p:sldId id="330" r:id="rId20"/>
    <p:sldId id="332" r:id="rId21"/>
    <p:sldId id="331" r:id="rId22"/>
    <p:sldId id="325" r:id="rId23"/>
    <p:sldId id="326" r:id="rId24"/>
    <p:sldId id="327" r:id="rId25"/>
    <p:sldId id="328" r:id="rId26"/>
    <p:sldId id="313" r:id="rId27"/>
    <p:sldId id="289" r:id="rId28"/>
    <p:sldId id="307" r:id="rId29"/>
    <p:sldId id="329" r:id="rId30"/>
    <p:sldId id="334" r:id="rId31"/>
    <p:sldId id="335" r:id="rId32"/>
    <p:sldId id="33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3A278-925E-4A63-AC82-529CB2D552A7}" type="datetimeFigureOut">
              <a:rPr lang="en-US" smtClean="0"/>
              <a:pPr/>
              <a:t>1/25/2017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0D257-B889-4F53-B14A-DDA202F97DB9}" type="slidenum">
              <a:rPr lang="en-US" smtClean="0"/>
              <a:pPr/>
              <a:t>‹#›</a:t>
            </a:fld>
            <a:endParaRPr lang="en-US"/>
          </a:p>
        </p:txBody>
      </p:sp>
    </p:spTree>
    <p:extLst>
      <p:ext uri="{BB962C8B-B14F-4D97-AF65-F5344CB8AC3E}">
        <p14:creationId xmlns:p14="http://schemas.microsoft.com/office/powerpoint/2010/main" val="736626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0D257-B889-4F53-B14A-DDA202F97DB9}" type="slidenum">
              <a:rPr lang="en-US" smtClean="0"/>
              <a:pPr/>
              <a:t>13</a:t>
            </a:fld>
            <a:endParaRPr lang="en-US"/>
          </a:p>
        </p:txBody>
      </p:sp>
    </p:spTree>
    <p:extLst>
      <p:ext uri="{BB962C8B-B14F-4D97-AF65-F5344CB8AC3E}">
        <p14:creationId xmlns:p14="http://schemas.microsoft.com/office/powerpoint/2010/main" val="177960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0D257-B889-4F53-B14A-DDA202F97DB9}" type="slidenum">
              <a:rPr lang="en-US" smtClean="0"/>
              <a:pPr/>
              <a:t>14</a:t>
            </a:fld>
            <a:endParaRPr lang="en-US"/>
          </a:p>
        </p:txBody>
      </p:sp>
    </p:spTree>
    <p:extLst>
      <p:ext uri="{BB962C8B-B14F-4D97-AF65-F5344CB8AC3E}">
        <p14:creationId xmlns:p14="http://schemas.microsoft.com/office/powerpoint/2010/main" val="2901636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0D257-B889-4F53-B14A-DDA202F97DB9}" type="slidenum">
              <a:rPr lang="en-US" smtClean="0"/>
              <a:pPr/>
              <a:t>15</a:t>
            </a:fld>
            <a:endParaRPr lang="en-US"/>
          </a:p>
        </p:txBody>
      </p:sp>
    </p:spTree>
    <p:extLst>
      <p:ext uri="{BB962C8B-B14F-4D97-AF65-F5344CB8AC3E}">
        <p14:creationId xmlns:p14="http://schemas.microsoft.com/office/powerpoint/2010/main" val="47660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0D257-B889-4F53-B14A-DDA202F97DB9}" type="slidenum">
              <a:rPr lang="en-US" smtClean="0"/>
              <a:pPr/>
              <a:t>16</a:t>
            </a:fld>
            <a:endParaRPr lang="en-US"/>
          </a:p>
        </p:txBody>
      </p:sp>
    </p:spTree>
    <p:extLst>
      <p:ext uri="{BB962C8B-B14F-4D97-AF65-F5344CB8AC3E}">
        <p14:creationId xmlns:p14="http://schemas.microsoft.com/office/powerpoint/2010/main" val="5877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28471A-D077-462B-9C91-65CE4249CE23}"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471A-D077-462B-9C91-65CE4249CE23}"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471A-D077-462B-9C91-65CE4249CE23}"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8471A-D077-462B-9C91-65CE4249CE23}"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28471A-D077-462B-9C91-65CE4249CE23}"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8471A-D077-462B-9C91-65CE4249CE23}"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8471A-D077-462B-9C91-65CE4249CE23}" type="datetimeFigureOut">
              <a:rPr lang="en-US" smtClean="0"/>
              <a:pPr/>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8471A-D077-462B-9C91-65CE4249CE23}" type="datetimeFigureOut">
              <a:rPr lang="en-US" smtClean="0"/>
              <a:pPr/>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8471A-D077-462B-9C91-65CE4249CE23}" type="datetimeFigureOut">
              <a:rPr lang="en-US" smtClean="0"/>
              <a:pPr/>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8471A-D077-462B-9C91-65CE4249CE23}"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8471A-D077-462B-9C91-65CE4249CE23}"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80230-C41F-4F55-9184-DA850129B9C8}" type="slidenum">
              <a:rPr lang="en-US" smtClean="0"/>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8471A-D077-462B-9C91-65CE4249CE23}" type="datetimeFigureOut">
              <a:rPr lang="en-US" smtClean="0"/>
              <a:pPr/>
              <a:t>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80230-C41F-4F55-9184-DA850129B9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0chz8543fyw"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ztobPlVeLy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P1-bAGsLTBo"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WYFGxhxW8YQ"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4OKFCb7i0Q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v-w5yAn6UgE"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Plants Week 4 Booklet</a:t>
            </a:r>
          </a:p>
        </p:txBody>
      </p:sp>
      <p:sp>
        <p:nvSpPr>
          <p:cNvPr id="5" name="Rectangle 4"/>
          <p:cNvSpPr/>
          <p:nvPr/>
        </p:nvSpPr>
        <p:spPr>
          <a:xfrm>
            <a:off x="0" y="6273225"/>
            <a:ext cx="52578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200" dirty="0" err="1"/>
              <a:t>Protists</a:t>
            </a:r>
            <a:r>
              <a:rPr lang="en-US" sz="3200" dirty="0"/>
              <a:t>, Fungi &amp; Plants Unit</a:t>
            </a:r>
          </a:p>
        </p:txBody>
      </p:sp>
      <p:pic>
        <p:nvPicPr>
          <p:cNvPr id="8" name="Picture 2" descr="Image result for magnifying glass science"/>
          <p:cNvPicPr>
            <a:picLocks noChangeAspect="1" noChangeArrowheads="1"/>
          </p:cNvPicPr>
          <p:nvPr/>
        </p:nvPicPr>
        <p:blipFill>
          <a:blip r:embed="rId2" cstate="print"/>
          <a:srcRect/>
          <a:stretch>
            <a:fillRect/>
          </a:stretch>
        </p:blipFill>
        <p:spPr bwMode="auto">
          <a:xfrm>
            <a:off x="6410706" y="3863326"/>
            <a:ext cx="1034034" cy="2247900"/>
          </a:xfrm>
          <a:prstGeom prst="rect">
            <a:avLst/>
          </a:prstGeom>
          <a:noFill/>
        </p:spPr>
      </p:pic>
      <p:pic>
        <p:nvPicPr>
          <p:cNvPr id="9" name="Picture 2" descr="Image result for magnifying glass science"/>
          <p:cNvPicPr>
            <a:picLocks noChangeAspect="1" noChangeArrowheads="1"/>
          </p:cNvPicPr>
          <p:nvPr/>
        </p:nvPicPr>
        <p:blipFill>
          <a:blip r:embed="rId2" cstate="print"/>
          <a:srcRect/>
          <a:stretch>
            <a:fillRect/>
          </a:stretch>
        </p:blipFill>
        <p:spPr bwMode="auto">
          <a:xfrm>
            <a:off x="5382258" y="3855458"/>
            <a:ext cx="1028448" cy="2235756"/>
          </a:xfrm>
          <a:prstGeom prst="rect">
            <a:avLst/>
          </a:prstGeom>
          <a:noFill/>
        </p:spPr>
      </p:pic>
      <p:pic>
        <p:nvPicPr>
          <p:cNvPr id="10" name="Picture 2" descr="Image result for magnifying glass science"/>
          <p:cNvPicPr>
            <a:picLocks noChangeAspect="1" noChangeArrowheads="1"/>
          </p:cNvPicPr>
          <p:nvPr/>
        </p:nvPicPr>
        <p:blipFill>
          <a:blip r:embed="rId2" cstate="print"/>
          <a:srcRect/>
          <a:stretch>
            <a:fillRect/>
          </a:stretch>
        </p:blipFill>
        <p:spPr bwMode="auto">
          <a:xfrm>
            <a:off x="7424166" y="3849386"/>
            <a:ext cx="1034034" cy="2247900"/>
          </a:xfrm>
          <a:prstGeom prst="rect">
            <a:avLst/>
          </a:prstGeom>
          <a:noFill/>
        </p:spPr>
      </p:pic>
      <p:pic>
        <p:nvPicPr>
          <p:cNvPr id="11" name="Picture 2" descr="Image result for magnifying glass science"/>
          <p:cNvPicPr>
            <a:picLocks noChangeAspect="1" noChangeArrowheads="1"/>
          </p:cNvPicPr>
          <p:nvPr/>
        </p:nvPicPr>
        <p:blipFill>
          <a:blip r:embed="rId2" cstate="print"/>
          <a:srcRect/>
          <a:stretch>
            <a:fillRect/>
          </a:stretch>
        </p:blipFill>
        <p:spPr bwMode="auto">
          <a:xfrm>
            <a:off x="4353810" y="3855458"/>
            <a:ext cx="1028448" cy="2235756"/>
          </a:xfrm>
          <a:prstGeom prst="rect">
            <a:avLst/>
          </a:prstGeom>
          <a:noFill/>
        </p:spPr>
      </p:pic>
      <p:sp>
        <p:nvSpPr>
          <p:cNvPr id="7" name="Rectangle 6"/>
          <p:cNvSpPr/>
          <p:nvPr/>
        </p:nvSpPr>
        <p:spPr>
          <a:xfrm>
            <a:off x="8458200" y="5842337"/>
            <a:ext cx="685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a:t>
            </a:r>
          </a:p>
        </p:txBody>
      </p:sp>
      <p:sp>
        <p:nvSpPr>
          <p:cNvPr id="13" name="TextBox 12"/>
          <p:cNvSpPr txBox="1"/>
          <p:nvPr/>
        </p:nvSpPr>
        <p:spPr>
          <a:xfrm>
            <a:off x="0" y="1066800"/>
            <a:ext cx="9144000" cy="4062651"/>
          </a:xfrm>
          <a:prstGeom prst="rect">
            <a:avLst/>
          </a:prstGeom>
          <a:noFill/>
        </p:spPr>
        <p:txBody>
          <a:bodyPr wrap="square" rtlCol="0">
            <a:spAutoFit/>
          </a:bodyPr>
          <a:lstStyle/>
          <a:p>
            <a:pPr>
              <a:buFont typeface="Arial" pitchFamily="34" charset="0"/>
              <a:buChar char="•"/>
            </a:pPr>
            <a:r>
              <a:rPr lang="en-US" sz="4000" dirty="0"/>
              <a:t>Living vs. Non-Living</a:t>
            </a:r>
          </a:p>
          <a:p>
            <a:pPr>
              <a:buFont typeface="Arial" pitchFamily="34" charset="0"/>
              <a:buChar char="•"/>
            </a:pPr>
            <a:r>
              <a:rPr lang="en-US" sz="4000" dirty="0"/>
              <a:t>Foss Investigation #3 The Cell</a:t>
            </a:r>
          </a:p>
          <a:p>
            <a:pPr>
              <a:buFont typeface="Arial" pitchFamily="34" charset="0"/>
              <a:buChar char="•"/>
            </a:pPr>
            <a:r>
              <a:rPr lang="en-US" sz="4000" dirty="0"/>
              <a:t>Part 2: Paramecia</a:t>
            </a:r>
          </a:p>
          <a:p>
            <a:pPr>
              <a:buFont typeface="Arial" pitchFamily="34" charset="0"/>
              <a:buChar char="•"/>
            </a:pPr>
            <a:r>
              <a:rPr lang="en-US" sz="4000" dirty="0"/>
              <a:t>Part 3: Microworlds</a:t>
            </a:r>
          </a:p>
          <a:p>
            <a:r>
              <a:rPr lang="en-US" sz="4000" dirty="0"/>
              <a:t>Not in Foss-</a:t>
            </a:r>
          </a:p>
          <a:p>
            <a:pPr>
              <a:buFont typeface="Arial" pitchFamily="34" charset="0"/>
              <a:buChar char="•"/>
            </a:pPr>
            <a:r>
              <a:rPr lang="en-US" sz="4000" dirty="0"/>
              <a:t>Protists</a:t>
            </a:r>
          </a:p>
          <a:p>
            <a:endParaRPr lang="en-US" dirty="0"/>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rot="10800000">
            <a:off x="9672" y="304799"/>
            <a:ext cx="9134328" cy="6781799"/>
          </a:xfrm>
          <a:prstGeom prst="rect">
            <a:avLst/>
          </a:prstGeom>
        </p:spPr>
      </p:pic>
      <p:sp>
        <p:nvSpPr>
          <p:cNvPr id="3" name="Rectangle 2"/>
          <p:cNvSpPr/>
          <p:nvPr/>
        </p:nvSpPr>
        <p:spPr>
          <a:xfrm>
            <a:off x="-554345" y="-46093"/>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 3.2-Paramecia </a:t>
            </a:r>
          </a:p>
          <a:p>
            <a:pPr algn="ctr"/>
            <a:r>
              <a:rPr lang="en-US" sz="2000" b="1" dirty="0">
                <a:ln w="10541" cmpd="sng">
                  <a:solidFill>
                    <a:srgbClr val="000000"/>
                  </a:solidFill>
                  <a:prstDash val="solid"/>
                </a:ln>
                <a:latin typeface="Copperplate Gothic Bold"/>
                <a:cs typeface="Copperplate Gothic Bold"/>
              </a:rPr>
              <a:t>Lab</a:t>
            </a:r>
          </a:p>
        </p:txBody>
      </p:sp>
      <p:sp>
        <p:nvSpPr>
          <p:cNvPr id="5" name="Rectangle 1"/>
          <p:cNvSpPr>
            <a:spLocks noChangeArrowheads="1"/>
          </p:cNvSpPr>
          <p:nvPr/>
        </p:nvSpPr>
        <p:spPr bwMode="auto">
          <a:xfrm>
            <a:off x="337185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7315200" y="0"/>
            <a:ext cx="106367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a:t>10</a:t>
            </a:r>
          </a:p>
        </p:txBody>
      </p:sp>
    </p:spTree>
    <p:extLst>
      <p:ext uri="{BB962C8B-B14F-4D97-AF65-F5344CB8AC3E}">
        <p14:creationId xmlns:p14="http://schemas.microsoft.com/office/powerpoint/2010/main" val="425446607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p:cNvPr>
          <p:cNvPicPr>
            <a:picLocks noChangeAspect="1"/>
          </p:cNvPicPr>
          <p:nvPr/>
        </p:nvPicPr>
        <p:blipFill>
          <a:blip r:embed="rId3" cstate="print"/>
          <a:stretch>
            <a:fillRect/>
          </a:stretch>
        </p:blipFill>
        <p:spPr>
          <a:xfrm>
            <a:off x="228599" y="723126"/>
            <a:ext cx="8812915" cy="4657546"/>
          </a:xfrm>
          <a:prstGeom prst="rect">
            <a:avLst/>
          </a:prstGeom>
        </p:spPr>
      </p:pic>
      <p:sp>
        <p:nvSpPr>
          <p:cNvPr id="3" name="Rectangle 2"/>
          <p:cNvSpPr/>
          <p:nvPr/>
        </p:nvSpPr>
        <p:spPr>
          <a:xfrm>
            <a:off x="-650929" y="0"/>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#3.2 Paramecia</a:t>
            </a:r>
          </a:p>
          <a:p>
            <a:pPr algn="ctr"/>
            <a:r>
              <a:rPr lang="en-US" sz="2000" b="1" dirty="0">
                <a:ln w="10541" cmpd="sng">
                  <a:solidFill>
                    <a:srgbClr val="000000"/>
                  </a:solidFill>
                  <a:prstDash val="solid"/>
                </a:ln>
                <a:latin typeface="Copperplate Gothic Bold"/>
                <a:cs typeface="Copperplate Gothic Bold"/>
              </a:rPr>
              <a:t>STUDYING PARAMECIA</a:t>
            </a:r>
          </a:p>
        </p:txBody>
      </p:sp>
      <p:sp>
        <p:nvSpPr>
          <p:cNvPr id="4" name="Rectangle 3"/>
          <p:cNvSpPr/>
          <p:nvPr/>
        </p:nvSpPr>
        <p:spPr>
          <a:xfrm>
            <a:off x="-4011" y="707886"/>
            <a:ext cx="9045526" cy="1200329"/>
          </a:xfrm>
          <a:prstGeom prst="rect">
            <a:avLst/>
          </a:prstGeom>
        </p:spPr>
        <p:txBody>
          <a:bodyPr wrap="square">
            <a:spAutoFit/>
          </a:bodyPr>
          <a:lstStyle/>
          <a:p>
            <a:pPr marL="514350" indent="-514350">
              <a:buFont typeface="+mj-lt"/>
              <a:buAutoNum type="arabicPeriod"/>
            </a:pPr>
            <a:endParaRPr lang="en-US" sz="3200"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337185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02485" y="5380672"/>
            <a:ext cx="8736715" cy="1200329"/>
          </a:xfrm>
          <a:prstGeom prst="rect">
            <a:avLst/>
          </a:prstGeom>
        </p:spPr>
        <p:txBody>
          <a:bodyPr wrap="square">
            <a:spAutoFit/>
          </a:bodyPr>
          <a:lstStyle/>
          <a:p>
            <a:r>
              <a:rPr lang="en-US" b="1" dirty="0"/>
              <a:t>Observe how the paramecium moves, bumping off of objects, twisting and turning.</a:t>
            </a:r>
            <a:br>
              <a:rPr lang="en-US" b="1" dirty="0"/>
            </a:br>
            <a:r>
              <a:rPr lang="en-US" b="1" dirty="0"/>
              <a:t>Scientific Name:</a:t>
            </a:r>
            <a:r>
              <a:rPr lang="en-US" b="1" i="1" dirty="0"/>
              <a:t> Paramecium sp.</a:t>
            </a:r>
            <a:br>
              <a:rPr lang="en-US" b="1" dirty="0"/>
            </a:br>
            <a:r>
              <a:rPr lang="en-US" b="1" dirty="0"/>
              <a:t>Natural History: Paramecium are ciliates. They have rows of cilia that allow them to move and feed. They are single-celled, free-swimming organisms.</a:t>
            </a:r>
          </a:p>
        </p:txBody>
      </p:sp>
      <p:sp>
        <p:nvSpPr>
          <p:cNvPr id="7" name="Rectangle 6"/>
          <p:cNvSpPr/>
          <p:nvPr/>
        </p:nvSpPr>
        <p:spPr>
          <a:xfrm>
            <a:off x="8077200" y="2628780"/>
            <a:ext cx="1066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11</a:t>
            </a:r>
          </a:p>
        </p:txBody>
      </p:sp>
      <p:sp>
        <p:nvSpPr>
          <p:cNvPr id="9" name="Rectangle 8"/>
          <p:cNvSpPr/>
          <p:nvPr/>
        </p:nvSpPr>
        <p:spPr>
          <a:xfrm>
            <a:off x="586314" y="904348"/>
            <a:ext cx="8018092" cy="400110"/>
          </a:xfrm>
          <a:prstGeom prst="rect">
            <a:avLst/>
          </a:prstGeom>
        </p:spPr>
        <p:txBody>
          <a:bodyPr wrap="none">
            <a:spAutoFit/>
          </a:bodyPr>
          <a:lstStyle/>
          <a:p>
            <a:pPr algn="ctr"/>
            <a:r>
              <a:rPr lang="en-US" sz="2000" b="1" dirty="0">
                <a:ln w="10541" cmpd="sng">
                  <a:solidFill>
                    <a:srgbClr val="000000"/>
                  </a:solidFill>
                  <a:prstDash val="solid"/>
                </a:ln>
                <a:latin typeface="Copperplate Gothic Bold"/>
                <a:cs typeface="Copperplate Gothic Bold"/>
              </a:rPr>
              <a:t>CLICK TO WATCH THE MOVEMENT OF THE PARAMECIA</a:t>
            </a:r>
          </a:p>
        </p:txBody>
      </p:sp>
    </p:spTree>
    <p:extLst>
      <p:ext uri="{BB962C8B-B14F-4D97-AF65-F5344CB8AC3E}">
        <p14:creationId xmlns:p14="http://schemas.microsoft.com/office/powerpoint/2010/main" val="4243858798"/>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2"/>
          </p:cNvPr>
          <p:cNvPicPr>
            <a:picLocks noChangeAspect="1"/>
          </p:cNvPicPr>
          <p:nvPr/>
        </p:nvPicPr>
        <p:blipFill>
          <a:blip r:embed="rId3" cstate="print"/>
          <a:stretch>
            <a:fillRect/>
          </a:stretch>
        </p:blipFill>
        <p:spPr>
          <a:xfrm>
            <a:off x="102485" y="676155"/>
            <a:ext cx="8939029" cy="4701466"/>
          </a:xfrm>
          <a:prstGeom prst="rect">
            <a:avLst/>
          </a:prstGeom>
        </p:spPr>
      </p:pic>
      <p:sp>
        <p:nvSpPr>
          <p:cNvPr id="3" name="Rectangle 2"/>
          <p:cNvSpPr/>
          <p:nvPr/>
        </p:nvSpPr>
        <p:spPr>
          <a:xfrm>
            <a:off x="-650929" y="0"/>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#3.2 Paramecia</a:t>
            </a:r>
          </a:p>
          <a:p>
            <a:pPr algn="ctr"/>
            <a:r>
              <a:rPr lang="en-US" sz="2000" b="1" dirty="0">
                <a:ln w="10541" cmpd="sng">
                  <a:solidFill>
                    <a:srgbClr val="000000"/>
                  </a:solidFill>
                  <a:prstDash val="solid"/>
                </a:ln>
                <a:latin typeface="Copperplate Gothic Bold"/>
                <a:cs typeface="Copperplate Gothic Bold"/>
              </a:rPr>
              <a:t>STUDYING PARAMECIA</a:t>
            </a:r>
          </a:p>
        </p:txBody>
      </p:sp>
      <p:sp>
        <p:nvSpPr>
          <p:cNvPr id="4" name="Rectangle 3"/>
          <p:cNvSpPr/>
          <p:nvPr/>
        </p:nvSpPr>
        <p:spPr>
          <a:xfrm>
            <a:off x="-4011" y="707886"/>
            <a:ext cx="9045526" cy="1200329"/>
          </a:xfrm>
          <a:prstGeom prst="rect">
            <a:avLst/>
          </a:prstGeom>
        </p:spPr>
        <p:txBody>
          <a:bodyPr wrap="square">
            <a:spAutoFit/>
          </a:bodyPr>
          <a:lstStyle/>
          <a:p>
            <a:pPr marL="514350" indent="-514350">
              <a:buFont typeface="+mj-lt"/>
              <a:buAutoNum type="arabicPeriod"/>
            </a:pPr>
            <a:endParaRPr lang="en-US" sz="3200"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337185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02485" y="5380672"/>
            <a:ext cx="8736715" cy="1200329"/>
          </a:xfrm>
          <a:prstGeom prst="rect">
            <a:avLst/>
          </a:prstGeom>
        </p:spPr>
        <p:txBody>
          <a:bodyPr wrap="square">
            <a:spAutoFit/>
          </a:bodyPr>
          <a:lstStyle/>
          <a:p>
            <a:r>
              <a:rPr lang="en-US" b="1" dirty="0"/>
              <a:t>Paramecia live in most bodies of freshwater and in soil. 200X</a:t>
            </a:r>
            <a:br>
              <a:rPr lang="en-US" b="1" dirty="0"/>
            </a:br>
            <a:r>
              <a:rPr lang="en-US" b="1" dirty="0"/>
              <a:t>Scientific Name:</a:t>
            </a:r>
            <a:r>
              <a:rPr lang="en-US" b="1" i="1" dirty="0"/>
              <a:t> Paramecium sp.</a:t>
            </a:r>
            <a:br>
              <a:rPr lang="en-US" b="1" dirty="0"/>
            </a:br>
            <a:r>
              <a:rPr lang="en-US" b="1" dirty="0"/>
              <a:t>Natural History: Paramecium are ciliates. They have rows of cilia that allow them to move and feed. They are single-celled, free-swimming organisms.</a:t>
            </a:r>
          </a:p>
        </p:txBody>
      </p:sp>
      <p:sp>
        <p:nvSpPr>
          <p:cNvPr id="7" name="Rectangle 6"/>
          <p:cNvSpPr/>
          <p:nvPr/>
        </p:nvSpPr>
        <p:spPr>
          <a:xfrm>
            <a:off x="8077200" y="2628780"/>
            <a:ext cx="1066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12</a:t>
            </a:r>
          </a:p>
        </p:txBody>
      </p:sp>
      <p:sp>
        <p:nvSpPr>
          <p:cNvPr id="9" name="Rectangle 8"/>
          <p:cNvSpPr/>
          <p:nvPr/>
        </p:nvSpPr>
        <p:spPr>
          <a:xfrm>
            <a:off x="586314" y="904348"/>
            <a:ext cx="8018092" cy="400110"/>
          </a:xfrm>
          <a:prstGeom prst="rect">
            <a:avLst/>
          </a:prstGeom>
        </p:spPr>
        <p:txBody>
          <a:bodyPr wrap="none">
            <a:spAutoFit/>
          </a:bodyPr>
          <a:lstStyle/>
          <a:p>
            <a:pPr algn="ctr"/>
            <a:r>
              <a:rPr lang="en-US" sz="2000" b="1" dirty="0">
                <a:ln w="10541" cmpd="sng">
                  <a:solidFill>
                    <a:srgbClr val="000000"/>
                  </a:solidFill>
                  <a:prstDash val="solid"/>
                </a:ln>
                <a:latin typeface="Copperplate Gothic Bold"/>
                <a:cs typeface="Copperplate Gothic Bold"/>
              </a:rPr>
              <a:t>CLICK TO WATCH THE MOVEMENT OF THE PARAMECIA</a:t>
            </a:r>
          </a:p>
        </p:txBody>
      </p:sp>
    </p:spTree>
    <p:extLst>
      <p:ext uri="{BB962C8B-B14F-4D97-AF65-F5344CB8AC3E}">
        <p14:creationId xmlns:p14="http://schemas.microsoft.com/office/powerpoint/2010/main" val="492280733"/>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ssweb.com/delegate/ssi-wdf-ucm-webContent/Contribution%20Folders/FOSS/multimedia/DoL_Database/images/txpara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628" y="707886"/>
            <a:ext cx="8534400" cy="46727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0929" y="0"/>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#3.2 Paramecia</a:t>
            </a:r>
          </a:p>
          <a:p>
            <a:pPr algn="ctr"/>
            <a:r>
              <a:rPr lang="en-US" sz="2000" b="1" dirty="0">
                <a:ln w="10541" cmpd="sng">
                  <a:solidFill>
                    <a:srgbClr val="000000"/>
                  </a:solidFill>
                  <a:prstDash val="solid"/>
                </a:ln>
                <a:latin typeface="Copperplate Gothic Bold"/>
                <a:cs typeface="Copperplate Gothic Bold"/>
              </a:rPr>
              <a:t>STUDYING PARAMECIA</a:t>
            </a:r>
          </a:p>
        </p:txBody>
      </p:sp>
      <p:sp>
        <p:nvSpPr>
          <p:cNvPr id="4" name="Rectangle 3"/>
          <p:cNvSpPr/>
          <p:nvPr/>
        </p:nvSpPr>
        <p:spPr>
          <a:xfrm>
            <a:off x="-4011" y="707886"/>
            <a:ext cx="9045526" cy="1200329"/>
          </a:xfrm>
          <a:prstGeom prst="rect">
            <a:avLst/>
          </a:prstGeom>
        </p:spPr>
        <p:txBody>
          <a:bodyPr wrap="square">
            <a:spAutoFit/>
          </a:bodyPr>
          <a:lstStyle/>
          <a:p>
            <a:pPr marL="514350" indent="-514350">
              <a:buFont typeface="+mj-lt"/>
              <a:buAutoNum type="arabicPeriod"/>
            </a:pPr>
            <a:endParaRPr lang="en-US" sz="3200"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sp>
        <p:nvSpPr>
          <p:cNvPr id="2" name="Rectangle 1"/>
          <p:cNvSpPr/>
          <p:nvPr/>
        </p:nvSpPr>
        <p:spPr>
          <a:xfrm>
            <a:off x="102485" y="5380672"/>
            <a:ext cx="8736715" cy="1200329"/>
          </a:xfrm>
          <a:prstGeom prst="rect">
            <a:avLst/>
          </a:prstGeom>
        </p:spPr>
        <p:txBody>
          <a:bodyPr wrap="square">
            <a:spAutoFit/>
          </a:bodyPr>
          <a:lstStyle/>
          <a:p>
            <a:r>
              <a:rPr lang="en-US" b="1" dirty="0"/>
              <a:t>This paramecium is reproducing by binary fission (cell division).</a:t>
            </a:r>
            <a:br>
              <a:rPr lang="en-US" b="1" dirty="0"/>
            </a:br>
            <a:r>
              <a:rPr lang="en-US" b="1" dirty="0"/>
              <a:t>Scientific Name:</a:t>
            </a:r>
            <a:r>
              <a:rPr lang="en-US" b="1" i="1" dirty="0"/>
              <a:t> Paramecium sp.</a:t>
            </a:r>
            <a:br>
              <a:rPr lang="en-US" b="1" dirty="0"/>
            </a:br>
            <a:r>
              <a:rPr lang="en-US" b="1" dirty="0"/>
              <a:t>Natural History: Paramecium are ciliates. They have rows of cilia that allow them to move and feed. They are single-celled, free-swimming organisms.</a:t>
            </a:r>
          </a:p>
        </p:txBody>
      </p:sp>
      <p:sp>
        <p:nvSpPr>
          <p:cNvPr id="7" name="Rectangle 6"/>
          <p:cNvSpPr/>
          <p:nvPr/>
        </p:nvSpPr>
        <p:spPr>
          <a:xfrm>
            <a:off x="8077200" y="2628780"/>
            <a:ext cx="1066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13</a:t>
            </a:r>
          </a:p>
        </p:txBody>
      </p:sp>
      <p:sp>
        <p:nvSpPr>
          <p:cNvPr id="9" name="Rectangle 8"/>
          <p:cNvSpPr/>
          <p:nvPr/>
        </p:nvSpPr>
        <p:spPr>
          <a:xfrm>
            <a:off x="1154804" y="961498"/>
            <a:ext cx="6719211" cy="707886"/>
          </a:xfrm>
          <a:prstGeom prst="rect">
            <a:avLst/>
          </a:prstGeom>
        </p:spPr>
        <p:txBody>
          <a:bodyPr wrap="none">
            <a:spAutoFit/>
          </a:bodyPr>
          <a:lstStyle/>
          <a:p>
            <a:pPr algn="ctr"/>
            <a:r>
              <a:rPr lang="en-US" sz="2000" b="1" dirty="0">
                <a:ln w="10541" cmpd="sng">
                  <a:solidFill>
                    <a:srgbClr val="000000"/>
                  </a:solidFill>
                  <a:prstDash val="solid"/>
                </a:ln>
                <a:latin typeface="Copperplate Gothic Bold"/>
                <a:cs typeface="Copperplate Gothic Bold"/>
              </a:rPr>
              <a:t>PARAMECIA REPRODUCE BY BINARY FISSION</a:t>
            </a:r>
          </a:p>
          <a:p>
            <a:pPr algn="ctr"/>
            <a:r>
              <a:rPr lang="en-US" sz="2000" b="1" dirty="0">
                <a:ln w="10541" cmpd="sng">
                  <a:solidFill>
                    <a:srgbClr val="000000"/>
                  </a:solidFill>
                  <a:prstDash val="solid"/>
                </a:ln>
                <a:latin typeface="Copperplate Gothic Bold"/>
                <a:cs typeface="Copperplate Gothic Bold"/>
              </a:rPr>
              <a:t>EVIDENCE OF ASEXUAL REPRODUCTION</a:t>
            </a:r>
          </a:p>
        </p:txBody>
      </p:sp>
    </p:spTree>
    <p:extLst>
      <p:ext uri="{BB962C8B-B14F-4D97-AF65-F5344CB8AC3E}">
        <p14:creationId xmlns:p14="http://schemas.microsoft.com/office/powerpoint/2010/main" val="2648299943"/>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a:blip r:embed="rId4" cstate="print"/>
          <a:stretch>
            <a:fillRect/>
          </a:stretch>
        </p:blipFill>
        <p:spPr>
          <a:xfrm>
            <a:off x="167971" y="743505"/>
            <a:ext cx="8873544" cy="4637167"/>
          </a:xfrm>
          <a:prstGeom prst="rect">
            <a:avLst/>
          </a:prstGeom>
        </p:spPr>
      </p:pic>
      <p:sp>
        <p:nvSpPr>
          <p:cNvPr id="3" name="Rectangle 2"/>
          <p:cNvSpPr/>
          <p:nvPr/>
        </p:nvSpPr>
        <p:spPr>
          <a:xfrm>
            <a:off x="-650929" y="0"/>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#3.2 Paramecia</a:t>
            </a:r>
          </a:p>
          <a:p>
            <a:pPr algn="ctr"/>
            <a:r>
              <a:rPr lang="en-US" sz="2000" b="1" dirty="0">
                <a:ln w="10541" cmpd="sng">
                  <a:solidFill>
                    <a:srgbClr val="000000"/>
                  </a:solidFill>
                  <a:prstDash val="solid"/>
                </a:ln>
                <a:latin typeface="Copperplate Gothic Bold"/>
                <a:cs typeface="Copperplate Gothic Bold"/>
              </a:rPr>
              <a:t>STUDYING PARAMECIA</a:t>
            </a:r>
          </a:p>
        </p:txBody>
      </p:sp>
      <p:sp>
        <p:nvSpPr>
          <p:cNvPr id="4" name="Rectangle 3"/>
          <p:cNvSpPr/>
          <p:nvPr/>
        </p:nvSpPr>
        <p:spPr>
          <a:xfrm>
            <a:off x="-4011" y="707886"/>
            <a:ext cx="9045526" cy="1200329"/>
          </a:xfrm>
          <a:prstGeom prst="rect">
            <a:avLst/>
          </a:prstGeom>
        </p:spPr>
        <p:txBody>
          <a:bodyPr wrap="square">
            <a:spAutoFit/>
          </a:bodyPr>
          <a:lstStyle/>
          <a:p>
            <a:pPr marL="514350" indent="-514350">
              <a:buFont typeface="+mj-lt"/>
              <a:buAutoNum type="arabicPeriod"/>
            </a:pPr>
            <a:endParaRPr lang="en-US" sz="3200"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337185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02485" y="5380672"/>
            <a:ext cx="8736715" cy="1200329"/>
          </a:xfrm>
          <a:prstGeom prst="rect">
            <a:avLst/>
          </a:prstGeom>
        </p:spPr>
        <p:txBody>
          <a:bodyPr wrap="square">
            <a:spAutoFit/>
          </a:bodyPr>
          <a:lstStyle/>
          <a:p>
            <a:r>
              <a:rPr lang="en-US" b="1" dirty="0"/>
              <a:t>Carefully observe as the paramecium expels excess water. 400X</a:t>
            </a:r>
            <a:br>
              <a:rPr lang="en-US" b="1" dirty="0"/>
            </a:br>
            <a:r>
              <a:rPr lang="en-US" b="1" dirty="0"/>
              <a:t>Scientific Name:</a:t>
            </a:r>
            <a:r>
              <a:rPr lang="en-US" b="1" i="1" dirty="0"/>
              <a:t> Paramecium sp.</a:t>
            </a:r>
            <a:br>
              <a:rPr lang="en-US" b="1" dirty="0"/>
            </a:br>
            <a:r>
              <a:rPr lang="en-US" b="1" dirty="0"/>
              <a:t>Natural History: Paramecium are ciliates. They have rows of cilia that allow them to move and feed. They are single-celled, free-swimming organisms.</a:t>
            </a:r>
          </a:p>
        </p:txBody>
      </p:sp>
      <p:sp>
        <p:nvSpPr>
          <p:cNvPr id="7" name="Rectangle 6"/>
          <p:cNvSpPr/>
          <p:nvPr/>
        </p:nvSpPr>
        <p:spPr>
          <a:xfrm>
            <a:off x="8077200" y="2628780"/>
            <a:ext cx="1066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14</a:t>
            </a:r>
          </a:p>
        </p:txBody>
      </p:sp>
      <p:sp>
        <p:nvSpPr>
          <p:cNvPr id="9" name="Rectangle 8"/>
          <p:cNvSpPr/>
          <p:nvPr/>
        </p:nvSpPr>
        <p:spPr>
          <a:xfrm>
            <a:off x="1867438" y="904348"/>
            <a:ext cx="5455853" cy="707886"/>
          </a:xfrm>
          <a:prstGeom prst="rect">
            <a:avLst/>
          </a:prstGeom>
        </p:spPr>
        <p:txBody>
          <a:bodyPr wrap="none">
            <a:spAutoFit/>
          </a:bodyPr>
          <a:lstStyle/>
          <a:p>
            <a:pPr algn="ctr"/>
            <a:r>
              <a:rPr lang="en-US" sz="2000" b="1" dirty="0">
                <a:ln w="10541" cmpd="sng">
                  <a:solidFill>
                    <a:srgbClr val="000000"/>
                  </a:solidFill>
                  <a:prstDash val="solid"/>
                </a:ln>
                <a:latin typeface="Copperplate Gothic Bold"/>
                <a:cs typeface="Copperplate Gothic Bold"/>
              </a:rPr>
              <a:t>CLICK TO WATCH THE EMPTYING OF </a:t>
            </a:r>
          </a:p>
          <a:p>
            <a:pPr algn="ctr"/>
            <a:r>
              <a:rPr lang="en-US" sz="2000" b="1" dirty="0">
                <a:ln w="10541" cmpd="sng">
                  <a:solidFill>
                    <a:srgbClr val="000000"/>
                  </a:solidFill>
                  <a:prstDash val="solid"/>
                </a:ln>
                <a:latin typeface="Copperplate Gothic Bold"/>
                <a:cs typeface="Copperplate Gothic Bold"/>
              </a:rPr>
              <a:t>THE CONTRACTILE VACUOLE</a:t>
            </a:r>
          </a:p>
        </p:txBody>
      </p:sp>
    </p:spTree>
    <p:extLst>
      <p:ext uri="{BB962C8B-B14F-4D97-AF65-F5344CB8AC3E}">
        <p14:creationId xmlns:p14="http://schemas.microsoft.com/office/powerpoint/2010/main" val="248525649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3"/>
          </p:cNvPr>
          <p:cNvPicPr>
            <a:picLocks noChangeAspect="1"/>
          </p:cNvPicPr>
          <p:nvPr/>
        </p:nvPicPr>
        <p:blipFill>
          <a:blip r:embed="rId4" cstate="print"/>
          <a:stretch>
            <a:fillRect/>
          </a:stretch>
        </p:blipFill>
        <p:spPr>
          <a:xfrm>
            <a:off x="160951" y="691801"/>
            <a:ext cx="8880563" cy="4677060"/>
          </a:xfrm>
          <a:prstGeom prst="rect">
            <a:avLst/>
          </a:prstGeom>
        </p:spPr>
      </p:pic>
      <p:sp>
        <p:nvSpPr>
          <p:cNvPr id="3" name="Rectangle 2"/>
          <p:cNvSpPr/>
          <p:nvPr/>
        </p:nvSpPr>
        <p:spPr>
          <a:xfrm>
            <a:off x="-650929" y="0"/>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#3.2 Paramecia</a:t>
            </a:r>
          </a:p>
          <a:p>
            <a:pPr algn="ctr"/>
            <a:r>
              <a:rPr lang="en-US" sz="2000" b="1" dirty="0">
                <a:ln w="10541" cmpd="sng">
                  <a:solidFill>
                    <a:srgbClr val="000000"/>
                  </a:solidFill>
                  <a:prstDash val="solid"/>
                </a:ln>
                <a:latin typeface="Copperplate Gothic Bold"/>
                <a:cs typeface="Copperplate Gothic Bold"/>
              </a:rPr>
              <a:t>STUDYING PARAMECIA</a:t>
            </a:r>
          </a:p>
        </p:txBody>
      </p:sp>
      <p:sp>
        <p:nvSpPr>
          <p:cNvPr id="4" name="Rectangle 3"/>
          <p:cNvSpPr/>
          <p:nvPr/>
        </p:nvSpPr>
        <p:spPr>
          <a:xfrm>
            <a:off x="-4011" y="707886"/>
            <a:ext cx="9045526" cy="1200329"/>
          </a:xfrm>
          <a:prstGeom prst="rect">
            <a:avLst/>
          </a:prstGeom>
        </p:spPr>
        <p:txBody>
          <a:bodyPr wrap="square">
            <a:spAutoFit/>
          </a:bodyPr>
          <a:lstStyle/>
          <a:p>
            <a:pPr marL="514350" indent="-514350">
              <a:buFont typeface="+mj-lt"/>
              <a:buAutoNum type="arabicPeriod"/>
            </a:pPr>
            <a:endParaRPr lang="en-US" sz="3200"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337185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02485" y="5380672"/>
            <a:ext cx="8736715" cy="1200329"/>
          </a:xfrm>
          <a:prstGeom prst="rect">
            <a:avLst/>
          </a:prstGeom>
        </p:spPr>
        <p:txBody>
          <a:bodyPr wrap="square">
            <a:spAutoFit/>
          </a:bodyPr>
          <a:lstStyle/>
          <a:p>
            <a:r>
              <a:rPr lang="en-US" b="1" dirty="0"/>
              <a:t>Notice the food vacuoles in this paramecium. 100X</a:t>
            </a:r>
            <a:br>
              <a:rPr lang="en-US" b="1" dirty="0"/>
            </a:br>
            <a:r>
              <a:rPr lang="en-US" b="1" dirty="0"/>
              <a:t>Scientific Name:</a:t>
            </a:r>
            <a:r>
              <a:rPr lang="en-US" b="1" i="1" dirty="0"/>
              <a:t> Paramecium sp.</a:t>
            </a:r>
            <a:br>
              <a:rPr lang="en-US" b="1" dirty="0"/>
            </a:br>
            <a:r>
              <a:rPr lang="en-US" b="1" dirty="0"/>
              <a:t>Natural History: Paramecium are ciliates. They have rows of cilia that allow them to move and feed. They are single-celled, free-swimming organisms.</a:t>
            </a:r>
          </a:p>
        </p:txBody>
      </p:sp>
      <p:sp>
        <p:nvSpPr>
          <p:cNvPr id="7" name="Rectangle 6"/>
          <p:cNvSpPr/>
          <p:nvPr/>
        </p:nvSpPr>
        <p:spPr>
          <a:xfrm>
            <a:off x="8077200" y="2628780"/>
            <a:ext cx="1066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15</a:t>
            </a:r>
          </a:p>
        </p:txBody>
      </p:sp>
      <p:sp>
        <p:nvSpPr>
          <p:cNvPr id="9" name="Rectangle 8"/>
          <p:cNvSpPr/>
          <p:nvPr/>
        </p:nvSpPr>
        <p:spPr>
          <a:xfrm>
            <a:off x="850757" y="904348"/>
            <a:ext cx="7489231" cy="400110"/>
          </a:xfrm>
          <a:prstGeom prst="rect">
            <a:avLst/>
          </a:prstGeom>
        </p:spPr>
        <p:txBody>
          <a:bodyPr wrap="none">
            <a:spAutoFit/>
          </a:bodyPr>
          <a:lstStyle/>
          <a:p>
            <a:pPr algn="ctr"/>
            <a:r>
              <a:rPr lang="en-US" sz="2000" b="1" dirty="0">
                <a:ln w="10541" cmpd="sng">
                  <a:solidFill>
                    <a:srgbClr val="000000"/>
                  </a:solidFill>
                  <a:prstDash val="solid"/>
                </a:ln>
                <a:latin typeface="Copperplate Gothic Bold"/>
                <a:cs typeface="Copperplate Gothic Bold"/>
              </a:rPr>
              <a:t>CLICK TO WATCH THE FOOD VACUOLE FORMATION</a:t>
            </a:r>
          </a:p>
        </p:txBody>
      </p:sp>
    </p:spTree>
    <p:extLst>
      <p:ext uri="{BB962C8B-B14F-4D97-AF65-F5344CB8AC3E}">
        <p14:creationId xmlns:p14="http://schemas.microsoft.com/office/powerpoint/2010/main" val="447772718"/>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p:cNvPr>
          <p:cNvPicPr>
            <a:picLocks noChangeAspect="1"/>
          </p:cNvPicPr>
          <p:nvPr/>
        </p:nvPicPr>
        <p:blipFill>
          <a:blip r:embed="rId4" cstate="print"/>
          <a:stretch>
            <a:fillRect/>
          </a:stretch>
        </p:blipFill>
        <p:spPr>
          <a:xfrm>
            <a:off x="304800" y="707886"/>
            <a:ext cx="8305800" cy="4672786"/>
          </a:xfrm>
          <a:prstGeom prst="rect">
            <a:avLst/>
          </a:prstGeom>
        </p:spPr>
      </p:pic>
      <p:sp>
        <p:nvSpPr>
          <p:cNvPr id="3" name="Rectangle 2"/>
          <p:cNvSpPr/>
          <p:nvPr/>
        </p:nvSpPr>
        <p:spPr>
          <a:xfrm>
            <a:off x="-650929" y="0"/>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#3.2 Paramecia</a:t>
            </a:r>
          </a:p>
          <a:p>
            <a:pPr algn="ctr"/>
            <a:r>
              <a:rPr lang="en-US" sz="2000" b="1" dirty="0">
                <a:ln w="10541" cmpd="sng">
                  <a:solidFill>
                    <a:srgbClr val="000000"/>
                  </a:solidFill>
                  <a:prstDash val="solid"/>
                </a:ln>
                <a:latin typeface="Copperplate Gothic Bold"/>
                <a:cs typeface="Copperplate Gothic Bold"/>
              </a:rPr>
              <a:t>STUDYING PARAMECIA</a:t>
            </a:r>
          </a:p>
        </p:txBody>
      </p:sp>
      <p:sp>
        <p:nvSpPr>
          <p:cNvPr id="4" name="Rectangle 3"/>
          <p:cNvSpPr/>
          <p:nvPr/>
        </p:nvSpPr>
        <p:spPr>
          <a:xfrm>
            <a:off x="-4011" y="707886"/>
            <a:ext cx="9045526" cy="1200329"/>
          </a:xfrm>
          <a:prstGeom prst="rect">
            <a:avLst/>
          </a:prstGeom>
        </p:spPr>
        <p:txBody>
          <a:bodyPr wrap="square">
            <a:spAutoFit/>
          </a:bodyPr>
          <a:lstStyle/>
          <a:p>
            <a:pPr marL="514350" indent="-514350">
              <a:buFont typeface="+mj-lt"/>
              <a:buAutoNum type="arabicPeriod"/>
            </a:pPr>
            <a:endParaRPr lang="en-US" sz="3200"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337185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02485" y="5380672"/>
            <a:ext cx="8736715" cy="1200329"/>
          </a:xfrm>
          <a:prstGeom prst="rect">
            <a:avLst/>
          </a:prstGeom>
        </p:spPr>
        <p:txBody>
          <a:bodyPr wrap="square">
            <a:spAutoFit/>
          </a:bodyPr>
          <a:lstStyle/>
          <a:p>
            <a:r>
              <a:rPr lang="en-US" b="1" dirty="0"/>
              <a:t>Notice the food vacuoles in this paramecium. 100X</a:t>
            </a:r>
            <a:br>
              <a:rPr lang="en-US" b="1" dirty="0"/>
            </a:br>
            <a:r>
              <a:rPr lang="en-US" b="1" dirty="0"/>
              <a:t>Scientific Name:</a:t>
            </a:r>
            <a:r>
              <a:rPr lang="en-US" b="1" i="1" dirty="0"/>
              <a:t> Paramecium sp.</a:t>
            </a:r>
            <a:br>
              <a:rPr lang="en-US" b="1" dirty="0"/>
            </a:br>
            <a:r>
              <a:rPr lang="en-US" b="1" dirty="0"/>
              <a:t>Natural History: Paramecium are ciliates. They have rows of cilia that allow them to move and feed. They are single-celled, free-swimming organisms.</a:t>
            </a:r>
          </a:p>
        </p:txBody>
      </p:sp>
      <p:sp>
        <p:nvSpPr>
          <p:cNvPr id="7" name="Rectangle 6"/>
          <p:cNvSpPr/>
          <p:nvPr/>
        </p:nvSpPr>
        <p:spPr>
          <a:xfrm>
            <a:off x="8077200" y="2628780"/>
            <a:ext cx="1066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16</a:t>
            </a:r>
          </a:p>
        </p:txBody>
      </p:sp>
      <p:sp>
        <p:nvSpPr>
          <p:cNvPr id="9" name="Rectangle 8"/>
          <p:cNvSpPr/>
          <p:nvPr/>
        </p:nvSpPr>
        <p:spPr>
          <a:xfrm>
            <a:off x="997206" y="904348"/>
            <a:ext cx="7196330" cy="400110"/>
          </a:xfrm>
          <a:prstGeom prst="rect">
            <a:avLst/>
          </a:prstGeom>
        </p:spPr>
        <p:txBody>
          <a:bodyPr wrap="none">
            <a:spAutoFit/>
          </a:bodyPr>
          <a:lstStyle/>
          <a:p>
            <a:pPr algn="ctr"/>
            <a:r>
              <a:rPr lang="en-US" sz="2000" b="1" dirty="0">
                <a:ln w="10541" cmpd="sng">
                  <a:solidFill>
                    <a:srgbClr val="000000"/>
                  </a:solidFill>
                  <a:prstDash val="solid"/>
                </a:ln>
                <a:latin typeface="Copperplate Gothic Bold"/>
                <a:cs typeface="Copperplate Gothic Bold"/>
              </a:rPr>
              <a:t>CLICK TO WATCH THE STAINED FOOD VACUOLES</a:t>
            </a:r>
          </a:p>
        </p:txBody>
      </p:sp>
    </p:spTree>
    <p:extLst>
      <p:ext uri="{BB962C8B-B14F-4D97-AF65-F5344CB8AC3E}">
        <p14:creationId xmlns:p14="http://schemas.microsoft.com/office/powerpoint/2010/main" val="212494633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929" y="0"/>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#3.2 PARAMECIUM</a:t>
            </a:r>
          </a:p>
          <a:p>
            <a:pPr algn="ctr"/>
            <a:r>
              <a:rPr lang="en-US" sz="2000" b="1" dirty="0">
                <a:ln w="10541" cmpd="sng">
                  <a:solidFill>
                    <a:srgbClr val="000000"/>
                  </a:solidFill>
                  <a:prstDash val="solid"/>
                </a:ln>
                <a:latin typeface="Copperplate Gothic Bold"/>
                <a:cs typeface="Copperplate Gothic Bold"/>
              </a:rPr>
              <a:t>READ BOOK PAGES 10-13 AND DO THE THINK QUESTIONS</a:t>
            </a:r>
          </a:p>
        </p:txBody>
      </p:sp>
      <p:sp>
        <p:nvSpPr>
          <p:cNvPr id="4" name="Rectangle 3"/>
          <p:cNvSpPr/>
          <p:nvPr/>
        </p:nvSpPr>
        <p:spPr>
          <a:xfrm>
            <a:off x="0" y="764024"/>
            <a:ext cx="9045526" cy="4401205"/>
          </a:xfrm>
          <a:prstGeom prst="rect">
            <a:avLst/>
          </a:prstGeom>
        </p:spPr>
        <p:txBody>
          <a:bodyPr wrap="square">
            <a:spAutoFit/>
          </a:bodyPr>
          <a:lstStyle/>
          <a:p>
            <a:r>
              <a:rPr lang="en-US" sz="2800" b="1" dirty="0"/>
              <a:t>1. Why is the cell membrane important?</a:t>
            </a:r>
          </a:p>
          <a:p>
            <a:endParaRPr lang="en-US" sz="2800" b="1" dirty="0"/>
          </a:p>
          <a:p>
            <a:endParaRPr lang="en-US" sz="2800" b="1" dirty="0"/>
          </a:p>
          <a:p>
            <a:r>
              <a:rPr lang="en-US" sz="2800" b="1" dirty="0"/>
              <a:t>2. What are the </a:t>
            </a:r>
            <a:r>
              <a:rPr lang="en-US" sz="2800" b="1" i="1" u="sng" dirty="0"/>
              <a:t>two</a:t>
            </a:r>
            <a:r>
              <a:rPr lang="en-US" sz="2800" b="1" dirty="0"/>
              <a:t> functions of the cilia?</a:t>
            </a:r>
          </a:p>
          <a:p>
            <a:endParaRPr lang="en-US" sz="2800" b="1" dirty="0"/>
          </a:p>
          <a:p>
            <a:r>
              <a:rPr lang="en-US" sz="2800" b="1" dirty="0"/>
              <a:t>3. What are the functions of the contractile vacuole?</a:t>
            </a:r>
          </a:p>
          <a:p>
            <a:endParaRPr lang="en-US" sz="2800" b="1" dirty="0"/>
          </a:p>
          <a:p>
            <a:endParaRPr lang="en-US" sz="2800" b="1" dirty="0"/>
          </a:p>
          <a:p>
            <a:r>
              <a:rPr lang="en-US" sz="2800" b="1" dirty="0"/>
              <a:t>4. What would happen to the paramecium if the contractile vacuoles stopped working?</a:t>
            </a:r>
          </a:p>
        </p:txBody>
      </p:sp>
      <p:sp>
        <p:nvSpPr>
          <p:cNvPr id="5" name="Rectangle 4"/>
          <p:cNvSpPr/>
          <p:nvPr/>
        </p:nvSpPr>
        <p:spPr>
          <a:xfrm>
            <a:off x="7924800" y="5842337"/>
            <a:ext cx="12192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17</a:t>
            </a:r>
          </a:p>
        </p:txBody>
      </p:sp>
    </p:spTree>
    <p:extLst>
      <p:ext uri="{BB962C8B-B14F-4D97-AF65-F5344CB8AC3E}">
        <p14:creationId xmlns:p14="http://schemas.microsoft.com/office/powerpoint/2010/main" val="4224549152"/>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39452"/>
            <a:ext cx="7315200" cy="1846659"/>
          </a:xfrm>
          <a:prstGeom prst="rect">
            <a:avLst/>
          </a:prstGeom>
        </p:spPr>
        <p:txBody>
          <a:bodyPr wrap="square">
            <a:spAutoFit/>
          </a:bodyPr>
          <a:lstStyle/>
          <a:p>
            <a:pPr marL="514350" indent="-514350"/>
            <a:r>
              <a:rPr lang="en-US" sz="3200" b="1" dirty="0"/>
              <a:t>Focus Question: Is there life in your</a:t>
            </a:r>
          </a:p>
          <a:p>
            <a:pPr marL="514350" indent="-514350"/>
            <a:r>
              <a:rPr lang="en-US" sz="3200" b="1" dirty="0"/>
              <a:t>Mini-habitat? If so, where did it come from?</a:t>
            </a:r>
          </a:p>
          <a:p>
            <a:pPr marL="514350" indent="-514350"/>
            <a:endParaRPr lang="en-US" b="1" dirty="0"/>
          </a:p>
        </p:txBody>
      </p:sp>
      <p:sp>
        <p:nvSpPr>
          <p:cNvPr id="5" name="TextBox 4"/>
          <p:cNvSpPr txBox="1"/>
          <p:nvPr/>
        </p:nvSpPr>
        <p:spPr>
          <a:xfrm>
            <a:off x="-38100" y="769981"/>
            <a:ext cx="9144000" cy="6001643"/>
          </a:xfrm>
          <a:prstGeom prst="rect">
            <a:avLst/>
          </a:prstGeom>
          <a:noFill/>
        </p:spPr>
        <p:txBody>
          <a:bodyPr wrap="square" rtlCol="0">
            <a:spAutoFit/>
          </a:bodyPr>
          <a:lstStyle/>
          <a:p>
            <a:r>
              <a:rPr lang="en-US" sz="3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cxnSp>
        <p:nvCxnSpPr>
          <p:cNvPr id="7" name="Straight Connector 6"/>
          <p:cNvCxnSpPr/>
          <p:nvPr/>
        </p:nvCxnSpPr>
        <p:spPr>
          <a:xfrm>
            <a:off x="533400" y="0"/>
            <a:ext cx="7620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2" cstate="print"/>
          <a:srcRect/>
          <a:stretch>
            <a:fillRect/>
          </a:stretch>
        </p:blipFill>
        <p:spPr bwMode="auto">
          <a:xfrm rot="20176069">
            <a:off x="395646" y="572522"/>
            <a:ext cx="1824068" cy="2349399"/>
          </a:xfrm>
          <a:prstGeom prst="rect">
            <a:avLst/>
          </a:prstGeom>
          <a:noFill/>
          <a:ln w="9525">
            <a:noFill/>
            <a:miter lim="800000"/>
            <a:headEnd/>
            <a:tailEnd/>
          </a:ln>
        </p:spPr>
      </p:pic>
      <p:sp>
        <p:nvSpPr>
          <p:cNvPr id="8" name="Rectangle 7"/>
          <p:cNvSpPr/>
          <p:nvPr/>
        </p:nvSpPr>
        <p:spPr>
          <a:xfrm>
            <a:off x="533400" y="0"/>
            <a:ext cx="3751733" cy="461665"/>
          </a:xfrm>
          <a:prstGeom prst="rect">
            <a:avLst/>
          </a:prstGeom>
        </p:spPr>
        <p:txBody>
          <a:bodyPr wrap="none">
            <a:spAutoFit/>
          </a:bodyPr>
          <a:lstStyle/>
          <a:p>
            <a:r>
              <a:rPr lang="en-US" sz="2400" b="1" dirty="0"/>
              <a:t>Quick Write Date: ________</a:t>
            </a:r>
          </a:p>
        </p:txBody>
      </p:sp>
      <p:sp>
        <p:nvSpPr>
          <p:cNvPr id="11" name="Rectangle 10"/>
          <p:cNvSpPr/>
          <p:nvPr/>
        </p:nvSpPr>
        <p:spPr>
          <a:xfrm>
            <a:off x="8153400" y="3189644"/>
            <a:ext cx="1025767"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18</a:t>
            </a:r>
          </a:p>
        </p:txBody>
      </p:sp>
      <p:sp>
        <p:nvSpPr>
          <p:cNvPr id="12" name="Rectangle 11"/>
          <p:cNvSpPr/>
          <p:nvPr/>
        </p:nvSpPr>
        <p:spPr>
          <a:xfrm>
            <a:off x="533400" y="4635836"/>
            <a:ext cx="9372600" cy="400110"/>
          </a:xfrm>
          <a:prstGeom prst="rect">
            <a:avLst/>
          </a:prstGeom>
        </p:spPr>
        <p:txBody>
          <a:bodyPr wrap="square">
            <a:spAutoFit/>
          </a:bodyPr>
          <a:lstStyle/>
          <a:p>
            <a:r>
              <a:rPr lang="en-US" sz="2000" b="1" dirty="0"/>
              <a:t>Draw your </a:t>
            </a:r>
            <a:r>
              <a:rPr lang="en-US" b="1" dirty="0"/>
              <a:t>LINE OF LEARNING </a:t>
            </a:r>
            <a:r>
              <a:rPr lang="en-US" sz="2000" b="1" dirty="0"/>
              <a:t>here. Date when your ideas have changed. Date: ____</a:t>
            </a:r>
          </a:p>
        </p:txBody>
      </p:sp>
      <p:pic>
        <p:nvPicPr>
          <p:cNvPr id="9" name="Picture 8"/>
          <p:cNvPicPr>
            <a:picLocks noChangeAspect="1"/>
          </p:cNvPicPr>
          <p:nvPr/>
        </p:nvPicPr>
        <p:blipFill>
          <a:blip r:embed="rId3" cstate="print"/>
          <a:stretch>
            <a:fillRect/>
          </a:stretch>
        </p:blipFill>
        <p:spPr>
          <a:xfrm>
            <a:off x="7239000" y="1371600"/>
            <a:ext cx="1905000" cy="1828800"/>
          </a:xfrm>
          <a:prstGeom prst="rect">
            <a:avLst/>
          </a:prstGeom>
        </p:spPr>
      </p:pic>
      <p:sp>
        <p:nvSpPr>
          <p:cNvPr id="10" name="Rectangle 9"/>
          <p:cNvSpPr/>
          <p:nvPr/>
        </p:nvSpPr>
        <p:spPr>
          <a:xfrm>
            <a:off x="1371600" y="0"/>
            <a:ext cx="10146194" cy="400110"/>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#3.3 MICROWORLDS</a:t>
            </a:r>
          </a:p>
        </p:txBody>
      </p:sp>
    </p:spTree>
    <p:extLst>
      <p:ext uri="{BB962C8B-B14F-4D97-AF65-F5344CB8AC3E}">
        <p14:creationId xmlns:p14="http://schemas.microsoft.com/office/powerpoint/2010/main" val="1098138473"/>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929" y="0"/>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#3.3 MICROWORLDS</a:t>
            </a:r>
          </a:p>
          <a:p>
            <a:pPr algn="ctr"/>
            <a:r>
              <a:rPr lang="en-US" sz="2000" b="1" dirty="0">
                <a:ln w="10541" cmpd="sng">
                  <a:solidFill>
                    <a:srgbClr val="000000"/>
                  </a:solidFill>
                  <a:prstDash val="solid"/>
                </a:ln>
                <a:latin typeface="Copperplate Gothic Bold"/>
                <a:cs typeface="Copperplate Gothic Bold"/>
              </a:rPr>
              <a:t>MINIHABITATS REVISITED</a:t>
            </a:r>
          </a:p>
        </p:txBody>
      </p:sp>
      <p:sp>
        <p:nvSpPr>
          <p:cNvPr id="4" name="Rectangle 3"/>
          <p:cNvSpPr/>
          <p:nvPr/>
        </p:nvSpPr>
        <p:spPr>
          <a:xfrm>
            <a:off x="98474" y="685800"/>
            <a:ext cx="9045526" cy="5293757"/>
          </a:xfrm>
          <a:prstGeom prst="rect">
            <a:avLst/>
          </a:prstGeom>
        </p:spPr>
        <p:txBody>
          <a:bodyPr wrap="square">
            <a:spAutoFit/>
          </a:bodyPr>
          <a:lstStyle/>
          <a:p>
            <a:pPr marL="514350" indent="-514350">
              <a:buAutoNum type="arabicPeriod"/>
            </a:pPr>
            <a:r>
              <a:rPr lang="en-US" sz="2600" b="1" dirty="0"/>
              <a:t>Is a twig a living thing? Circle Yes or No</a:t>
            </a:r>
            <a:br>
              <a:rPr lang="en-US" sz="2600" b="1" dirty="0"/>
            </a:br>
            <a:r>
              <a:rPr lang="en-US" sz="2600" b="1" dirty="0"/>
              <a:t>Is dirt a living thing? Circle Yes or No</a:t>
            </a:r>
            <a:br>
              <a:rPr lang="en-US" sz="2600" b="1" dirty="0"/>
            </a:br>
            <a:r>
              <a:rPr lang="en-US" sz="2600" b="1" dirty="0"/>
              <a:t>View your mini-habitat with your naked eyes is anything alive in them? Circle Yes or No</a:t>
            </a:r>
          </a:p>
          <a:p>
            <a:pPr marL="514350" indent="-514350">
              <a:buAutoNum type="arabicPeriod"/>
            </a:pPr>
            <a:r>
              <a:rPr lang="en-US" sz="2600" b="1" dirty="0"/>
              <a:t>View your mini-habitat on a slide under the microscope.  How are the organisms different from the paramecium we observed?</a:t>
            </a:r>
          </a:p>
          <a:p>
            <a:pPr marL="514350" indent="-514350">
              <a:buAutoNum type="arabicPeriod"/>
            </a:pPr>
            <a:endParaRPr lang="en-US" sz="2600" b="1" dirty="0"/>
          </a:p>
          <a:p>
            <a:pPr marL="514350" indent="-514350">
              <a:buAutoNum type="arabicPeriod"/>
            </a:pPr>
            <a:r>
              <a:rPr lang="en-US" sz="2600" b="1" dirty="0"/>
              <a:t>What in addition to size makes you think these organisms are </a:t>
            </a:r>
            <a:r>
              <a:rPr lang="en-US" sz="2600" b="1" dirty="0" err="1"/>
              <a:t>multicellular</a:t>
            </a:r>
            <a:r>
              <a:rPr lang="en-US" sz="2600" b="1" dirty="0"/>
              <a:t>?</a:t>
            </a:r>
          </a:p>
          <a:p>
            <a:pPr marL="514350" indent="-514350">
              <a:buAutoNum type="arabicPeriod"/>
            </a:pPr>
            <a:endParaRPr lang="en-US" sz="2600" b="1" dirty="0"/>
          </a:p>
          <a:p>
            <a:pPr marL="514350" indent="-514350">
              <a:buAutoNum type="arabicPeriod"/>
            </a:pPr>
            <a:r>
              <a:rPr lang="en-US" sz="2600" b="1" dirty="0"/>
              <a:t>What organism that we have looked at more closely resembles this new </a:t>
            </a:r>
            <a:r>
              <a:rPr lang="en-US" sz="2600" b="1" dirty="0" err="1"/>
              <a:t>multicellular</a:t>
            </a:r>
            <a:r>
              <a:rPr lang="en-US" sz="2600" b="1" dirty="0"/>
              <a:t> organism?</a:t>
            </a:r>
          </a:p>
        </p:txBody>
      </p:sp>
      <p:sp>
        <p:nvSpPr>
          <p:cNvPr id="5" name="Rectangle 4"/>
          <p:cNvSpPr/>
          <p:nvPr/>
        </p:nvSpPr>
        <p:spPr>
          <a:xfrm>
            <a:off x="7924800" y="5842337"/>
            <a:ext cx="12192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19</a:t>
            </a:r>
          </a:p>
        </p:txBody>
      </p:sp>
      <p:pic>
        <p:nvPicPr>
          <p:cNvPr id="7" name="Picture 6"/>
          <p:cNvPicPr>
            <a:picLocks noChangeAspect="1"/>
          </p:cNvPicPr>
          <p:nvPr/>
        </p:nvPicPr>
        <p:blipFill>
          <a:blip r:embed="rId2" cstate="print"/>
          <a:stretch>
            <a:fillRect/>
          </a:stretch>
        </p:blipFill>
        <p:spPr>
          <a:xfrm>
            <a:off x="7477125" y="0"/>
            <a:ext cx="1666875" cy="1600200"/>
          </a:xfrm>
          <a:prstGeom prst="rect">
            <a:avLst/>
          </a:prstGeom>
        </p:spPr>
      </p:pic>
    </p:spTree>
    <p:extLst>
      <p:ext uri="{BB962C8B-B14F-4D97-AF65-F5344CB8AC3E}">
        <p14:creationId xmlns:p14="http://schemas.microsoft.com/office/powerpoint/2010/main" val="4224549152"/>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12463922"/>
              </p:ext>
            </p:extLst>
          </p:nvPr>
        </p:nvGraphicFramePr>
        <p:xfrm>
          <a:off x="190501" y="889983"/>
          <a:ext cx="8610599" cy="5643880"/>
        </p:xfrm>
        <a:graphic>
          <a:graphicData uri="http://schemas.openxmlformats.org/drawingml/2006/table">
            <a:tbl>
              <a:tblPr firstRow="1" bandRow="1">
                <a:tableStyleId>{793D81CF-94F2-401A-BA57-92F5A7B2D0C5}</a:tableStyleId>
              </a:tblPr>
              <a:tblGrid>
                <a:gridCol w="2133600">
                  <a:extLst>
                    <a:ext uri="{9D8B030D-6E8A-4147-A177-3AD203B41FA5}">
                      <a16:colId xmlns:a16="http://schemas.microsoft.com/office/drawing/2014/main" val="3640209203"/>
                    </a:ext>
                  </a:extLst>
                </a:gridCol>
                <a:gridCol w="6476999">
                  <a:extLst>
                    <a:ext uri="{9D8B030D-6E8A-4147-A177-3AD203B41FA5}">
                      <a16:colId xmlns:a16="http://schemas.microsoft.com/office/drawing/2014/main" val="3333511994"/>
                    </a:ext>
                  </a:extLst>
                </a:gridCol>
              </a:tblGrid>
              <a:tr h="357109">
                <a:tc>
                  <a:txBody>
                    <a:bodyPr/>
                    <a:lstStyle/>
                    <a:p>
                      <a:pPr algn="ctr"/>
                      <a:r>
                        <a:rPr lang="en-US" sz="2400" dirty="0"/>
                        <a:t>Word</a:t>
                      </a:r>
                    </a:p>
                  </a:txBody>
                  <a:tcPr>
                    <a:lnR w="12700" cap="flat" cmpd="sng" algn="ctr">
                      <a:solidFill>
                        <a:schemeClr val="tx1"/>
                      </a:solidFill>
                      <a:prstDash val="solid"/>
                      <a:round/>
                      <a:headEnd type="none" w="med" len="med"/>
                      <a:tailEnd type="none" w="med" len="med"/>
                    </a:lnR>
                  </a:tcPr>
                </a:tc>
                <a:tc>
                  <a:txBody>
                    <a:bodyPr/>
                    <a:lstStyle/>
                    <a:p>
                      <a:pPr algn="ctr"/>
                      <a:r>
                        <a:rPr lang="en-US" sz="2400"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0779802"/>
                  </a:ext>
                </a:extLst>
              </a:tr>
              <a:tr h="370840">
                <a:tc>
                  <a:txBody>
                    <a:bodyPr/>
                    <a:lstStyle/>
                    <a:p>
                      <a:r>
                        <a:rPr lang="en-US" sz="1400" b="1" dirty="0">
                          <a:latin typeface="+mn-lt"/>
                        </a:rPr>
                        <a:t>1.  cell membrane</a:t>
                      </a:r>
                    </a:p>
                  </a:txBody>
                  <a:tcPr>
                    <a:lnR w="12700" cap="flat" cmpd="sng" algn="ctr">
                      <a:solidFill>
                        <a:schemeClr val="tx1"/>
                      </a:solidFill>
                      <a:prstDash val="solid"/>
                      <a:round/>
                      <a:headEnd type="none" w="med" len="med"/>
                      <a:tailEnd type="none" w="med" len="med"/>
                    </a:lnR>
                  </a:tcPr>
                </a:tc>
                <a:tc>
                  <a:txBody>
                    <a:bodyPr/>
                    <a:lstStyle/>
                    <a:p>
                      <a:r>
                        <a:rPr lang="en-US" sz="1400" b="1" dirty="0">
                          <a:latin typeface="+mn-lt"/>
                        </a:rPr>
                        <a:t>The boundary between a cell and its environment</a:t>
                      </a:r>
                      <a:r>
                        <a:rPr lang="en-US" sz="1400" b="1" baseline="0" dirty="0">
                          <a:latin typeface="+mn-lt"/>
                        </a:rPr>
                        <a:t> that controls what enters and exits the cell.</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135283"/>
                  </a:ext>
                </a:extLst>
              </a:tr>
              <a:tr h="370840">
                <a:tc>
                  <a:txBody>
                    <a:bodyPr/>
                    <a:lstStyle/>
                    <a:p>
                      <a:r>
                        <a:rPr lang="en-US" sz="1400" b="1" dirty="0">
                          <a:latin typeface="+mn-lt"/>
                        </a:rPr>
                        <a:t>2.  cell wall</a:t>
                      </a:r>
                    </a:p>
                  </a:txBody>
                  <a:tcPr>
                    <a:lnR w="12700" cap="flat" cmpd="sng" algn="ctr">
                      <a:solidFill>
                        <a:schemeClr val="tx1"/>
                      </a:solidFill>
                      <a:prstDash val="solid"/>
                      <a:round/>
                      <a:headEnd type="none" w="med" len="med"/>
                      <a:tailEnd type="none" w="med" len="med"/>
                    </a:lnR>
                  </a:tcPr>
                </a:tc>
                <a:tc>
                  <a:txBody>
                    <a:bodyPr/>
                    <a:lstStyle/>
                    <a:p>
                      <a:r>
                        <a:rPr lang="en-US" sz="1400" b="1" dirty="0">
                          <a:latin typeface="+mn-lt"/>
                        </a:rPr>
                        <a:t>A semi-rigid</a:t>
                      </a:r>
                      <a:r>
                        <a:rPr lang="en-US" sz="1400" b="1" baseline="0" dirty="0">
                          <a:latin typeface="+mn-lt"/>
                        </a:rPr>
                        <a:t> structure that surrounds cells of plants, fungi and bacteria and provides shape.</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0923620"/>
                  </a:ext>
                </a:extLst>
              </a:tr>
              <a:tr h="370840">
                <a:tc>
                  <a:txBody>
                    <a:bodyPr/>
                    <a:lstStyle/>
                    <a:p>
                      <a:r>
                        <a:rPr lang="en-US" sz="1400" b="1" dirty="0">
                          <a:latin typeface="+mn-lt"/>
                        </a:rPr>
                        <a:t>3.  chloroplasts</a:t>
                      </a:r>
                    </a:p>
                  </a:txBody>
                  <a:tcPr>
                    <a:lnR w="12700" cap="flat" cmpd="sng" algn="ctr">
                      <a:solidFill>
                        <a:schemeClr val="tx1"/>
                      </a:solidFill>
                      <a:prstDash val="solid"/>
                      <a:round/>
                      <a:headEnd type="none" w="med" len="med"/>
                      <a:tailEnd type="none" w="med" len="med"/>
                    </a:lnR>
                  </a:tcPr>
                </a:tc>
                <a:tc>
                  <a:txBody>
                    <a:bodyPr/>
                    <a:lstStyle/>
                    <a:p>
                      <a:r>
                        <a:rPr lang="en-US" sz="1400" b="1" dirty="0">
                          <a:latin typeface="+mn-lt"/>
                        </a:rPr>
                        <a:t>An organelle containing chlorophyll, found in plant cells and some protists</a:t>
                      </a:r>
                      <a:r>
                        <a:rPr lang="en-US" sz="1400" b="1" baseline="0" dirty="0">
                          <a:latin typeface="+mn-lt"/>
                        </a:rPr>
                        <a:t> that c</a:t>
                      </a:r>
                      <a:r>
                        <a:rPr lang="en-US" sz="1400" b="1" dirty="0">
                          <a:latin typeface="+mn-lt"/>
                        </a:rPr>
                        <a:t>onverts the Sun’s energy into food (sugars).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833208"/>
                  </a:ext>
                </a:extLst>
              </a:tr>
              <a:tr h="370840">
                <a:tc>
                  <a:txBody>
                    <a:bodyPr/>
                    <a:lstStyle/>
                    <a:p>
                      <a:r>
                        <a:rPr lang="en-US" sz="1400" b="1" dirty="0">
                          <a:latin typeface="+mn-lt"/>
                        </a:rPr>
                        <a:t>4.</a:t>
                      </a:r>
                      <a:r>
                        <a:rPr lang="en-US" sz="1400" b="1" baseline="0" dirty="0">
                          <a:latin typeface="+mn-lt"/>
                        </a:rPr>
                        <a:t>  </a:t>
                      </a:r>
                      <a:r>
                        <a:rPr lang="en-US" sz="1400" b="1" dirty="0">
                          <a:latin typeface="+mn-lt"/>
                        </a:rPr>
                        <a:t>cytoplasm</a:t>
                      </a:r>
                    </a:p>
                  </a:txBody>
                  <a:tcPr>
                    <a:lnR w="12700" cap="flat" cmpd="sng" algn="ctr">
                      <a:solidFill>
                        <a:schemeClr val="tx1"/>
                      </a:solidFill>
                      <a:prstDash val="solid"/>
                      <a:round/>
                      <a:headEnd type="none" w="med" len="med"/>
                      <a:tailEnd type="none" w="med" len="med"/>
                    </a:lnR>
                  </a:tcPr>
                </a:tc>
                <a:tc>
                  <a:txBody>
                    <a:bodyPr/>
                    <a:lstStyle/>
                    <a:p>
                      <a:r>
                        <a:rPr lang="en-US" sz="1400" b="1" dirty="0">
                          <a:latin typeface="+mn-lt"/>
                        </a:rPr>
                        <a:t>All of the interior fluid of a cell outside of a nucleus that contains the cell structures.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9934631"/>
                  </a:ext>
                </a:extLst>
              </a:tr>
              <a:tr h="370840">
                <a:tc>
                  <a:txBody>
                    <a:bodyPr/>
                    <a:lstStyle/>
                    <a:p>
                      <a:r>
                        <a:rPr lang="en-US" sz="1400" b="1" dirty="0">
                          <a:latin typeface="+mn-lt"/>
                        </a:rPr>
                        <a:t>5.  endoplasmic</a:t>
                      </a:r>
                      <a:r>
                        <a:rPr lang="en-US" sz="1400" b="1" baseline="0" dirty="0">
                          <a:latin typeface="+mn-lt"/>
                        </a:rPr>
                        <a:t> reticulum</a:t>
                      </a:r>
                      <a:endParaRPr lang="en-US" sz="1400" b="1" dirty="0">
                        <a:latin typeface="+mn-lt"/>
                      </a:endParaRPr>
                    </a:p>
                  </a:txBody>
                  <a:tcPr>
                    <a:lnR w="12700" cap="flat" cmpd="sng" algn="ctr">
                      <a:solidFill>
                        <a:schemeClr val="tx1"/>
                      </a:solidFill>
                      <a:prstDash val="solid"/>
                      <a:round/>
                      <a:headEnd type="none" w="med" len="med"/>
                      <a:tailEnd type="none" w="med" len="med"/>
                    </a:lnR>
                  </a:tcPr>
                </a:tc>
                <a:tc>
                  <a:txBody>
                    <a:bodyPr/>
                    <a:lstStyle/>
                    <a:p>
                      <a:r>
                        <a:rPr lang="en-US" sz="1400" b="1" dirty="0">
                          <a:latin typeface="+mn-lt"/>
                        </a:rPr>
                        <a:t>A membranous structure that assembles proteins and parts of the cell membrane.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295230"/>
                  </a:ext>
                </a:extLst>
              </a:tr>
              <a:tr h="370840">
                <a:tc>
                  <a:txBody>
                    <a:bodyPr/>
                    <a:lstStyle/>
                    <a:p>
                      <a:pPr marL="0" indent="0">
                        <a:buNone/>
                      </a:pPr>
                      <a:r>
                        <a:rPr lang="en-US" sz="1400" b="1" baseline="0" dirty="0">
                          <a:latin typeface="+mn-lt"/>
                        </a:rPr>
                        <a:t>6.  mitochondrion</a:t>
                      </a:r>
                      <a:endParaRPr lang="en-US" sz="1400" b="1" dirty="0">
                        <a:latin typeface="+mn-lt"/>
                      </a:endParaRPr>
                    </a:p>
                  </a:txBody>
                  <a:tcPr>
                    <a:lnR w="12700" cap="flat" cmpd="sng" algn="ctr">
                      <a:solidFill>
                        <a:schemeClr val="tx1"/>
                      </a:solidFill>
                      <a:prstDash val="solid"/>
                      <a:round/>
                      <a:headEnd type="none" w="med" len="med"/>
                      <a:tailEnd type="none" w="med" len="med"/>
                    </a:lnR>
                  </a:tcPr>
                </a:tc>
                <a:tc>
                  <a:txBody>
                    <a:bodyPr/>
                    <a:lstStyle/>
                    <a:p>
                      <a:r>
                        <a:rPr lang="en-US" sz="1400" b="1" dirty="0">
                          <a:latin typeface="+mn-lt"/>
                        </a:rPr>
                        <a:t>Converts the energy in food into usable energy for the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067429"/>
                  </a:ext>
                </a:extLst>
              </a:tr>
              <a:tr h="370840">
                <a:tc>
                  <a:txBody>
                    <a:bodyPr/>
                    <a:lstStyle/>
                    <a:p>
                      <a:r>
                        <a:rPr lang="en-US" sz="1400" b="1" dirty="0">
                          <a:latin typeface="+mn-lt"/>
                        </a:rPr>
                        <a:t>7.  nucleus</a:t>
                      </a:r>
                    </a:p>
                  </a:txBody>
                  <a:tcPr>
                    <a:lnR w="12700" cap="flat" cmpd="sng" algn="ctr">
                      <a:solidFill>
                        <a:schemeClr val="tx1"/>
                      </a:solidFill>
                      <a:prstDash val="solid"/>
                      <a:round/>
                      <a:headEnd type="none" w="med" len="med"/>
                      <a:tailEnd type="none" w="med" len="med"/>
                    </a:lnR>
                  </a:tcPr>
                </a:tc>
                <a:tc>
                  <a:txBody>
                    <a:bodyPr/>
                    <a:lstStyle/>
                    <a:p>
                      <a:r>
                        <a:rPr lang="en-US" sz="1400" b="1" dirty="0">
                          <a:latin typeface="+mn-lt"/>
                        </a:rPr>
                        <a:t>Contains the cell’s genetic material (DNA), which determines the nature of cell structures and substances.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306931"/>
                  </a:ext>
                </a:extLst>
              </a:tr>
              <a:tr h="370840">
                <a:tc>
                  <a:txBody>
                    <a:bodyPr/>
                    <a:lstStyle/>
                    <a:p>
                      <a:r>
                        <a:rPr lang="en-US" sz="1400" b="1" dirty="0">
                          <a:latin typeface="+mn-lt"/>
                        </a:rPr>
                        <a:t>8.  ribosomes</a:t>
                      </a:r>
                    </a:p>
                  </a:txBody>
                  <a:tcPr>
                    <a:lnR w="12700" cap="flat" cmpd="sng" algn="ctr">
                      <a:solidFill>
                        <a:schemeClr val="tx1"/>
                      </a:solidFill>
                      <a:prstDash val="solid"/>
                      <a:round/>
                      <a:headEnd type="none" w="med" len="med"/>
                      <a:tailEnd type="none" w="med" len="med"/>
                    </a:lnR>
                  </a:tcPr>
                </a:tc>
                <a:tc>
                  <a:txBody>
                    <a:bodyPr/>
                    <a:lstStyle/>
                    <a:p>
                      <a:r>
                        <a:rPr lang="en-US" sz="1400" b="1" dirty="0">
                          <a:latin typeface="+mn-lt"/>
                        </a:rPr>
                        <a:t>Makes proteins. (Found either free or bound to the surface of the endoplasmic reticulum.)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91810"/>
                  </a:ext>
                </a:extLst>
              </a:tr>
              <a:tr h="370840">
                <a:tc>
                  <a:txBody>
                    <a:bodyPr/>
                    <a:lstStyle/>
                    <a:p>
                      <a:r>
                        <a:rPr lang="en-US" sz="1400" b="1" dirty="0">
                          <a:latin typeface="+mn-lt"/>
                        </a:rPr>
                        <a:t>9.  central vacuole</a:t>
                      </a:r>
                    </a:p>
                  </a:txBody>
                  <a:tcPr>
                    <a:lnR w="12700" cap="flat" cmpd="sng" algn="ctr">
                      <a:solidFill>
                        <a:schemeClr val="tx1"/>
                      </a:solidFill>
                      <a:prstDash val="solid"/>
                      <a:round/>
                      <a:headEnd type="none" w="med" len="med"/>
                      <a:tailEnd type="none" w="med" len="med"/>
                    </a:lnR>
                  </a:tcPr>
                </a:tc>
                <a:tc>
                  <a:txBody>
                    <a:bodyPr/>
                    <a:lstStyle/>
                    <a:p>
                      <a:r>
                        <a:rPr lang="en-US" sz="1400" b="1" dirty="0">
                          <a:latin typeface="+mn-lt"/>
                        </a:rPr>
                        <a:t>Stores water and other substances, provides structure and support for the plant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6636962"/>
                  </a:ext>
                </a:extLst>
              </a:tr>
              <a:tr h="370840">
                <a:tc>
                  <a:txBody>
                    <a:bodyPr/>
                    <a:lstStyle/>
                    <a:p>
                      <a:r>
                        <a:rPr lang="en-US" sz="1400" b="1" dirty="0">
                          <a:latin typeface="+mn-lt"/>
                        </a:rPr>
                        <a:t>10.  lysosome</a:t>
                      </a:r>
                    </a:p>
                  </a:txBody>
                  <a:tcPr>
                    <a:lnR w="12700" cap="flat" cmpd="sng" algn="ctr">
                      <a:solidFill>
                        <a:schemeClr val="tx1"/>
                      </a:solidFill>
                      <a:prstDash val="solid"/>
                      <a:round/>
                      <a:headEnd type="none" w="med" len="med"/>
                      <a:tailEnd type="none" w="med" len="med"/>
                    </a:lnR>
                  </a:tcPr>
                </a:tc>
                <a:tc>
                  <a:txBody>
                    <a:bodyPr/>
                    <a:lstStyle/>
                    <a:p>
                      <a:r>
                        <a:rPr lang="en-US" sz="1400" b="1" dirty="0">
                          <a:latin typeface="+mn-lt"/>
                        </a:rPr>
                        <a:t>Digests cellular waste and merges with a food vacuole to digest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572905"/>
                  </a:ext>
                </a:extLst>
              </a:tr>
              <a:tr h="370840">
                <a:tc>
                  <a:txBody>
                    <a:bodyPr/>
                    <a:lstStyle/>
                    <a:p>
                      <a:r>
                        <a:rPr lang="en-US" sz="1400" b="1" dirty="0">
                          <a:latin typeface="+mn-lt"/>
                        </a:rPr>
                        <a:t>11.  food vacuole</a:t>
                      </a:r>
                    </a:p>
                  </a:txBody>
                  <a:tcPr>
                    <a:lnR w="12700" cap="flat" cmpd="sng" algn="ctr">
                      <a:solidFill>
                        <a:schemeClr val="tx1"/>
                      </a:solidFill>
                      <a:prstDash val="solid"/>
                      <a:round/>
                      <a:headEnd type="none" w="med" len="med"/>
                      <a:tailEnd type="none" w="med" len="med"/>
                    </a:lnR>
                  </a:tcPr>
                </a:tc>
                <a:tc>
                  <a:txBody>
                    <a:bodyPr/>
                    <a:lstStyle/>
                    <a:p>
                      <a:r>
                        <a:rPr lang="en-US" sz="1400" b="1" dirty="0">
                          <a:latin typeface="+mn-lt"/>
                        </a:rPr>
                        <a:t>Stores food and merges with a lysosome to digest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1166877"/>
                  </a:ext>
                </a:extLst>
              </a:tr>
              <a:tr h="370840">
                <a:tc>
                  <a:txBody>
                    <a:bodyPr/>
                    <a:lstStyle/>
                    <a:p>
                      <a:r>
                        <a:rPr lang="en-US" sz="1400" b="1" dirty="0">
                          <a:latin typeface="+mn-lt"/>
                        </a:rPr>
                        <a:t>12.  contractile vacuole</a:t>
                      </a:r>
                    </a:p>
                  </a:txBody>
                  <a:tcPr>
                    <a:lnR w="12700" cap="flat" cmpd="sng" algn="ctr">
                      <a:solidFill>
                        <a:schemeClr val="tx1"/>
                      </a:solidFill>
                      <a:prstDash val="solid"/>
                      <a:round/>
                      <a:headEnd type="none" w="med" len="med"/>
                      <a:tailEnd type="none" w="med" len="med"/>
                    </a:lnR>
                  </a:tcPr>
                </a:tc>
                <a:tc>
                  <a:txBody>
                    <a:bodyPr/>
                    <a:lstStyle/>
                    <a:p>
                      <a:r>
                        <a:rPr lang="en-US" sz="1400" b="1" dirty="0">
                          <a:latin typeface="+mn-lt"/>
                        </a:rPr>
                        <a:t>An organelle found mostly in protists that collects extra water in a cell and expels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1820246"/>
                  </a:ext>
                </a:extLst>
              </a:tr>
            </a:tbl>
          </a:graphicData>
        </a:graphic>
      </p:graphicFrame>
      <p:sp>
        <p:nvSpPr>
          <p:cNvPr id="5" name="Rectangle 4"/>
          <p:cNvSpPr/>
          <p:nvPr/>
        </p:nvSpPr>
        <p:spPr>
          <a:xfrm>
            <a:off x="8458200" y="14068"/>
            <a:ext cx="6858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2</a:t>
            </a:r>
          </a:p>
        </p:txBody>
      </p:sp>
      <p:sp>
        <p:nvSpPr>
          <p:cNvPr id="4" name="Rectangle 3"/>
          <p:cNvSpPr/>
          <p:nvPr/>
        </p:nvSpPr>
        <p:spPr>
          <a:xfrm>
            <a:off x="1274313" y="0"/>
            <a:ext cx="5857630" cy="523220"/>
          </a:xfrm>
          <a:prstGeom prst="rect">
            <a:avLst/>
          </a:prstGeom>
        </p:spPr>
        <p:txBody>
          <a:bodyPr wrap="none">
            <a:spAutoFit/>
          </a:bodyPr>
          <a:lstStyle/>
          <a:p>
            <a:pPr algn="ctr"/>
            <a:r>
              <a:rPr lang="en-US" sz="2800" b="1" dirty="0"/>
              <a:t>Plant, Protists &amp; Fungi Cell Vocabulary</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7477125" y="0"/>
            <a:ext cx="1666875" cy="1600200"/>
          </a:xfrm>
          <a:prstGeom prst="rect">
            <a:avLst/>
          </a:prstGeom>
        </p:spPr>
      </p:pic>
      <p:sp>
        <p:nvSpPr>
          <p:cNvPr id="3" name="Rectangle 2"/>
          <p:cNvSpPr/>
          <p:nvPr/>
        </p:nvSpPr>
        <p:spPr>
          <a:xfrm>
            <a:off x="-650929" y="0"/>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#3.3 MICROWORLDS</a:t>
            </a:r>
          </a:p>
          <a:p>
            <a:pPr algn="ctr"/>
            <a:r>
              <a:rPr lang="en-US" sz="2000" b="1" dirty="0">
                <a:ln w="10541" cmpd="sng">
                  <a:solidFill>
                    <a:srgbClr val="000000"/>
                  </a:solidFill>
                  <a:prstDash val="solid"/>
                </a:ln>
                <a:latin typeface="Copperplate Gothic Bold"/>
                <a:cs typeface="Copperplate Gothic Bold"/>
              </a:rPr>
              <a:t>MINIHABITATS REVISITED</a:t>
            </a:r>
          </a:p>
        </p:txBody>
      </p:sp>
      <p:sp>
        <p:nvSpPr>
          <p:cNvPr id="4" name="Rectangle 3"/>
          <p:cNvSpPr/>
          <p:nvPr/>
        </p:nvSpPr>
        <p:spPr>
          <a:xfrm>
            <a:off x="98474" y="685800"/>
            <a:ext cx="9045526" cy="5693866"/>
          </a:xfrm>
          <a:prstGeom prst="rect">
            <a:avLst/>
          </a:prstGeom>
        </p:spPr>
        <p:txBody>
          <a:bodyPr wrap="square">
            <a:spAutoFit/>
          </a:bodyPr>
          <a:lstStyle/>
          <a:p>
            <a:r>
              <a:rPr lang="en-US" sz="2600" b="1" dirty="0"/>
              <a:t>5. Did you see anything alive when you first set up</a:t>
            </a:r>
          </a:p>
          <a:p>
            <a:r>
              <a:rPr lang="en-US" sz="2600" b="1" dirty="0"/>
              <a:t> your mini-habitat? Circle Yes or No</a:t>
            </a:r>
          </a:p>
          <a:p>
            <a:r>
              <a:rPr lang="en-US" sz="2600" b="1" dirty="0"/>
              <a:t>6. Where do you think all of those organisms came from?</a:t>
            </a:r>
          </a:p>
          <a:p>
            <a:endParaRPr lang="en-US" sz="2600" b="1" dirty="0"/>
          </a:p>
          <a:p>
            <a:r>
              <a:rPr lang="en-US" sz="2600" b="1" dirty="0"/>
              <a:t>7. How did they get in your container?</a:t>
            </a:r>
          </a:p>
          <a:p>
            <a:endParaRPr lang="en-US" sz="2600" b="1" dirty="0"/>
          </a:p>
          <a:p>
            <a:r>
              <a:rPr lang="en-US" sz="2600" b="1" dirty="0"/>
              <a:t>8. What other 2 organisms that we have observed in lab that may have been in a state of dormancy?</a:t>
            </a:r>
          </a:p>
          <a:p>
            <a:endParaRPr lang="en-US" sz="2600" b="1" dirty="0"/>
          </a:p>
          <a:p>
            <a:pPr marL="514350" indent="-514350">
              <a:buAutoNum type="arabicPeriod" startAt="9"/>
            </a:pPr>
            <a:r>
              <a:rPr lang="en-US" sz="2600" b="1" dirty="0"/>
              <a:t>What do you think will happen to these organisms if the water evaporates?</a:t>
            </a:r>
          </a:p>
          <a:p>
            <a:pPr marL="514350" indent="-514350">
              <a:buAutoNum type="arabicPeriod" startAt="9"/>
            </a:pPr>
            <a:endParaRPr lang="en-US" sz="2600" b="1" dirty="0"/>
          </a:p>
          <a:p>
            <a:pPr marL="514350" indent="-514350">
              <a:buAutoNum type="arabicPeriod" startAt="9"/>
            </a:pPr>
            <a:r>
              <a:rPr lang="en-US" sz="2600" b="1" dirty="0"/>
              <a:t>When we are through investigating our </a:t>
            </a:r>
            <a:br>
              <a:rPr lang="en-US" sz="2600" b="1" dirty="0"/>
            </a:br>
            <a:r>
              <a:rPr lang="en-US" sz="2600" b="1" dirty="0"/>
              <a:t>mini-habitats, how should we dispose of them?</a:t>
            </a:r>
          </a:p>
        </p:txBody>
      </p:sp>
      <p:sp>
        <p:nvSpPr>
          <p:cNvPr id="5" name="Rectangle 4"/>
          <p:cNvSpPr/>
          <p:nvPr/>
        </p:nvSpPr>
        <p:spPr>
          <a:xfrm>
            <a:off x="7924800" y="5842337"/>
            <a:ext cx="12192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20</a:t>
            </a:r>
          </a:p>
        </p:txBody>
      </p:sp>
    </p:spTree>
    <p:extLst>
      <p:ext uri="{BB962C8B-B14F-4D97-AF65-F5344CB8AC3E}">
        <p14:creationId xmlns:p14="http://schemas.microsoft.com/office/powerpoint/2010/main" val="4224549152"/>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6.pn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8382000" y="3124200"/>
            <a:ext cx="76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a:t>21</a:t>
            </a:r>
          </a:p>
        </p:txBody>
      </p:sp>
      <p:pic>
        <p:nvPicPr>
          <p:cNvPr id="7" name="Picture 6"/>
          <p:cNvPicPr>
            <a:picLocks noChangeAspect="1"/>
          </p:cNvPicPr>
          <p:nvPr/>
        </p:nvPicPr>
        <p:blipFill>
          <a:blip r:embed="rId3" cstate="print"/>
          <a:stretch>
            <a:fillRect/>
          </a:stretch>
        </p:blipFill>
        <p:spPr>
          <a:xfrm rot="16200000">
            <a:off x="5181600" y="3048000"/>
            <a:ext cx="1078619" cy="914400"/>
          </a:xfrm>
          <a:prstGeom prst="rect">
            <a:avLst/>
          </a:prstGeom>
        </p:spPr>
      </p:pic>
    </p:spTree>
    <p:extLst>
      <p:ext uri="{BB962C8B-B14F-4D97-AF65-F5344CB8AC3E}">
        <p14:creationId xmlns:p14="http://schemas.microsoft.com/office/powerpoint/2010/main" val="4224549152"/>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484865" cy="400110"/>
          </a:xfrm>
          <a:prstGeom prst="rect">
            <a:avLst/>
          </a:prstGeom>
          <a:noFill/>
        </p:spPr>
        <p:txBody>
          <a:bodyPr wrap="square" lIns="91440" tIns="45720" rIns="91440" bIns="45720">
            <a:spAutoFit/>
          </a:bodyPr>
          <a:lstStyle/>
          <a:p>
            <a:r>
              <a:rPr lang="en-US" sz="2000" b="1" dirty="0">
                <a:ln w="10541" cmpd="sng">
                  <a:solidFill>
                    <a:srgbClr val="000000"/>
                  </a:solidFill>
                  <a:prstDash val="solid"/>
                </a:ln>
                <a:latin typeface="Copperplate Gothic Bold"/>
                <a:cs typeface="Copperplate Gothic Bold"/>
              </a:rPr>
              <a:t>PROTISTS-411</a:t>
            </a:r>
          </a:p>
        </p:txBody>
      </p:sp>
      <p:sp>
        <p:nvSpPr>
          <p:cNvPr id="4" name="Rectangle 3"/>
          <p:cNvSpPr/>
          <p:nvPr/>
        </p:nvSpPr>
        <p:spPr>
          <a:xfrm>
            <a:off x="98474" y="685800"/>
            <a:ext cx="9045526" cy="1200329"/>
          </a:xfrm>
          <a:prstGeom prst="rect">
            <a:avLst/>
          </a:prstGeom>
        </p:spPr>
        <p:txBody>
          <a:bodyPr wrap="square">
            <a:spAutoFit/>
          </a:bodyPr>
          <a:lstStyle/>
          <a:p>
            <a:pPr fontAlgn="base"/>
            <a:r>
              <a:rPr lang="en-US" sz="2400" b="1" dirty="0"/>
              <a:t>Protists are usually _____________ -______________  organisms.</a:t>
            </a:r>
          </a:p>
          <a:p>
            <a:pPr fontAlgn="base"/>
            <a:r>
              <a:rPr lang="en-US" sz="2400" b="1" dirty="0"/>
              <a:t>Live in  ______________ environments.</a:t>
            </a:r>
          </a:p>
          <a:p>
            <a:pPr fontAlgn="base"/>
            <a:r>
              <a:rPr lang="en-US" sz="2400" b="1" dirty="0"/>
              <a:t>Vary in the ways they ____________ and __________ ____________.</a:t>
            </a:r>
          </a:p>
        </p:txBody>
      </p:sp>
      <p:sp>
        <p:nvSpPr>
          <p:cNvPr id="5" name="Rectangle 4"/>
          <p:cNvSpPr/>
          <p:nvPr/>
        </p:nvSpPr>
        <p:spPr>
          <a:xfrm>
            <a:off x="8153400" y="0"/>
            <a:ext cx="9906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a:t>22</a:t>
            </a:r>
          </a:p>
        </p:txBody>
      </p:sp>
      <p:pic>
        <p:nvPicPr>
          <p:cNvPr id="2" name="Picture 2"/>
          <p:cNvPicPr>
            <a:picLocks noChangeAspect="1" noChangeArrowheads="1"/>
          </p:cNvPicPr>
          <p:nvPr/>
        </p:nvPicPr>
        <p:blipFill>
          <a:blip r:embed="rId2" cstate="print"/>
          <a:srcRect/>
          <a:stretch>
            <a:fillRect/>
          </a:stretch>
        </p:blipFill>
        <p:spPr bwMode="auto">
          <a:xfrm>
            <a:off x="0" y="1914525"/>
            <a:ext cx="8991600" cy="4943475"/>
          </a:xfrm>
          <a:prstGeom prst="rect">
            <a:avLst/>
          </a:prstGeom>
          <a:noFill/>
          <a:ln w="9525">
            <a:noFill/>
            <a:miter lim="800000"/>
            <a:headEnd/>
            <a:tailEnd/>
          </a:ln>
        </p:spPr>
      </p:pic>
    </p:spTree>
    <p:extLst>
      <p:ext uri="{BB962C8B-B14F-4D97-AF65-F5344CB8AC3E}">
        <p14:creationId xmlns:p14="http://schemas.microsoft.com/office/powerpoint/2010/main" val="4224549152"/>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77000" y="381000"/>
            <a:ext cx="2667000" cy="5410200"/>
          </a:xfrm>
          <a:prstGeom prst="rect">
            <a:avLst/>
          </a:prstGeom>
          <a:noFill/>
          <a:ln w="9525">
            <a:noFill/>
            <a:miter lim="800000"/>
            <a:headEnd/>
            <a:tailEnd/>
          </a:ln>
        </p:spPr>
      </p:pic>
      <p:sp>
        <p:nvSpPr>
          <p:cNvPr id="3" name="Rectangle 2"/>
          <p:cNvSpPr/>
          <p:nvPr/>
        </p:nvSpPr>
        <p:spPr>
          <a:xfrm>
            <a:off x="0" y="0"/>
            <a:ext cx="8610600" cy="707886"/>
          </a:xfrm>
          <a:prstGeom prst="rect">
            <a:avLst/>
          </a:prstGeom>
          <a:noFill/>
        </p:spPr>
        <p:txBody>
          <a:bodyPr wrap="square" lIns="91440" tIns="45720" rIns="91440" bIns="45720">
            <a:spAutoFit/>
          </a:bodyPr>
          <a:lstStyle/>
          <a:p>
            <a:r>
              <a:rPr lang="en-US" sz="2000" b="1" dirty="0">
                <a:ln w="10541" cmpd="sng">
                  <a:solidFill>
                    <a:srgbClr val="000000"/>
                  </a:solidFill>
                  <a:prstDash val="solid"/>
                </a:ln>
                <a:latin typeface="Copperplate Gothic Bold"/>
                <a:cs typeface="Copperplate Gothic Bold"/>
              </a:rPr>
              <a:t>PROTISTS-411-</a:t>
            </a:r>
            <a:r>
              <a:rPr lang="en-US" sz="2000" b="1" dirty="0"/>
              <a:t>The Euglena Informational Text and Coloring Activity</a:t>
            </a:r>
          </a:p>
          <a:p>
            <a:endParaRPr lang="en-US" sz="2000" b="1" dirty="0">
              <a:ln w="10541" cmpd="sng">
                <a:solidFill>
                  <a:srgbClr val="000000"/>
                </a:solidFill>
                <a:prstDash val="solid"/>
              </a:ln>
              <a:latin typeface="Copperplate Gothic Bold"/>
              <a:cs typeface="Copperplate Gothic Bold"/>
            </a:endParaRPr>
          </a:p>
        </p:txBody>
      </p:sp>
      <p:sp>
        <p:nvSpPr>
          <p:cNvPr id="5" name="Rectangle 4"/>
          <p:cNvSpPr/>
          <p:nvPr/>
        </p:nvSpPr>
        <p:spPr>
          <a:xfrm>
            <a:off x="7924800" y="5842337"/>
            <a:ext cx="12192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23</a:t>
            </a:r>
          </a:p>
        </p:txBody>
      </p:sp>
      <p:sp>
        <p:nvSpPr>
          <p:cNvPr id="8" name="Rectangle 7"/>
          <p:cNvSpPr/>
          <p:nvPr/>
        </p:nvSpPr>
        <p:spPr>
          <a:xfrm>
            <a:off x="0" y="333137"/>
            <a:ext cx="6705600" cy="6694140"/>
          </a:xfrm>
          <a:prstGeom prst="rect">
            <a:avLst/>
          </a:prstGeom>
        </p:spPr>
        <p:txBody>
          <a:bodyPr wrap="square">
            <a:spAutoFit/>
          </a:bodyPr>
          <a:lstStyle/>
          <a:p>
            <a:r>
              <a:rPr lang="en-US" sz="1100" dirty="0"/>
              <a:t>Euglena are unicellular organisms classified into the Kingdom </a:t>
            </a:r>
            <a:r>
              <a:rPr lang="en-US" sz="1100" dirty="0" err="1"/>
              <a:t>Protista</a:t>
            </a:r>
            <a:r>
              <a:rPr lang="en-US" sz="1100" dirty="0"/>
              <a:t>, and the Phylum </a:t>
            </a:r>
            <a:r>
              <a:rPr lang="en-US" sz="1100" dirty="0" err="1"/>
              <a:t>Euglenophyta</a:t>
            </a:r>
            <a:r>
              <a:rPr lang="en-US" sz="1100" dirty="0"/>
              <a:t>. All euglena have chloroplasts and can make their own food by photosynthesis. They are not completely autotrophic though, euglena can also absorb food from their environment; euglena usually live in quiet ponds or puddles.</a:t>
            </a:r>
          </a:p>
          <a:p>
            <a:r>
              <a:rPr lang="en-US" sz="1100" dirty="0"/>
              <a:t>Euglena move by a flagellum (plural ‚ flagella), which is a long whip-like structure that acts like a little motor. The flagellum is located on the anterior (front) end, and twirls in such a way as to pull the cell through the water. It is attached at an inward pocket called the reservoir. </a:t>
            </a:r>
            <a:r>
              <a:rPr lang="en-US" sz="1100" b="1" dirty="0"/>
              <a:t>Color the reservoir grey and the flagellum black.</a:t>
            </a:r>
            <a:endParaRPr lang="en-US" sz="1100" dirty="0"/>
          </a:p>
          <a:p>
            <a:r>
              <a:rPr lang="en-US" sz="1100" dirty="0"/>
              <a:t>The Euglena is unique in that it is both heterotrophic (must consume food) and autotrophic (can make its own food). Chloroplasts within the euglena trap sunlight that is used for photosynthesis, and can be seen as several rod like structures throughout the cell. </a:t>
            </a:r>
            <a:r>
              <a:rPr lang="en-US" sz="1100" b="1" dirty="0"/>
              <a:t>Color the chloroplasts green</a:t>
            </a:r>
            <a:r>
              <a:rPr lang="en-US" sz="1100" dirty="0"/>
              <a:t>. Euglena also have an eyespot at the anterior end that detects light, it can be seen near the reservoir. This helps the euglena find bright areas to gather sunlight to make their food. </a:t>
            </a:r>
            <a:r>
              <a:rPr lang="en-US" sz="1100" b="1" dirty="0"/>
              <a:t>Color the eyespot red.</a:t>
            </a:r>
            <a:r>
              <a:rPr lang="en-US" sz="1100" dirty="0"/>
              <a:t> Euglena can also gain nutrients by absorbing them across their cell membrane, hence they become heterotrophic when light is not available, and they cannot photosynthesize.</a:t>
            </a:r>
          </a:p>
          <a:p>
            <a:r>
              <a:rPr lang="en-US" sz="1100" dirty="0"/>
              <a:t>The euglena has a stiff pellicle outside the cell membrane that helps it keep its shape, though the pellicle is somewhat flexible and some euglena can be observed scrunching up and moving in an inchworm type fashion.  </a:t>
            </a:r>
            <a:r>
              <a:rPr lang="en-US" sz="1100" b="1" dirty="0"/>
              <a:t>Color the pellicle blue</a:t>
            </a:r>
            <a:r>
              <a:rPr lang="en-US" sz="1100" dirty="0"/>
              <a:t>.</a:t>
            </a:r>
          </a:p>
          <a:p>
            <a:r>
              <a:rPr lang="en-US" sz="1100" dirty="0"/>
              <a:t>In the center of the cell is the nucleus, which contains the cell's DNA and controls the cell's activities. The nucleolus can be seen within the nucleus. </a:t>
            </a:r>
            <a:r>
              <a:rPr lang="en-US" sz="1100" b="1" dirty="0"/>
              <a:t>Color the nucleus purple, and the nucleolus pink.</a:t>
            </a:r>
            <a:endParaRPr lang="en-US" sz="1100" dirty="0"/>
          </a:p>
          <a:p>
            <a:r>
              <a:rPr lang="en-US" sz="1100" dirty="0"/>
              <a:t>The interior of the cell contains a jelly-like fluid substance called cytoplasm</a:t>
            </a:r>
            <a:r>
              <a:rPr lang="en-US" sz="1100" b="1" dirty="0"/>
              <a:t>. Color the cytoplasm light yellow</a:t>
            </a:r>
            <a:r>
              <a:rPr lang="en-US" sz="1100" dirty="0"/>
              <a:t>. Toward the posterior of the cell is a star-like structure: the contractile vacuole. This organelle helps the cell remove excess water, and without it the euglena could take in some much water due to osmosis that the cell would explode.  </a:t>
            </a:r>
            <a:r>
              <a:rPr lang="en-US" sz="1100" b="1" dirty="0"/>
              <a:t>Color the contractile vacuole orange</a:t>
            </a:r>
            <a:r>
              <a:rPr lang="en-US" sz="1100" dirty="0"/>
              <a:t>.</a:t>
            </a:r>
          </a:p>
          <a:p>
            <a:br>
              <a:rPr lang="en-US" sz="1100" dirty="0"/>
            </a:br>
            <a:r>
              <a:rPr lang="en-US" sz="1100" b="1" i="1" dirty="0"/>
              <a:t>Color the Euglena according to the directions. Organelles can be identified based on their descriptions and locations .</a:t>
            </a:r>
          </a:p>
          <a:p>
            <a:endParaRPr lang="en-US" sz="1100" u="sng" dirty="0"/>
          </a:p>
          <a:p>
            <a:r>
              <a:rPr lang="en-US" sz="1100" b="1" u="sng" dirty="0"/>
              <a:t>Answer the following questions:</a:t>
            </a:r>
          </a:p>
          <a:p>
            <a:r>
              <a:rPr lang="en-US" sz="1100" dirty="0"/>
              <a:t>1. Are euglena unicellular or </a:t>
            </a:r>
            <a:r>
              <a:rPr lang="en-US" sz="1100" dirty="0" err="1"/>
              <a:t>multicellular</a:t>
            </a:r>
            <a:r>
              <a:rPr lang="en-US" sz="1100" dirty="0"/>
              <a:t>?________________________________________________</a:t>
            </a:r>
          </a:p>
          <a:p>
            <a:r>
              <a:rPr lang="en-US" sz="1100" dirty="0"/>
              <a:t>2. What Kingdom do euglena belong to? What Phylum? Kingdom_________________ Phylum ________________</a:t>
            </a:r>
          </a:p>
          <a:p>
            <a:r>
              <a:rPr lang="en-US" sz="1100" dirty="0"/>
              <a:t>3. What organelle carries out photosynthesis? ______________________________</a:t>
            </a:r>
          </a:p>
          <a:p>
            <a:r>
              <a:rPr lang="en-US" sz="1100" dirty="0"/>
              <a:t>4. On which end is the flagellum located? ______________________________</a:t>
            </a:r>
          </a:p>
          <a:p>
            <a:r>
              <a:rPr lang="en-US" sz="1100" dirty="0"/>
              <a:t>5. Define autotrophic. __________________________________________________________________</a:t>
            </a:r>
          </a:p>
          <a:p>
            <a:r>
              <a:rPr lang="en-US" sz="1100" dirty="0"/>
              <a:t>6. Define heterotrophic. ________________________________________________________________</a:t>
            </a:r>
          </a:p>
          <a:p>
            <a:r>
              <a:rPr lang="en-US" sz="1100" dirty="0"/>
              <a:t>7. Describe the two ways in which the euglena get their nutrients.  1) __________________ 2)_________________</a:t>
            </a:r>
          </a:p>
          <a:p>
            <a:r>
              <a:rPr lang="en-US" sz="1100" dirty="0"/>
              <a:t>8. What is the eyespot used for? ______________________________</a:t>
            </a:r>
          </a:p>
          <a:p>
            <a:r>
              <a:rPr lang="en-US" sz="1100" dirty="0"/>
              <a:t>9. What is the function of the nucleus? ______________________________</a:t>
            </a:r>
          </a:p>
          <a:p>
            <a:r>
              <a:rPr lang="en-US" sz="1100" dirty="0"/>
              <a:t>10. What is the function of the contractile vacuole?  ______________________________ </a:t>
            </a:r>
            <a:br>
              <a:rPr lang="en-US" sz="1100" dirty="0"/>
            </a:br>
            <a:r>
              <a:rPr lang="en-US" sz="1100" dirty="0"/>
              <a:t>11. What would happen if the cell did not have this organelle (contractile vacuole)? _________________________</a:t>
            </a:r>
          </a:p>
          <a:p>
            <a:br>
              <a:rPr lang="en-US" sz="1100" dirty="0"/>
            </a:br>
            <a:endParaRPr lang="en-US" sz="1100" dirty="0"/>
          </a:p>
        </p:txBody>
      </p:sp>
    </p:spTree>
    <p:extLst>
      <p:ext uri="{BB962C8B-B14F-4D97-AF65-F5344CB8AC3E}">
        <p14:creationId xmlns:p14="http://schemas.microsoft.com/office/powerpoint/2010/main" val="4224549152"/>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484865" cy="400110"/>
          </a:xfrm>
          <a:prstGeom prst="rect">
            <a:avLst/>
          </a:prstGeom>
          <a:noFill/>
        </p:spPr>
        <p:txBody>
          <a:bodyPr wrap="square" lIns="91440" tIns="45720" rIns="91440" bIns="45720">
            <a:spAutoFit/>
          </a:bodyPr>
          <a:lstStyle/>
          <a:p>
            <a:r>
              <a:rPr lang="en-US" sz="2000" b="1" dirty="0">
                <a:ln w="10541" cmpd="sng">
                  <a:solidFill>
                    <a:srgbClr val="000000"/>
                  </a:solidFill>
                  <a:prstDash val="solid"/>
                </a:ln>
                <a:latin typeface="Copperplate Gothic Bold"/>
                <a:cs typeface="Copperplate Gothic Bold"/>
              </a:rPr>
              <a:t>PROTISTS-411</a:t>
            </a:r>
          </a:p>
        </p:txBody>
      </p:sp>
      <p:sp>
        <p:nvSpPr>
          <p:cNvPr id="5" name="Rectangle 4"/>
          <p:cNvSpPr/>
          <p:nvPr/>
        </p:nvSpPr>
        <p:spPr>
          <a:xfrm>
            <a:off x="8153400" y="5842337"/>
            <a:ext cx="9906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24</a:t>
            </a:r>
          </a:p>
        </p:txBody>
      </p:sp>
      <p:sp>
        <p:nvSpPr>
          <p:cNvPr id="6" name="Rectangle 5"/>
          <p:cNvSpPr/>
          <p:nvPr/>
        </p:nvSpPr>
        <p:spPr>
          <a:xfrm>
            <a:off x="0" y="0"/>
            <a:ext cx="8610600" cy="707886"/>
          </a:xfrm>
          <a:prstGeom prst="rect">
            <a:avLst/>
          </a:prstGeom>
          <a:noFill/>
        </p:spPr>
        <p:txBody>
          <a:bodyPr wrap="square" lIns="91440" tIns="45720" rIns="91440" bIns="45720">
            <a:spAutoFit/>
          </a:bodyPr>
          <a:lstStyle/>
          <a:p>
            <a:r>
              <a:rPr lang="en-US" sz="2000" b="1" dirty="0">
                <a:ln w="10541" cmpd="sng">
                  <a:solidFill>
                    <a:srgbClr val="000000"/>
                  </a:solidFill>
                  <a:prstDash val="solid"/>
                </a:ln>
                <a:latin typeface="Copperplate Gothic Bold"/>
                <a:cs typeface="Copperplate Gothic Bold"/>
              </a:rPr>
              <a:t>PROTISTS-411-</a:t>
            </a:r>
            <a:r>
              <a:rPr lang="en-US" sz="2000" b="1" dirty="0"/>
              <a:t>The </a:t>
            </a:r>
            <a:r>
              <a:rPr lang="en-US" sz="2000" b="1" dirty="0" err="1"/>
              <a:t>Parmecium</a:t>
            </a:r>
            <a:r>
              <a:rPr lang="en-US" sz="2000" b="1" dirty="0"/>
              <a:t> Informational Text and Coloring Activity</a:t>
            </a:r>
          </a:p>
          <a:p>
            <a:endParaRPr lang="en-US" sz="2000" b="1" dirty="0">
              <a:ln w="10541" cmpd="sng">
                <a:solidFill>
                  <a:srgbClr val="000000"/>
                </a:solidFill>
                <a:prstDash val="solid"/>
              </a:ln>
              <a:latin typeface="Copperplate Gothic Bold"/>
              <a:cs typeface="Copperplate Gothic Bold"/>
            </a:endParaRPr>
          </a:p>
        </p:txBody>
      </p:sp>
      <p:pic>
        <p:nvPicPr>
          <p:cNvPr id="44034" name="Picture 2" descr="paramecium"/>
          <p:cNvPicPr>
            <a:picLocks noChangeAspect="1" noChangeArrowheads="1"/>
          </p:cNvPicPr>
          <p:nvPr/>
        </p:nvPicPr>
        <p:blipFill>
          <a:blip r:embed="rId2" cstate="print"/>
          <a:srcRect/>
          <a:stretch>
            <a:fillRect/>
          </a:stretch>
        </p:blipFill>
        <p:spPr bwMode="auto">
          <a:xfrm>
            <a:off x="6677025" y="457200"/>
            <a:ext cx="2466975" cy="4876800"/>
          </a:xfrm>
          <a:prstGeom prst="rect">
            <a:avLst/>
          </a:prstGeom>
          <a:noFill/>
        </p:spPr>
      </p:pic>
      <p:sp>
        <p:nvSpPr>
          <p:cNvPr id="12" name="TextBox 11"/>
          <p:cNvSpPr txBox="1"/>
          <p:nvPr/>
        </p:nvSpPr>
        <p:spPr>
          <a:xfrm>
            <a:off x="0" y="304800"/>
            <a:ext cx="6934200" cy="7540526"/>
          </a:xfrm>
          <a:prstGeom prst="rect">
            <a:avLst/>
          </a:prstGeom>
          <a:noFill/>
        </p:spPr>
        <p:txBody>
          <a:bodyPr wrap="square" rtlCol="0">
            <a:spAutoFit/>
          </a:bodyPr>
          <a:lstStyle/>
          <a:p>
            <a:r>
              <a:rPr lang="en-US" sz="1100" dirty="0"/>
              <a:t>Paramecium are unicellular </a:t>
            </a:r>
            <a:r>
              <a:rPr lang="en-US" sz="1100" dirty="0" err="1"/>
              <a:t>protozoans</a:t>
            </a:r>
            <a:r>
              <a:rPr lang="en-US" sz="1100" dirty="0"/>
              <a:t> classified in the phylum </a:t>
            </a:r>
            <a:r>
              <a:rPr lang="en-US" sz="1100" dirty="0" err="1"/>
              <a:t>Ciliophora</a:t>
            </a:r>
            <a:r>
              <a:rPr lang="en-US" sz="1100" dirty="0"/>
              <a:t> (pronounced sill-</a:t>
            </a:r>
            <a:r>
              <a:rPr lang="en-US" sz="1100" dirty="0" err="1"/>
              <a:t>ee</a:t>
            </a:r>
            <a:r>
              <a:rPr lang="en-US" sz="1100" dirty="0"/>
              <a:t>-uh-FORE-uh), and the Kingdom </a:t>
            </a:r>
            <a:r>
              <a:rPr lang="en-US" sz="1100" dirty="0" err="1"/>
              <a:t>Protista</a:t>
            </a:r>
            <a:r>
              <a:rPr lang="en-US" sz="1100" dirty="0"/>
              <a:t>. They live in quiet or stagnant ponds and are an essential part of the food chain. They feed on algae and other microorganisms, and other small organisms eat them. All members of the Phylum </a:t>
            </a:r>
            <a:r>
              <a:rPr lang="en-US" sz="1100" dirty="0" err="1"/>
              <a:t>Ciliophora</a:t>
            </a:r>
            <a:r>
              <a:rPr lang="en-US" sz="1100" dirty="0"/>
              <a:t> move by tiny hair-like projections called cilia. </a:t>
            </a:r>
            <a:r>
              <a:rPr lang="en-US" sz="1100" b="1" dirty="0"/>
              <a:t>Color all cilia </a:t>
            </a:r>
            <a:r>
              <a:rPr lang="en-US" sz="1100" b="1" dirty="0" err="1"/>
              <a:t>black</a:t>
            </a:r>
            <a:r>
              <a:rPr lang="en-US" sz="1100" dirty="0" err="1"/>
              <a:t>.The</a:t>
            </a:r>
            <a:r>
              <a:rPr lang="en-US" sz="1100" dirty="0"/>
              <a:t> paramecium cannot change its shape like the amoeba because it has a thick outer membrane called the pellicle. The pellicle surrounds the cell membrane. </a:t>
            </a:r>
            <a:r>
              <a:rPr lang="en-US" sz="1100" b="1" dirty="0"/>
              <a:t>Color the pellicle light blue</a:t>
            </a:r>
            <a:r>
              <a:rPr lang="en-US" sz="1100" dirty="0"/>
              <a:t>.</a:t>
            </a:r>
            <a:r>
              <a:rPr lang="en-US" sz="1100" b="1" dirty="0"/>
              <a:t>  </a:t>
            </a:r>
            <a:r>
              <a:rPr lang="en-US" sz="1100" dirty="0"/>
              <a:t>There are two types of nuclei (plural of nucleus). The large nucleus is called the macronucleus which controls cell activities such as respiration, protein synthesis and digestion. </a:t>
            </a:r>
            <a:r>
              <a:rPr lang="en-US" sz="1100" b="1" dirty="0"/>
              <a:t>Color the macronucleus red</a:t>
            </a:r>
            <a:r>
              <a:rPr lang="en-US" sz="1100" dirty="0"/>
              <a:t>. The much smaller micronucleus is used only during reproduction, </a:t>
            </a:r>
            <a:r>
              <a:rPr lang="en-US" sz="1100" b="1" dirty="0"/>
              <a:t>color the micronucleus pink</a:t>
            </a:r>
            <a:r>
              <a:rPr lang="en-US" sz="1100" dirty="0"/>
              <a:t>. Reproduction in paramecium involves the exchanging of DNA within the micronucleus. In order to do this, two paramecium lie side by side and join at the mouth pore. This process is called conjugation and is a method of sexual reproduction in other microorganisms.</a:t>
            </a:r>
            <a:endParaRPr lang="en-US" sz="1100" b="1" dirty="0"/>
          </a:p>
          <a:p>
            <a:r>
              <a:rPr lang="en-US" sz="1100" dirty="0"/>
              <a:t>Contractile vacuoles are used in animal cells to remove the excess water. The contractile vacuole is shaped like a star - </a:t>
            </a:r>
            <a:r>
              <a:rPr lang="en-US" sz="1100" b="1" dirty="0"/>
              <a:t>Color the contractile vacuole dark green</a:t>
            </a:r>
            <a:r>
              <a:rPr lang="en-US" sz="1100" dirty="0"/>
              <a:t>.  Paramecium are heterotrophs, meaning they must consume food for their energy. Food enters the paramecium through the </a:t>
            </a:r>
            <a:r>
              <a:rPr lang="en-US" sz="1100" b="1" dirty="0"/>
              <a:t>mouth pore (color orange)</a:t>
            </a:r>
            <a:r>
              <a:rPr lang="en-US" sz="1100" dirty="0"/>
              <a:t> and goes to the </a:t>
            </a:r>
            <a:r>
              <a:rPr lang="en-US" sz="1100" b="1" dirty="0"/>
              <a:t>gullet (color dark blue)</a:t>
            </a:r>
            <a:r>
              <a:rPr lang="en-US" sz="1100" dirty="0"/>
              <a:t>. The area of the paramecium appears pinched inward and is called the oral groove, cilia sweep food into this area. At the end of the gullet, food vacuoles are formed. Food vacuoles then remain in the cytoplasm until the food is digested. </a:t>
            </a:r>
            <a:r>
              <a:rPr lang="en-US" sz="1100" b="1" dirty="0"/>
              <a:t>Color all food vacuoles light brown</a:t>
            </a:r>
            <a:r>
              <a:rPr lang="en-US" sz="1100" dirty="0"/>
              <a:t>. Undigested food particles are eliminated through the </a:t>
            </a:r>
            <a:r>
              <a:rPr lang="en-US" sz="1100" b="1" dirty="0"/>
              <a:t>anal pore (color dark brown)</a:t>
            </a:r>
            <a:r>
              <a:rPr lang="en-US" sz="1100" dirty="0"/>
              <a:t>.  Paramecium can respond to temperature, food, oxygen and toxins and have a very simple defense mechanism. Just inside the pellicle are threadlike organelles called </a:t>
            </a:r>
            <a:r>
              <a:rPr lang="en-US" sz="1100" dirty="0" err="1"/>
              <a:t>trichocysts</a:t>
            </a:r>
            <a:r>
              <a:rPr lang="en-US" sz="1100" dirty="0"/>
              <a:t>. The paramecium can shoot tiny threads out of the cell to entangle a predator or to make themselves appear bigger. </a:t>
            </a:r>
            <a:r>
              <a:rPr lang="en-US" sz="1100" b="1" dirty="0"/>
              <a:t>Color the </a:t>
            </a:r>
            <a:r>
              <a:rPr lang="en-US" sz="1100" b="1" dirty="0" err="1"/>
              <a:t>trichocysts</a:t>
            </a:r>
            <a:r>
              <a:rPr lang="en-US" sz="1100" b="1" dirty="0"/>
              <a:t> purple</a:t>
            </a:r>
            <a:r>
              <a:rPr lang="en-US" sz="1100" dirty="0"/>
              <a:t>. Paramecium are also known to exhibit avoidance behavior. This is where the paramecium will move away from a negative or unpleasant stimulus.  There are 2 kinds of cytoplasm in the paramecium. The cytoplasm around the edges is clear and is called ectoplasm. </a:t>
            </a:r>
            <a:r>
              <a:rPr lang="en-US" sz="1100" b="1" dirty="0"/>
              <a:t>Leave the ectoplasm clear</a:t>
            </a:r>
            <a:r>
              <a:rPr lang="en-US" sz="1100" dirty="0"/>
              <a:t>. The rest of the cytoplasm is more dense and appears darker. This is called the endoplasm. Remember that the word "</a:t>
            </a:r>
            <a:r>
              <a:rPr lang="en-US" sz="1100" dirty="0" err="1"/>
              <a:t>ecto</a:t>
            </a:r>
            <a:r>
              <a:rPr lang="en-US" sz="1100" dirty="0"/>
              <a:t>" means outside, and the word "endo" means inside. </a:t>
            </a:r>
            <a:r>
              <a:rPr lang="en-US" sz="1100" b="1" dirty="0"/>
              <a:t>Color the endoplasm yellow</a:t>
            </a:r>
            <a:r>
              <a:rPr lang="en-US" sz="1100" dirty="0"/>
              <a:t>.  </a:t>
            </a:r>
            <a:r>
              <a:rPr lang="en-US" sz="1100" b="1" i="1" dirty="0"/>
              <a:t>Color the Paramecium according to the directions. Organelles can be identified based on their descriptions and locations.</a:t>
            </a:r>
            <a:endParaRPr lang="en-US" sz="1100" dirty="0"/>
          </a:p>
          <a:p>
            <a:r>
              <a:rPr lang="en-US" sz="1100" b="1" u="sng" dirty="0"/>
              <a:t>Answer the  following questions:</a:t>
            </a:r>
          </a:p>
          <a:p>
            <a:r>
              <a:rPr lang="en-US" sz="1100" dirty="0"/>
              <a:t>1. Is the paramecium a unicellular or </a:t>
            </a:r>
            <a:r>
              <a:rPr lang="en-US" sz="1100" dirty="0" err="1"/>
              <a:t>multicellular</a:t>
            </a:r>
            <a:r>
              <a:rPr lang="en-US" sz="1100" dirty="0"/>
              <a:t> organism?_______________________________</a:t>
            </a:r>
          </a:p>
          <a:p>
            <a:r>
              <a:rPr lang="en-US" sz="1100" dirty="0"/>
              <a:t>2. To what Phylum and Kingdom do paramecium belong?__________________________________</a:t>
            </a:r>
          </a:p>
          <a:p>
            <a:r>
              <a:rPr lang="en-US" sz="1100" dirty="0"/>
              <a:t>3. Define </a:t>
            </a:r>
            <a:r>
              <a:rPr lang="en-US" sz="1100" dirty="0" err="1"/>
              <a:t>heterotroph</a:t>
            </a:r>
            <a:r>
              <a:rPr lang="en-US" sz="1100" dirty="0"/>
              <a:t>. _____________________________________________________________</a:t>
            </a:r>
          </a:p>
          <a:p>
            <a:r>
              <a:rPr lang="en-US" sz="1100" dirty="0"/>
              <a:t>4. What do paramecium eat? ________________________________________________________</a:t>
            </a:r>
          </a:p>
          <a:p>
            <a:r>
              <a:rPr lang="en-US" sz="1100" dirty="0"/>
              <a:t>5. How do all members of the Phylum </a:t>
            </a:r>
            <a:r>
              <a:rPr lang="en-US" sz="1100" dirty="0" err="1"/>
              <a:t>Ciliophora</a:t>
            </a:r>
            <a:r>
              <a:rPr lang="en-US" sz="1100" dirty="0"/>
              <a:t> move? __________________________________</a:t>
            </a:r>
          </a:p>
          <a:p>
            <a:r>
              <a:rPr lang="en-US" sz="1100" dirty="0"/>
              <a:t>6. Why can't the paramecium change shape like the amoeba? ______________________________</a:t>
            </a:r>
          </a:p>
          <a:p>
            <a:r>
              <a:rPr lang="en-US" sz="1100" dirty="0"/>
              <a:t>7. What do the macronucleus and micronucleus do? _____________________________________</a:t>
            </a:r>
          </a:p>
          <a:p>
            <a:r>
              <a:rPr lang="en-US" sz="1100" dirty="0"/>
              <a:t>8. Define conjugation.______________________________________________________________</a:t>
            </a:r>
          </a:p>
          <a:p>
            <a:r>
              <a:rPr lang="en-US" sz="1100" dirty="0"/>
              <a:t>9. What is the function of the contractile vacuole? _______________________________________</a:t>
            </a:r>
          </a:p>
          <a:p>
            <a:r>
              <a:rPr lang="en-US" sz="1100" dirty="0"/>
              <a:t>10. What is the oral groove? _________________________________________________________</a:t>
            </a:r>
          </a:p>
          <a:p>
            <a:r>
              <a:rPr lang="en-US" sz="1100" dirty="0"/>
              <a:t>11. Wastes exit the paramecium through what structure? _________________________________</a:t>
            </a:r>
          </a:p>
          <a:p>
            <a:r>
              <a:rPr lang="en-US" sz="1100"/>
              <a:t>12. </a:t>
            </a:r>
            <a:r>
              <a:rPr lang="en-US" sz="1100" dirty="0"/>
              <a:t>Where do paramecium live? ______________________________________________________</a:t>
            </a:r>
          </a:p>
          <a:p>
            <a:br>
              <a:rPr lang="en-US" sz="1100" dirty="0"/>
            </a:br>
            <a:endParaRPr lang="en-US" sz="1100" dirty="0"/>
          </a:p>
          <a:p>
            <a:br>
              <a:rPr lang="en-US" sz="1100" dirty="0"/>
            </a:br>
            <a:endParaRPr lang="en-US" sz="1100" dirty="0"/>
          </a:p>
          <a:p>
            <a:br>
              <a:rPr lang="en-US" sz="1100" dirty="0"/>
            </a:br>
            <a:endParaRPr lang="en-US" sz="1100" dirty="0"/>
          </a:p>
        </p:txBody>
      </p:sp>
      <p:sp>
        <p:nvSpPr>
          <p:cNvPr id="13" name="TextBox 12"/>
          <p:cNvSpPr txBox="1"/>
          <p:nvPr/>
        </p:nvSpPr>
        <p:spPr>
          <a:xfrm>
            <a:off x="6172200" y="4549676"/>
            <a:ext cx="1828800" cy="2308324"/>
          </a:xfrm>
          <a:prstGeom prst="rect">
            <a:avLst/>
          </a:prstGeom>
          <a:noFill/>
        </p:spPr>
        <p:txBody>
          <a:bodyPr wrap="square" rtlCol="0">
            <a:spAutoFit/>
          </a:bodyPr>
          <a:lstStyle/>
          <a:p>
            <a:r>
              <a:rPr lang="en-US" sz="1200" b="1" dirty="0"/>
              <a:t>1. Cilia </a:t>
            </a:r>
          </a:p>
          <a:p>
            <a:r>
              <a:rPr lang="en-US" sz="1200" b="1" dirty="0"/>
              <a:t>2. Pellicle </a:t>
            </a:r>
          </a:p>
          <a:p>
            <a:r>
              <a:rPr lang="en-US" sz="1200" b="1" dirty="0"/>
              <a:t>3. Macronucleus </a:t>
            </a:r>
          </a:p>
          <a:p>
            <a:r>
              <a:rPr lang="en-US" sz="1200" b="1" dirty="0"/>
              <a:t>4. Micronucleus  </a:t>
            </a:r>
          </a:p>
          <a:p>
            <a:r>
              <a:rPr lang="en-US" sz="1200" b="1" dirty="0"/>
              <a:t>5. Contractile Vacuole </a:t>
            </a:r>
            <a:br>
              <a:rPr lang="en-US" sz="1200" b="1" dirty="0"/>
            </a:br>
            <a:r>
              <a:rPr lang="en-US" sz="1200" b="1" dirty="0"/>
              <a:t>6. Mouth Pore </a:t>
            </a:r>
          </a:p>
          <a:p>
            <a:r>
              <a:rPr lang="en-US" sz="1200" b="1" dirty="0"/>
              <a:t>7. Gullet </a:t>
            </a:r>
          </a:p>
          <a:p>
            <a:r>
              <a:rPr lang="en-US" sz="1200" b="1" dirty="0"/>
              <a:t>8. Food Vacuole </a:t>
            </a:r>
            <a:br>
              <a:rPr lang="en-US" sz="1200" b="1" dirty="0"/>
            </a:br>
            <a:r>
              <a:rPr lang="en-US" sz="1200" b="1" dirty="0"/>
              <a:t>9. Anal Pore </a:t>
            </a:r>
          </a:p>
          <a:p>
            <a:r>
              <a:rPr lang="en-US" sz="1200" b="1" dirty="0"/>
              <a:t>10. </a:t>
            </a:r>
            <a:r>
              <a:rPr lang="en-US" sz="1200" b="1" dirty="0" err="1"/>
              <a:t>Trichocysts</a:t>
            </a:r>
            <a:r>
              <a:rPr lang="en-US" sz="1200" b="1" dirty="0"/>
              <a:t> </a:t>
            </a:r>
          </a:p>
          <a:p>
            <a:r>
              <a:rPr lang="en-US" sz="1200" b="1" dirty="0"/>
              <a:t>11. Ectoplasm </a:t>
            </a:r>
          </a:p>
          <a:p>
            <a:r>
              <a:rPr lang="en-US" sz="1200" b="1" dirty="0"/>
              <a:t>12. Endoplasm</a:t>
            </a:r>
          </a:p>
        </p:txBody>
      </p:sp>
    </p:spTree>
    <p:extLst>
      <p:ext uri="{BB962C8B-B14F-4D97-AF65-F5344CB8AC3E}">
        <p14:creationId xmlns:p14="http://schemas.microsoft.com/office/powerpoint/2010/main" val="4224549152"/>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484865" cy="400110"/>
          </a:xfrm>
          <a:prstGeom prst="rect">
            <a:avLst/>
          </a:prstGeom>
          <a:noFill/>
        </p:spPr>
        <p:txBody>
          <a:bodyPr wrap="square" lIns="91440" tIns="45720" rIns="91440" bIns="45720">
            <a:spAutoFit/>
          </a:bodyPr>
          <a:lstStyle/>
          <a:p>
            <a:r>
              <a:rPr lang="en-US" sz="2000" b="1" dirty="0">
                <a:ln w="10541" cmpd="sng">
                  <a:solidFill>
                    <a:srgbClr val="000000"/>
                  </a:solidFill>
                  <a:prstDash val="solid"/>
                </a:ln>
                <a:latin typeface="Copperplate Gothic Bold"/>
                <a:cs typeface="Copperplate Gothic Bold"/>
              </a:rPr>
              <a:t>PROTISTS-411</a:t>
            </a:r>
          </a:p>
        </p:txBody>
      </p:sp>
      <p:sp>
        <p:nvSpPr>
          <p:cNvPr id="5" name="Rectangle 4"/>
          <p:cNvSpPr/>
          <p:nvPr/>
        </p:nvSpPr>
        <p:spPr>
          <a:xfrm>
            <a:off x="8382000" y="6150114"/>
            <a:ext cx="76200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a:t>25</a:t>
            </a:r>
          </a:p>
        </p:txBody>
      </p:sp>
      <p:sp>
        <p:nvSpPr>
          <p:cNvPr id="6" name="Rectangle 5"/>
          <p:cNvSpPr/>
          <p:nvPr/>
        </p:nvSpPr>
        <p:spPr>
          <a:xfrm>
            <a:off x="0" y="0"/>
            <a:ext cx="8610600" cy="707886"/>
          </a:xfrm>
          <a:prstGeom prst="rect">
            <a:avLst/>
          </a:prstGeom>
          <a:noFill/>
        </p:spPr>
        <p:txBody>
          <a:bodyPr wrap="square" lIns="91440" tIns="45720" rIns="91440" bIns="45720">
            <a:spAutoFit/>
          </a:bodyPr>
          <a:lstStyle/>
          <a:p>
            <a:r>
              <a:rPr lang="en-US" sz="2000" b="1" dirty="0">
                <a:ln w="10541" cmpd="sng">
                  <a:solidFill>
                    <a:srgbClr val="000000"/>
                  </a:solidFill>
                  <a:prstDash val="solid"/>
                </a:ln>
                <a:latin typeface="Copperplate Gothic Bold"/>
                <a:cs typeface="Copperplate Gothic Bold"/>
              </a:rPr>
              <a:t>PROTISTS-411-</a:t>
            </a:r>
            <a:r>
              <a:rPr lang="en-US" sz="2000" b="1" dirty="0"/>
              <a:t>The Amoeba Informational Text and Coloring Activity</a:t>
            </a:r>
          </a:p>
          <a:p>
            <a:endParaRPr lang="en-US" sz="2000" b="1" dirty="0">
              <a:ln w="10541" cmpd="sng">
                <a:solidFill>
                  <a:srgbClr val="000000"/>
                </a:solidFill>
                <a:prstDash val="solid"/>
              </a:ln>
              <a:latin typeface="Copperplate Gothic Bold"/>
              <a:cs typeface="Copperplate Gothic Bold"/>
            </a:endParaRPr>
          </a:p>
        </p:txBody>
      </p:sp>
      <p:sp>
        <p:nvSpPr>
          <p:cNvPr id="8" name="TextBox 7"/>
          <p:cNvSpPr txBox="1"/>
          <p:nvPr/>
        </p:nvSpPr>
        <p:spPr>
          <a:xfrm>
            <a:off x="0" y="381000"/>
            <a:ext cx="4953000" cy="7098097"/>
          </a:xfrm>
          <a:prstGeom prst="rect">
            <a:avLst/>
          </a:prstGeom>
          <a:noFill/>
        </p:spPr>
        <p:txBody>
          <a:bodyPr wrap="square" rtlCol="0">
            <a:spAutoFit/>
          </a:bodyPr>
          <a:lstStyle/>
          <a:p>
            <a:r>
              <a:rPr lang="en-US" sz="1075" dirty="0"/>
              <a:t>The </a:t>
            </a:r>
            <a:r>
              <a:rPr lang="en-US" sz="1075" b="1" dirty="0"/>
              <a:t>amoeba</a:t>
            </a:r>
            <a:r>
              <a:rPr lang="en-US" sz="1075" dirty="0"/>
              <a:t> is a protozoan that belongs to the </a:t>
            </a:r>
            <a:r>
              <a:rPr lang="en-US" sz="1075" b="1" dirty="0"/>
              <a:t>Kingdom </a:t>
            </a:r>
            <a:r>
              <a:rPr lang="en-US" sz="1075" b="1" dirty="0" err="1"/>
              <a:t>Protista</a:t>
            </a:r>
            <a:r>
              <a:rPr lang="en-US" sz="1075" dirty="0"/>
              <a:t>. The name amoeba comes from the Greek word </a:t>
            </a:r>
            <a:r>
              <a:rPr lang="en-US" sz="1075" dirty="0" err="1"/>
              <a:t>amoibe</a:t>
            </a:r>
            <a:r>
              <a:rPr lang="en-US" sz="1075" dirty="0"/>
              <a:t>, which means change. (Amoeba is also spelled amoeba.) Protists are microscopic unicellular organisms that don't fit into the other kingdoms. Some </a:t>
            </a:r>
            <a:r>
              <a:rPr lang="en-US" sz="1075" dirty="0" err="1"/>
              <a:t>protozoans</a:t>
            </a:r>
            <a:r>
              <a:rPr lang="en-US" sz="1075" dirty="0"/>
              <a:t> are considered plant-like while others are considered animal-like. The amoeba is considered an animal-like </a:t>
            </a:r>
            <a:r>
              <a:rPr lang="en-US" sz="1075" dirty="0" err="1"/>
              <a:t>protist</a:t>
            </a:r>
            <a:r>
              <a:rPr lang="en-US" sz="1075" dirty="0"/>
              <a:t> because it moves and consumes its food.  Protists are classified by how they move, some have cilia or flagella, but the amoeba has an unusual way of creeping along by stretching its cytoplasm into fingerlike extensions called </a:t>
            </a:r>
            <a:r>
              <a:rPr lang="en-US" sz="1075" b="1" dirty="0"/>
              <a:t>pseudopodia</a:t>
            </a:r>
            <a:r>
              <a:rPr lang="en-US" sz="1075" dirty="0"/>
              <a:t>. (The word "pseudopodia" means "false foot".)  On the coloring sheet, there are several pseudopodia, use a yellow highlighter or pencil to highlight each of them (color around the outside of them).  When looking at amoeba under a microscope, an observer will note that no amoeba looks the same as any other, the </a:t>
            </a:r>
            <a:r>
              <a:rPr lang="en-US" sz="1075" b="1" dirty="0"/>
              <a:t>cell membrane</a:t>
            </a:r>
            <a:r>
              <a:rPr lang="en-US" sz="1075" dirty="0"/>
              <a:t> is very flexible and allows for the amoeba to change shape. </a:t>
            </a:r>
            <a:r>
              <a:rPr lang="en-US" sz="1075" b="1" dirty="0"/>
              <a:t>Color the cell membrane red.</a:t>
            </a:r>
            <a:r>
              <a:rPr lang="en-US" sz="1075" dirty="0"/>
              <a:t> Amoebas live in ponds or puddles, and can even live inside people. There are two types of cytoplasm in the amoeba, the darker cytoplasm toward the interior of the protozoan is called </a:t>
            </a:r>
            <a:r>
              <a:rPr lang="en-US" sz="1075" b="1" dirty="0"/>
              <a:t>endoplasm</a:t>
            </a:r>
            <a:r>
              <a:rPr lang="en-US" sz="1075" dirty="0"/>
              <a:t>, and the clearer cytoplasm that is found near the cell membrane is called </a:t>
            </a:r>
            <a:r>
              <a:rPr lang="en-US" sz="1075" b="1" dirty="0"/>
              <a:t>ectoplasm</a:t>
            </a:r>
            <a:r>
              <a:rPr lang="en-US" sz="1075" dirty="0"/>
              <a:t>. (On the coloring, the endoplasm is indicated by the dotted area, and the ectoplasm by the white area.)  </a:t>
            </a:r>
            <a:r>
              <a:rPr lang="en-US" sz="1075" b="1" dirty="0"/>
              <a:t>Color the endoplasm blue, and </a:t>
            </a:r>
            <a:r>
              <a:rPr lang="en-US" sz="1075" b="1" u="sng" dirty="0"/>
              <a:t>leave the ectoplasm uncolored</a:t>
            </a:r>
            <a:r>
              <a:rPr lang="en-US" sz="1075" b="1" dirty="0"/>
              <a:t>. </a:t>
            </a:r>
            <a:r>
              <a:rPr lang="en-US" sz="1075" dirty="0"/>
              <a:t> By pushing the endoplasm toward the cell membrane, the amoeba causes its body to extend and creep along. It is also by this method that the amoeba consumes its food. The pseudopodia extend out and wrap around a food particle in a process call </a:t>
            </a:r>
            <a:r>
              <a:rPr lang="en-US" sz="1075" b="1" dirty="0" err="1"/>
              <a:t>phagocytosis</a:t>
            </a:r>
            <a:r>
              <a:rPr lang="en-US" sz="1075" dirty="0"/>
              <a:t>.  The engulfed food then becomes a </a:t>
            </a:r>
            <a:r>
              <a:rPr lang="en-US" sz="1075" b="1" dirty="0"/>
              <a:t>food vacuole</a:t>
            </a:r>
            <a:r>
              <a:rPr lang="en-US" sz="1075" dirty="0"/>
              <a:t>.  There are several food vacuoles on the drawing – color each brown.  The food will eventually be digested by the cell’s </a:t>
            </a:r>
            <a:r>
              <a:rPr lang="en-US" sz="1075" b="1" dirty="0" err="1"/>
              <a:t>lysosomes</a:t>
            </a:r>
            <a:r>
              <a:rPr lang="en-US" sz="1075" dirty="0"/>
              <a:t>. Also visible in the amoeba is the </a:t>
            </a:r>
            <a:r>
              <a:rPr lang="en-US" sz="1075" b="1" dirty="0"/>
              <a:t>nucleus</a:t>
            </a:r>
            <a:r>
              <a:rPr lang="en-US" sz="1075" dirty="0"/>
              <a:t>, which contains the amoeba's DNA.  </a:t>
            </a:r>
            <a:r>
              <a:rPr lang="en-US" sz="1075" b="1" dirty="0"/>
              <a:t>Color the nucleus purple</a:t>
            </a:r>
            <a:r>
              <a:rPr lang="en-US" sz="1075" dirty="0"/>
              <a:t>. In order to reproduce the amoeba goes through </a:t>
            </a:r>
            <a:r>
              <a:rPr lang="en-US" sz="1075" b="1" dirty="0"/>
              <a:t>mitosis</a:t>
            </a:r>
            <a:r>
              <a:rPr lang="en-US" sz="1075" dirty="0"/>
              <a:t>, where the nucleus duplicates its genetic material and the cytoplasm splits into two new daughter cells, each identical to the original parent. This method of reproduction is called </a:t>
            </a:r>
            <a:r>
              <a:rPr lang="en-US" sz="1075" b="1" dirty="0"/>
              <a:t>binary fission</a:t>
            </a:r>
            <a:r>
              <a:rPr lang="en-US" sz="1075" dirty="0"/>
              <a:t>. Another structure easily seen in the amoeba is the </a:t>
            </a:r>
            <a:r>
              <a:rPr lang="en-US" sz="1075" b="1" dirty="0"/>
              <a:t>contractile vacuole</a:t>
            </a:r>
            <a:r>
              <a:rPr lang="en-US" sz="1075" dirty="0"/>
              <a:t>, whose job is to pump out excess water so that the amoeba does not burst.  </a:t>
            </a:r>
            <a:r>
              <a:rPr lang="en-US" sz="1075" b="1" dirty="0"/>
              <a:t>Color the contractile vacuole orange.</a:t>
            </a:r>
            <a:r>
              <a:rPr lang="en-US" sz="1075" dirty="0"/>
              <a:t>  During unfavorable conditions, the amoeba can create a </a:t>
            </a:r>
            <a:r>
              <a:rPr lang="en-US" sz="1075" b="1" dirty="0"/>
              <a:t>cyst</a:t>
            </a:r>
            <a:r>
              <a:rPr lang="en-US" sz="1075" dirty="0"/>
              <a:t>, this hard-walled body can exist for a long period of time until conditions become favorable again. At this point it opens up and the amoeba emerges. Often cysts are created during cold or dry periods where the amoeba could not survive in its normal condition.  </a:t>
            </a:r>
            <a:r>
              <a:rPr lang="en-US" sz="1075" b="1" dirty="0"/>
              <a:t>Color the cyst green.</a:t>
            </a:r>
            <a:r>
              <a:rPr lang="en-US" sz="1075" dirty="0"/>
              <a:t>  Amoebas can cause disease. A common disease caused by the amoeba is called </a:t>
            </a:r>
            <a:r>
              <a:rPr lang="en-US" sz="1075" b="1" dirty="0"/>
              <a:t>Amebic Dysentery</a:t>
            </a:r>
            <a:r>
              <a:rPr lang="en-US" sz="1075" dirty="0"/>
              <a:t>. A person becomes infected by drinking contaminated water. The amoeba then upsets the person's digestive system and causes cramps and diarrhea. A person is most likely to be infected in countries where the water is not filtered or purified.</a:t>
            </a:r>
          </a:p>
          <a:p>
            <a:br>
              <a:rPr lang="en-US" dirty="0"/>
            </a:br>
            <a:endParaRPr lang="en-US" dirty="0"/>
          </a:p>
        </p:txBody>
      </p:sp>
      <p:sp>
        <p:nvSpPr>
          <p:cNvPr id="9" name="TextBox 8"/>
          <p:cNvSpPr txBox="1"/>
          <p:nvPr/>
        </p:nvSpPr>
        <p:spPr>
          <a:xfrm>
            <a:off x="4800600" y="4572000"/>
            <a:ext cx="4343400" cy="2400657"/>
          </a:xfrm>
          <a:prstGeom prst="rect">
            <a:avLst/>
          </a:prstGeom>
          <a:noFill/>
        </p:spPr>
        <p:txBody>
          <a:bodyPr wrap="square" rtlCol="0">
            <a:spAutoFit/>
          </a:bodyPr>
          <a:lstStyle/>
          <a:p>
            <a:pPr marL="228600" indent="-228600" fontAlgn="base"/>
            <a:r>
              <a:rPr lang="en-US" sz="1200" u="sng" dirty="0"/>
              <a:t>Answer the  following questions:</a:t>
            </a:r>
            <a:endParaRPr lang="en-US" sz="1200" dirty="0"/>
          </a:p>
          <a:p>
            <a:pPr marL="228600" indent="-228600" fontAlgn="base">
              <a:buFont typeface="+mj-lt"/>
              <a:buAutoNum type="arabicPeriod"/>
            </a:pPr>
            <a:r>
              <a:rPr lang="en-US" sz="1200" dirty="0"/>
              <a:t>How does an amoeba move? __________________________</a:t>
            </a:r>
          </a:p>
          <a:p>
            <a:pPr marL="228600" indent="-228600" fontAlgn="base">
              <a:buFont typeface="+mj-lt"/>
              <a:buAutoNum type="arabicPeriod"/>
            </a:pPr>
            <a:r>
              <a:rPr lang="en-US" sz="1200" dirty="0"/>
              <a:t>What structure contains the amoeba's DNA? _______________</a:t>
            </a:r>
          </a:p>
          <a:p>
            <a:pPr marL="228600" indent="-228600" fontAlgn="base">
              <a:buFont typeface="+mj-lt"/>
              <a:buAutoNum type="arabicPeriod"/>
            </a:pPr>
            <a:r>
              <a:rPr lang="en-US" sz="1200" dirty="0"/>
              <a:t>How does an amoeba reproduce?______________________</a:t>
            </a:r>
          </a:p>
          <a:p>
            <a:pPr marL="228600" indent="-228600" fontAlgn="base">
              <a:buFont typeface="+mj-lt"/>
              <a:buAutoNum type="arabicPeriod"/>
            </a:pPr>
            <a:r>
              <a:rPr lang="en-US" sz="1200" dirty="0"/>
              <a:t>During unfavorable conditions, an amoeba forms a _________.</a:t>
            </a:r>
          </a:p>
          <a:p>
            <a:pPr marL="228600" indent="-228600" fontAlgn="base">
              <a:buFont typeface="+mj-lt"/>
              <a:buAutoNum type="arabicPeriod"/>
            </a:pPr>
            <a:r>
              <a:rPr lang="en-US" sz="1200" dirty="0"/>
              <a:t>Fingerlike extensions of the amoeba's cytoplasm are called ___________________.</a:t>
            </a:r>
          </a:p>
          <a:p>
            <a:pPr marL="228600" indent="-228600" fontAlgn="base">
              <a:buFont typeface="+mj-lt"/>
              <a:buAutoNum type="arabicPeriod"/>
            </a:pPr>
            <a:r>
              <a:rPr lang="en-US" sz="1200" dirty="0"/>
              <a:t>What disease is caused by the amoeba? ____________________________</a:t>
            </a:r>
          </a:p>
          <a:p>
            <a:pPr marL="228600" indent="-228600" fontAlgn="base">
              <a:buFont typeface="+mj-lt"/>
              <a:buAutoNum type="arabicPeriod"/>
            </a:pPr>
            <a:r>
              <a:rPr lang="en-US" sz="1200" dirty="0"/>
              <a:t>To what Kingdom does the amoeba belong? ________</a:t>
            </a:r>
          </a:p>
          <a:p>
            <a:pPr marL="228600" indent="-228600" fontAlgn="base">
              <a:buFont typeface="+mj-lt"/>
              <a:buAutoNum type="arabicPeriod"/>
            </a:pPr>
            <a:r>
              <a:rPr lang="en-US" sz="1200" dirty="0"/>
              <a:t>How are </a:t>
            </a:r>
            <a:r>
              <a:rPr lang="en-US" sz="1200" dirty="0" err="1"/>
              <a:t>protozoans</a:t>
            </a:r>
            <a:r>
              <a:rPr lang="en-US" sz="1200" dirty="0"/>
              <a:t> classified? _________________</a:t>
            </a:r>
          </a:p>
          <a:p>
            <a:endParaRPr lang="en-US" dirty="0"/>
          </a:p>
        </p:txBody>
      </p:sp>
      <p:pic>
        <p:nvPicPr>
          <p:cNvPr id="11266" name="Picture 2" descr="Image result for amoeba labeled"/>
          <p:cNvPicPr>
            <a:picLocks noChangeAspect="1" noChangeArrowheads="1"/>
          </p:cNvPicPr>
          <p:nvPr/>
        </p:nvPicPr>
        <p:blipFill>
          <a:blip r:embed="rId2" cstate="print"/>
          <a:srcRect/>
          <a:stretch>
            <a:fillRect/>
          </a:stretch>
        </p:blipFill>
        <p:spPr bwMode="auto">
          <a:xfrm>
            <a:off x="4800601" y="0"/>
            <a:ext cx="4191000" cy="4600576"/>
          </a:xfrm>
          <a:prstGeom prst="rect">
            <a:avLst/>
          </a:prstGeom>
          <a:noFill/>
        </p:spPr>
      </p:pic>
      <p:pic>
        <p:nvPicPr>
          <p:cNvPr id="11267" name="Picture 3"/>
          <p:cNvPicPr>
            <a:picLocks noChangeAspect="1" noChangeArrowheads="1"/>
          </p:cNvPicPr>
          <p:nvPr/>
        </p:nvPicPr>
        <p:blipFill>
          <a:blip r:embed="rId3" cstate="print"/>
          <a:srcRect/>
          <a:stretch>
            <a:fillRect/>
          </a:stretch>
        </p:blipFill>
        <p:spPr bwMode="auto">
          <a:xfrm>
            <a:off x="6324600" y="3882044"/>
            <a:ext cx="590550" cy="574444"/>
          </a:xfrm>
          <a:prstGeom prst="rect">
            <a:avLst/>
          </a:prstGeom>
          <a:noFill/>
          <a:ln w="9525">
            <a:noFill/>
            <a:miter lim="800000"/>
            <a:headEnd/>
            <a:tailEnd/>
          </a:ln>
        </p:spPr>
      </p:pic>
      <p:sp>
        <p:nvSpPr>
          <p:cNvPr id="10" name="Rectangle 9"/>
          <p:cNvSpPr/>
          <p:nvPr/>
        </p:nvSpPr>
        <p:spPr>
          <a:xfrm>
            <a:off x="5257800" y="3962400"/>
            <a:ext cx="643894" cy="369332"/>
          </a:xfrm>
          <a:prstGeom prst="rect">
            <a:avLst/>
          </a:prstGeom>
        </p:spPr>
        <p:txBody>
          <a:bodyPr wrap="none">
            <a:spAutoFit/>
          </a:bodyPr>
          <a:lstStyle/>
          <a:p>
            <a:r>
              <a:rPr lang="en-US" b="1" dirty="0"/>
              <a:t>CYST</a:t>
            </a:r>
            <a:endParaRPr lang="en-US" dirty="0"/>
          </a:p>
        </p:txBody>
      </p:sp>
      <p:sp>
        <p:nvSpPr>
          <p:cNvPr id="11" name="Right Arrow 10"/>
          <p:cNvSpPr/>
          <p:nvPr/>
        </p:nvSpPr>
        <p:spPr>
          <a:xfrm>
            <a:off x="5867400" y="4038600"/>
            <a:ext cx="3810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549152"/>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30109722"/>
              </p:ext>
            </p:extLst>
          </p:nvPr>
        </p:nvGraphicFramePr>
        <p:xfrm>
          <a:off x="152400" y="838200"/>
          <a:ext cx="8762999" cy="5867401"/>
        </p:xfrm>
        <a:graphic>
          <a:graphicData uri="http://schemas.openxmlformats.org/drawingml/2006/table">
            <a:tbl>
              <a:tblPr firstRow="1" bandRow="1">
                <a:tableStyleId>{073A0DAA-6AF3-43AB-8588-CEC1D06C72B9}</a:tableStyleId>
              </a:tblPr>
              <a:tblGrid>
                <a:gridCol w="1975970">
                  <a:extLst>
                    <a:ext uri="{9D8B030D-6E8A-4147-A177-3AD203B41FA5}">
                      <a16:colId xmlns:a16="http://schemas.microsoft.com/office/drawing/2014/main" val="2588989204"/>
                    </a:ext>
                  </a:extLst>
                </a:gridCol>
                <a:gridCol w="3461583">
                  <a:extLst>
                    <a:ext uri="{9D8B030D-6E8A-4147-A177-3AD203B41FA5}">
                      <a16:colId xmlns:a16="http://schemas.microsoft.com/office/drawing/2014/main" val="1515418763"/>
                    </a:ext>
                  </a:extLst>
                </a:gridCol>
                <a:gridCol w="3325446">
                  <a:extLst>
                    <a:ext uri="{9D8B030D-6E8A-4147-A177-3AD203B41FA5}">
                      <a16:colId xmlns:a16="http://schemas.microsoft.com/office/drawing/2014/main" val="1466505624"/>
                    </a:ext>
                  </a:extLst>
                </a:gridCol>
              </a:tblGrid>
              <a:tr h="356434">
                <a:tc>
                  <a:txBody>
                    <a:bodyPr/>
                    <a:lstStyle/>
                    <a:p>
                      <a:pPr algn="ctr"/>
                      <a:r>
                        <a:rPr lang="en-US" sz="1600" dirty="0"/>
                        <a:t>CHARACTERISTIC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PARAMECIUM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ELODEA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8969367"/>
                  </a:ext>
                </a:extLst>
              </a:tr>
              <a:tr h="446491">
                <a:tc>
                  <a:txBody>
                    <a:bodyPr/>
                    <a:lstStyle/>
                    <a:p>
                      <a:pPr algn="ctr"/>
                      <a:r>
                        <a:rPr lang="en-US" sz="1600" b="1" dirty="0"/>
                        <a:t>Cellular</a:t>
                      </a:r>
                      <a:r>
                        <a:rPr lang="en-US" sz="1600" b="1" baseline="0" dirty="0"/>
                        <a:t> Structure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7885826"/>
                  </a:ext>
                </a:extLst>
              </a:tr>
              <a:tr h="615659">
                <a:tc>
                  <a:txBody>
                    <a:bodyPr/>
                    <a:lstStyle/>
                    <a:p>
                      <a:pPr algn="ctr"/>
                      <a:r>
                        <a:rPr lang="en-US" sz="1600" b="1" dirty="0"/>
                        <a:t>Kingdom</a:t>
                      </a:r>
                    </a:p>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4120460"/>
                  </a:ext>
                </a:extLst>
              </a:tr>
              <a:tr h="615659">
                <a:tc>
                  <a:txBody>
                    <a:bodyPr/>
                    <a:lstStyle/>
                    <a:p>
                      <a:pPr algn="ctr"/>
                      <a:r>
                        <a:rPr lang="en-US" sz="1600" b="1" dirty="0"/>
                        <a:t>Vacuoles</a:t>
                      </a:r>
                    </a:p>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7448698"/>
                  </a:ext>
                </a:extLst>
              </a:tr>
              <a:tr h="615659">
                <a:tc>
                  <a:txBody>
                    <a:bodyPr/>
                    <a:lstStyle/>
                    <a:p>
                      <a:pPr algn="ctr"/>
                      <a:r>
                        <a:rPr lang="en-US" sz="1600" b="1" dirty="0"/>
                        <a:t>Movement</a:t>
                      </a:r>
                    </a:p>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274355"/>
                  </a:ext>
                </a:extLst>
              </a:tr>
              <a:tr h="395016">
                <a:tc>
                  <a:txBody>
                    <a:bodyPr/>
                    <a:lstStyle/>
                    <a:p>
                      <a:pPr algn="ctr"/>
                      <a:r>
                        <a:rPr lang="en-US" sz="1600" b="1" dirty="0"/>
                        <a:t>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308903"/>
                  </a:ext>
                </a:extLst>
              </a:tr>
              <a:tr h="379823">
                <a:tc>
                  <a:txBody>
                    <a:bodyPr/>
                    <a:lstStyle/>
                    <a:p>
                      <a:pPr algn="ctr"/>
                      <a:r>
                        <a:rPr lang="en-US" sz="1600" b="1" dirty="0"/>
                        <a:t>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4999117"/>
                  </a:ext>
                </a:extLst>
              </a:tr>
              <a:tr h="455788">
                <a:tc>
                  <a:txBody>
                    <a:bodyPr/>
                    <a:lstStyle/>
                    <a:p>
                      <a:pPr algn="ctr"/>
                      <a:r>
                        <a:rPr lang="en-US" sz="1600" b="1" dirty="0"/>
                        <a:t>Chloroplasts?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1109391"/>
                  </a:ext>
                </a:extLst>
              </a:tr>
              <a:tr h="455788">
                <a:tc>
                  <a:txBody>
                    <a:bodyPr/>
                    <a:lstStyle/>
                    <a:p>
                      <a:pPr algn="ctr"/>
                      <a:r>
                        <a:rPr lang="en-US" sz="1600" b="1" dirty="0"/>
                        <a:t>How does it eat?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6969017"/>
                  </a:ext>
                </a:extLst>
              </a:tr>
              <a:tr h="765542">
                <a:tc>
                  <a:txBody>
                    <a:bodyPr/>
                    <a:lstStyle/>
                    <a:p>
                      <a:pPr algn="ctr"/>
                      <a:r>
                        <a:rPr lang="en-US" sz="1600" b="1" dirty="0"/>
                        <a:t>Shape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762124"/>
                  </a:ext>
                </a:extLst>
              </a:tr>
              <a:tr h="765542">
                <a:tc>
                  <a:txBody>
                    <a:bodyPr/>
                    <a:lstStyle/>
                    <a:p>
                      <a:pPr algn="ctr"/>
                      <a:r>
                        <a:rPr lang="en-US" sz="1600" b="1" dirty="0"/>
                        <a:t>How are they alike?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1600" dirty="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010682"/>
                  </a:ext>
                </a:extLst>
              </a:tr>
            </a:tbl>
          </a:graphicData>
        </a:graphic>
      </p:graphicFrame>
      <p:sp>
        <p:nvSpPr>
          <p:cNvPr id="4" name="Rectangle 3"/>
          <p:cNvSpPr/>
          <p:nvPr/>
        </p:nvSpPr>
        <p:spPr>
          <a:xfrm>
            <a:off x="0" y="-152400"/>
            <a:ext cx="9179166" cy="1077218"/>
          </a:xfrm>
          <a:prstGeom prst="rect">
            <a:avLst/>
          </a:prstGeom>
        </p:spPr>
        <p:txBody>
          <a:bodyPr wrap="square">
            <a:spAutoFit/>
          </a:bodyPr>
          <a:lstStyle/>
          <a:p>
            <a:pPr marL="514350" indent="-514350"/>
            <a:r>
              <a:rPr lang="en-US" sz="3200" b="1" dirty="0"/>
              <a:t>Revisit the Focus Question: How are elodea and the paramecium alike, how are they different?</a:t>
            </a:r>
          </a:p>
        </p:txBody>
      </p:sp>
      <p:sp>
        <p:nvSpPr>
          <p:cNvPr id="11" name="Rectangle 10"/>
          <p:cNvSpPr/>
          <p:nvPr/>
        </p:nvSpPr>
        <p:spPr>
          <a:xfrm>
            <a:off x="8346833" y="6150114"/>
            <a:ext cx="797167"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000" dirty="0"/>
              <a:t>26</a:t>
            </a:r>
          </a:p>
        </p:txBody>
      </p:sp>
    </p:spTree>
    <p:extLst>
      <p:ext uri="{BB962C8B-B14F-4D97-AF65-F5344CB8AC3E}">
        <p14:creationId xmlns:p14="http://schemas.microsoft.com/office/powerpoint/2010/main" val="3654316478"/>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2800" b="1" dirty="0"/>
              <a:t>Scientific Argument: Claim, Evidence, Reasoning</a:t>
            </a:r>
          </a:p>
        </p:txBody>
      </p:sp>
      <p:sp>
        <p:nvSpPr>
          <p:cNvPr id="5" name="TextBox 4"/>
          <p:cNvSpPr txBox="1"/>
          <p:nvPr/>
        </p:nvSpPr>
        <p:spPr>
          <a:xfrm>
            <a:off x="5562600" y="762000"/>
            <a:ext cx="3581400" cy="6186309"/>
          </a:xfrm>
          <a:prstGeom prst="rect">
            <a:avLst/>
          </a:prstGeom>
          <a:noFill/>
        </p:spPr>
        <p:txBody>
          <a:bodyPr wrap="square" rtlCol="0">
            <a:spAutoFit/>
          </a:bodyPr>
          <a:lstStyle/>
          <a:p>
            <a:r>
              <a:rPr lang="en-US" b="1" dirty="0"/>
              <a:t>Using the graph, use your scientific argument skills to make a claim, find evidence and reasoning about the concept of living, nonliving, dead, and or dormant.</a:t>
            </a:r>
          </a:p>
          <a:p>
            <a:endParaRPr lang="en-US" b="1" dirty="0"/>
          </a:p>
          <a:p>
            <a:r>
              <a:rPr lang="en-US" b="1" dirty="0"/>
              <a:t>Claim:_____________________________________________________</a:t>
            </a:r>
          </a:p>
          <a:p>
            <a:endParaRPr lang="en-US" b="1" dirty="0"/>
          </a:p>
          <a:p>
            <a:r>
              <a:rPr lang="en-US" b="1" dirty="0"/>
              <a:t>Evidence: _________________________________________________________________________________________________________________________________________________</a:t>
            </a:r>
          </a:p>
          <a:p>
            <a:endParaRPr lang="en-US" b="1" dirty="0"/>
          </a:p>
          <a:p>
            <a:r>
              <a:rPr lang="en-US" b="1" dirty="0"/>
              <a:t>Reasoning: _________________________________________________________________________________________________________________________________________________</a:t>
            </a:r>
          </a:p>
        </p:txBody>
      </p:sp>
      <p:sp>
        <p:nvSpPr>
          <p:cNvPr id="8" name="TextBox 7"/>
          <p:cNvSpPr txBox="1"/>
          <p:nvPr/>
        </p:nvSpPr>
        <p:spPr>
          <a:xfrm>
            <a:off x="228600" y="6172200"/>
            <a:ext cx="52578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u="sng" dirty="0"/>
              <a:t>Find a fact</a:t>
            </a:r>
            <a:r>
              <a:rPr lang="en-US" sz="1400" b="1" dirty="0"/>
              <a:t>: Which organisms are in the </a:t>
            </a:r>
            <a:r>
              <a:rPr lang="en-US" sz="1400" b="1" dirty="0" err="1"/>
              <a:t>Eukarya</a:t>
            </a:r>
            <a:r>
              <a:rPr lang="en-US" sz="1400" b="1" dirty="0"/>
              <a:t> (Eukaryotic) group?</a:t>
            </a:r>
          </a:p>
          <a:p>
            <a:r>
              <a:rPr lang="en-US" sz="1400" b="1" dirty="0"/>
              <a:t>Answer:_____________________</a:t>
            </a:r>
          </a:p>
        </p:txBody>
      </p:sp>
      <p:sp>
        <p:nvSpPr>
          <p:cNvPr id="10" name="Rectangle 9"/>
          <p:cNvSpPr/>
          <p:nvPr/>
        </p:nvSpPr>
        <p:spPr>
          <a:xfrm>
            <a:off x="0" y="685800"/>
            <a:ext cx="1024704" cy="369332"/>
          </a:xfrm>
          <a:prstGeom prst="rect">
            <a:avLst/>
          </a:prstGeom>
        </p:spPr>
        <p:txBody>
          <a:bodyPr wrap="none">
            <a:spAutoFit/>
          </a:bodyPr>
          <a:lstStyle/>
          <a:p>
            <a:r>
              <a:rPr lang="en-US" b="1" dirty="0"/>
              <a:t>6.E.2A.2 </a:t>
            </a:r>
            <a:endParaRPr lang="en-US" dirty="0"/>
          </a:p>
        </p:txBody>
      </p:sp>
      <p:sp>
        <p:nvSpPr>
          <p:cNvPr id="7" name="Rectangle 6"/>
          <p:cNvSpPr/>
          <p:nvPr/>
        </p:nvSpPr>
        <p:spPr>
          <a:xfrm>
            <a:off x="8305800" y="6088559"/>
            <a:ext cx="83820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400" dirty="0"/>
              <a:t>27</a:t>
            </a:r>
          </a:p>
        </p:txBody>
      </p:sp>
      <p:pic>
        <p:nvPicPr>
          <p:cNvPr id="5123" name="Picture 3"/>
          <p:cNvPicPr>
            <a:picLocks noChangeAspect="1" noChangeArrowheads="1"/>
          </p:cNvPicPr>
          <p:nvPr/>
        </p:nvPicPr>
        <p:blipFill>
          <a:blip r:embed="rId2" cstate="print"/>
          <a:srcRect/>
          <a:stretch>
            <a:fillRect/>
          </a:stretch>
        </p:blipFill>
        <p:spPr bwMode="auto">
          <a:xfrm>
            <a:off x="152400" y="990600"/>
            <a:ext cx="5410200" cy="5029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6200" y="914400"/>
            <a:ext cx="2894136" cy="5715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Rounded Corners 11"/>
          <p:cNvSpPr/>
          <p:nvPr/>
        </p:nvSpPr>
        <p:spPr>
          <a:xfrm>
            <a:off x="6096000" y="901504"/>
            <a:ext cx="2894136" cy="5715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Rounded Corners 12"/>
          <p:cNvSpPr/>
          <p:nvPr/>
        </p:nvSpPr>
        <p:spPr>
          <a:xfrm>
            <a:off x="3086100" y="897987"/>
            <a:ext cx="2894136" cy="5715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p:cNvSpPr/>
          <p:nvPr/>
        </p:nvSpPr>
        <p:spPr>
          <a:xfrm>
            <a:off x="273128" y="1582591"/>
            <a:ext cx="2362200" cy="5723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t>Example: </a:t>
            </a:r>
          </a:p>
          <a:p>
            <a:pPr algn="ctr"/>
            <a:r>
              <a:rPr lang="en-US" sz="2000" b="1" dirty="0"/>
              <a:t>Euglena</a:t>
            </a:r>
          </a:p>
        </p:txBody>
      </p:sp>
      <p:sp>
        <p:nvSpPr>
          <p:cNvPr id="14" name="Rectangle: Rounded Corners 13"/>
          <p:cNvSpPr/>
          <p:nvPr/>
        </p:nvSpPr>
        <p:spPr>
          <a:xfrm>
            <a:off x="3320396" y="1582590"/>
            <a:ext cx="2362200" cy="5723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t>Example: Paramecium</a:t>
            </a:r>
          </a:p>
        </p:txBody>
      </p:sp>
      <p:sp>
        <p:nvSpPr>
          <p:cNvPr id="15" name="Rectangle: Rounded Corners 14"/>
          <p:cNvSpPr/>
          <p:nvPr/>
        </p:nvSpPr>
        <p:spPr>
          <a:xfrm>
            <a:off x="6330296" y="1556939"/>
            <a:ext cx="2362200" cy="5723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t>Example: </a:t>
            </a:r>
          </a:p>
          <a:p>
            <a:pPr algn="ctr"/>
            <a:r>
              <a:rPr lang="en-US" sz="2000" b="1" dirty="0"/>
              <a:t>Amoeba</a:t>
            </a:r>
          </a:p>
        </p:txBody>
      </p:sp>
      <p:sp>
        <p:nvSpPr>
          <p:cNvPr id="2" name="Title 1"/>
          <p:cNvSpPr>
            <a:spLocks noGrp="1"/>
          </p:cNvSpPr>
          <p:nvPr>
            <p:ph type="title"/>
          </p:nvPr>
        </p:nvSpPr>
        <p:spPr>
          <a:xfrm>
            <a:off x="0" y="0"/>
            <a:ext cx="9144000" cy="68580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2400" b="1" dirty="0"/>
              <a:t>What kind of protist am I based on my locomotion/movement? </a:t>
            </a:r>
          </a:p>
        </p:txBody>
      </p:sp>
      <p:sp>
        <p:nvSpPr>
          <p:cNvPr id="18" name="Rectangle: Rounded Corners 17"/>
          <p:cNvSpPr/>
          <p:nvPr/>
        </p:nvSpPr>
        <p:spPr>
          <a:xfrm>
            <a:off x="152400" y="4419600"/>
            <a:ext cx="2667000" cy="20955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p:cNvSpPr/>
          <p:nvPr/>
        </p:nvSpPr>
        <p:spPr>
          <a:xfrm>
            <a:off x="274320" y="4360398"/>
            <a:ext cx="1637756" cy="369332"/>
          </a:xfrm>
          <a:prstGeom prst="rect">
            <a:avLst/>
          </a:prstGeom>
        </p:spPr>
        <p:txBody>
          <a:bodyPr wrap="none">
            <a:spAutoFit/>
          </a:bodyPr>
          <a:lstStyle/>
          <a:p>
            <a:r>
              <a:rPr lang="en-US" b="1" dirty="0"/>
              <a:t>Characteristics:</a:t>
            </a:r>
          </a:p>
        </p:txBody>
      </p:sp>
      <p:sp>
        <p:nvSpPr>
          <p:cNvPr id="20" name="Rectangle: Rounded Corners 19"/>
          <p:cNvSpPr/>
          <p:nvPr/>
        </p:nvSpPr>
        <p:spPr>
          <a:xfrm>
            <a:off x="3199668" y="4404946"/>
            <a:ext cx="2667000" cy="20955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Rounded Corners 20"/>
          <p:cNvSpPr/>
          <p:nvPr/>
        </p:nvSpPr>
        <p:spPr>
          <a:xfrm>
            <a:off x="6209568" y="4404946"/>
            <a:ext cx="2667000" cy="20955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p:cNvSpPr/>
          <p:nvPr/>
        </p:nvSpPr>
        <p:spPr>
          <a:xfrm>
            <a:off x="3262387" y="4363862"/>
            <a:ext cx="1637756" cy="369332"/>
          </a:xfrm>
          <a:prstGeom prst="rect">
            <a:avLst/>
          </a:prstGeom>
        </p:spPr>
        <p:txBody>
          <a:bodyPr wrap="none">
            <a:spAutoFit/>
          </a:bodyPr>
          <a:lstStyle/>
          <a:p>
            <a:r>
              <a:rPr lang="en-US" b="1" dirty="0"/>
              <a:t>Characteristics:</a:t>
            </a:r>
          </a:p>
        </p:txBody>
      </p:sp>
      <p:sp>
        <p:nvSpPr>
          <p:cNvPr id="24" name="Rectangle 23"/>
          <p:cNvSpPr/>
          <p:nvPr/>
        </p:nvSpPr>
        <p:spPr>
          <a:xfrm>
            <a:off x="6272141" y="4360398"/>
            <a:ext cx="1637756" cy="369332"/>
          </a:xfrm>
          <a:prstGeom prst="rect">
            <a:avLst/>
          </a:prstGeom>
        </p:spPr>
        <p:txBody>
          <a:bodyPr wrap="none">
            <a:spAutoFit/>
          </a:bodyPr>
          <a:lstStyle/>
          <a:p>
            <a:r>
              <a:rPr lang="en-US" b="1" dirty="0"/>
              <a:t>Characteristics:</a:t>
            </a:r>
          </a:p>
        </p:txBody>
      </p:sp>
      <p:pic>
        <p:nvPicPr>
          <p:cNvPr id="27" name="Picture 26"/>
          <p:cNvPicPr>
            <a:picLocks noChangeAspect="1"/>
          </p:cNvPicPr>
          <p:nvPr/>
        </p:nvPicPr>
        <p:blipFill>
          <a:blip r:embed="rId2" cstate="print"/>
          <a:stretch>
            <a:fillRect/>
          </a:stretch>
        </p:blipFill>
        <p:spPr>
          <a:xfrm>
            <a:off x="158262" y="2258116"/>
            <a:ext cx="2666667" cy="2108144"/>
          </a:xfrm>
          <a:prstGeom prst="rect">
            <a:avLst/>
          </a:prstGeom>
        </p:spPr>
      </p:pic>
      <p:pic>
        <p:nvPicPr>
          <p:cNvPr id="28" name="Picture 27"/>
          <p:cNvPicPr>
            <a:picLocks noChangeAspect="1"/>
          </p:cNvPicPr>
          <p:nvPr/>
        </p:nvPicPr>
        <p:blipFill>
          <a:blip r:embed="rId3" cstate="print"/>
          <a:stretch>
            <a:fillRect/>
          </a:stretch>
        </p:blipFill>
        <p:spPr>
          <a:xfrm>
            <a:off x="3155500" y="2272184"/>
            <a:ext cx="2711167" cy="2096812"/>
          </a:xfrm>
          <a:prstGeom prst="rect">
            <a:avLst/>
          </a:prstGeom>
        </p:spPr>
      </p:pic>
      <p:pic>
        <p:nvPicPr>
          <p:cNvPr id="29" name="Picture 28"/>
          <p:cNvPicPr>
            <a:picLocks noChangeAspect="1"/>
          </p:cNvPicPr>
          <p:nvPr/>
        </p:nvPicPr>
        <p:blipFill>
          <a:blip r:embed="rId4" cstate="print"/>
          <a:stretch>
            <a:fillRect/>
          </a:stretch>
        </p:blipFill>
        <p:spPr>
          <a:xfrm>
            <a:off x="6159014" y="2225530"/>
            <a:ext cx="2717553" cy="2108909"/>
          </a:xfrm>
          <a:prstGeom prst="rect">
            <a:avLst/>
          </a:prstGeom>
        </p:spPr>
      </p:pic>
      <p:sp>
        <p:nvSpPr>
          <p:cNvPr id="30" name="Rectangle: Rounded Corners 29"/>
          <p:cNvSpPr/>
          <p:nvPr/>
        </p:nvSpPr>
        <p:spPr>
          <a:xfrm>
            <a:off x="76200" y="809255"/>
            <a:ext cx="2894136" cy="572363"/>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solidFill>
                  <a:schemeClr val="tx1"/>
                </a:solidFill>
              </a:rPr>
              <a:t>Protist Name: </a:t>
            </a:r>
          </a:p>
          <a:p>
            <a:pPr algn="ctr"/>
            <a:endParaRPr lang="en-US" sz="2000" b="1" dirty="0">
              <a:solidFill>
                <a:schemeClr val="tx1"/>
              </a:solidFill>
            </a:endParaRPr>
          </a:p>
        </p:txBody>
      </p:sp>
      <p:sp>
        <p:nvSpPr>
          <p:cNvPr id="33" name="Rectangle: Rounded Corners 32"/>
          <p:cNvSpPr/>
          <p:nvPr/>
        </p:nvSpPr>
        <p:spPr>
          <a:xfrm>
            <a:off x="3086100" y="772763"/>
            <a:ext cx="2894136" cy="572363"/>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solidFill>
                  <a:schemeClr val="tx1"/>
                </a:solidFill>
              </a:rPr>
              <a:t>Protist Name: </a:t>
            </a:r>
          </a:p>
          <a:p>
            <a:pPr algn="ctr"/>
            <a:endParaRPr lang="en-US" sz="2000" b="1" dirty="0">
              <a:solidFill>
                <a:schemeClr val="tx1"/>
              </a:solidFill>
            </a:endParaRPr>
          </a:p>
        </p:txBody>
      </p:sp>
      <p:sp>
        <p:nvSpPr>
          <p:cNvPr id="34" name="Rectangle: Rounded Corners 33"/>
          <p:cNvSpPr/>
          <p:nvPr/>
        </p:nvSpPr>
        <p:spPr>
          <a:xfrm>
            <a:off x="6053044" y="784112"/>
            <a:ext cx="2937091" cy="572363"/>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solidFill>
                  <a:schemeClr val="tx1"/>
                </a:solidFill>
              </a:rPr>
              <a:t>Protist Name: </a:t>
            </a:r>
          </a:p>
          <a:p>
            <a:pPr algn="ctr"/>
            <a:endParaRPr lang="en-US" sz="2000" b="1" dirty="0">
              <a:solidFill>
                <a:schemeClr val="tx1"/>
              </a:solidFill>
            </a:endParaRPr>
          </a:p>
        </p:txBody>
      </p:sp>
      <p:sp>
        <p:nvSpPr>
          <p:cNvPr id="7" name="Rectangle 6"/>
          <p:cNvSpPr/>
          <p:nvPr/>
        </p:nvSpPr>
        <p:spPr>
          <a:xfrm>
            <a:off x="8458200" y="6180892"/>
            <a:ext cx="685800" cy="67710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800" dirty="0"/>
              <a:t>28</a:t>
            </a:r>
          </a:p>
        </p:txBody>
      </p:sp>
    </p:spTree>
    <p:extLst>
      <p:ext uri="{BB962C8B-B14F-4D97-AF65-F5344CB8AC3E}">
        <p14:creationId xmlns:p14="http://schemas.microsoft.com/office/powerpoint/2010/main" val="1598644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286000" cy="487362"/>
          </a:xfrm>
        </p:spPr>
        <p:txBody>
          <a:bodyPr>
            <a:normAutofit fontScale="90000"/>
          </a:bodyPr>
          <a:lstStyle/>
          <a:p>
            <a:pPr algn="l"/>
            <a:r>
              <a:rPr lang="en-US" sz="2800" dirty="0"/>
              <a:t>Protists Review</a:t>
            </a:r>
          </a:p>
        </p:txBody>
      </p:sp>
      <p:sp>
        <p:nvSpPr>
          <p:cNvPr id="5" name="TextBox 4"/>
          <p:cNvSpPr txBox="1"/>
          <p:nvPr/>
        </p:nvSpPr>
        <p:spPr>
          <a:xfrm>
            <a:off x="228600" y="1143000"/>
            <a:ext cx="8610600" cy="369332"/>
          </a:xfrm>
          <a:prstGeom prst="rect">
            <a:avLst/>
          </a:prstGeom>
          <a:noFill/>
        </p:spPr>
        <p:txBody>
          <a:bodyPr wrap="square" rtlCol="0">
            <a:spAutoFit/>
          </a:bodyPr>
          <a:lstStyle/>
          <a:p>
            <a:endParaRPr lang="en-US" dirty="0"/>
          </a:p>
        </p:txBody>
      </p:sp>
      <p:pic>
        <p:nvPicPr>
          <p:cNvPr id="45058" name="Picture 2"/>
          <p:cNvPicPr>
            <a:picLocks noChangeAspect="1" noChangeArrowheads="1"/>
          </p:cNvPicPr>
          <p:nvPr/>
        </p:nvPicPr>
        <p:blipFill>
          <a:blip r:embed="rId2" cstate="print"/>
          <a:srcRect/>
          <a:stretch>
            <a:fillRect/>
          </a:stretch>
        </p:blipFill>
        <p:spPr bwMode="auto">
          <a:xfrm>
            <a:off x="457200" y="533401"/>
            <a:ext cx="2917333" cy="1600200"/>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6934200" y="1676400"/>
            <a:ext cx="1628775" cy="1238250"/>
          </a:xfrm>
          <a:prstGeom prst="rect">
            <a:avLst/>
          </a:prstGeom>
          <a:noFill/>
          <a:ln w="9525">
            <a:noFill/>
            <a:miter lim="800000"/>
            <a:headEnd/>
            <a:tailEnd/>
          </a:ln>
        </p:spPr>
      </p:pic>
      <p:pic>
        <p:nvPicPr>
          <p:cNvPr id="45060" name="Picture 4"/>
          <p:cNvPicPr>
            <a:picLocks noChangeAspect="1" noChangeArrowheads="1"/>
          </p:cNvPicPr>
          <p:nvPr/>
        </p:nvPicPr>
        <p:blipFill>
          <a:blip r:embed="rId4" cstate="print"/>
          <a:srcRect/>
          <a:stretch>
            <a:fillRect/>
          </a:stretch>
        </p:blipFill>
        <p:spPr bwMode="auto">
          <a:xfrm>
            <a:off x="2895600" y="4876800"/>
            <a:ext cx="1146658" cy="838200"/>
          </a:xfrm>
          <a:prstGeom prst="rect">
            <a:avLst/>
          </a:prstGeom>
          <a:noFill/>
          <a:ln w="9525">
            <a:noFill/>
            <a:miter lim="800000"/>
            <a:headEnd/>
            <a:tailEnd/>
          </a:ln>
        </p:spPr>
      </p:pic>
      <p:sp>
        <p:nvSpPr>
          <p:cNvPr id="9" name="TextBox 8"/>
          <p:cNvSpPr txBox="1"/>
          <p:nvPr/>
        </p:nvSpPr>
        <p:spPr>
          <a:xfrm>
            <a:off x="0" y="381000"/>
            <a:ext cx="4343400" cy="6708041"/>
          </a:xfrm>
          <a:prstGeom prst="rect">
            <a:avLst/>
          </a:prstGeom>
          <a:noFill/>
        </p:spPr>
        <p:txBody>
          <a:bodyPr wrap="square" rtlCol="0">
            <a:spAutoFit/>
          </a:bodyPr>
          <a:lstStyle/>
          <a:p>
            <a:r>
              <a:rPr lang="en-US" sz="1050" dirty="0"/>
              <a:t>1. If you wanted to find a colony of </a:t>
            </a:r>
            <a:r>
              <a:rPr lang="en-US" sz="1050" dirty="0" err="1"/>
              <a:t>protists</a:t>
            </a:r>
            <a:r>
              <a:rPr lang="en-US" sz="1050" dirty="0"/>
              <a:t>, where might you look?</a:t>
            </a:r>
          </a:p>
          <a:p>
            <a:r>
              <a:rPr lang="en-US" sz="1050" dirty="0"/>
              <a:t> </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2. What do all </a:t>
            </a:r>
            <a:r>
              <a:rPr lang="en-US" sz="1050" dirty="0" err="1"/>
              <a:t>protists</a:t>
            </a:r>
            <a:r>
              <a:rPr lang="en-US" sz="1050" dirty="0"/>
              <a:t> have in common?</a:t>
            </a:r>
          </a:p>
          <a:p>
            <a:r>
              <a:rPr lang="en-US" sz="1050" dirty="0"/>
              <a:t> </a:t>
            </a:r>
          </a:p>
          <a:p>
            <a:pPr lvl="1"/>
            <a:r>
              <a:rPr lang="en-US" sz="1050" dirty="0"/>
              <a:t>A. Their cells have nuclei</a:t>
            </a:r>
          </a:p>
          <a:p>
            <a:pPr lvl="1"/>
            <a:r>
              <a:rPr lang="en-US" sz="1050" dirty="0"/>
              <a:t>B. They can make their own food through photosynthesis</a:t>
            </a:r>
          </a:p>
          <a:p>
            <a:pPr lvl="1"/>
            <a:r>
              <a:rPr lang="en-US" sz="1050" dirty="0"/>
              <a:t>C. They live in saltwater environments</a:t>
            </a:r>
          </a:p>
          <a:p>
            <a:pPr lvl="1"/>
            <a:r>
              <a:rPr lang="en-US" sz="1050" dirty="0"/>
              <a:t>D. They are single-celled organisms</a:t>
            </a:r>
          </a:p>
          <a:p>
            <a:r>
              <a:rPr lang="en-US" sz="1050" dirty="0"/>
              <a:t> </a:t>
            </a:r>
          </a:p>
          <a:p>
            <a:r>
              <a:rPr lang="en-US" sz="1050" dirty="0"/>
              <a:t>3. Which term best describes algae?</a:t>
            </a:r>
            <a:br>
              <a:rPr lang="en-US" sz="1050" dirty="0"/>
            </a:br>
            <a:endParaRPr lang="en-US" sz="1050" dirty="0"/>
          </a:p>
          <a:p>
            <a:pPr lvl="1"/>
            <a:r>
              <a:rPr lang="en-US" sz="1050" dirty="0"/>
              <a:t>A. Predatory</a:t>
            </a:r>
          </a:p>
          <a:p>
            <a:pPr lvl="1"/>
            <a:r>
              <a:rPr lang="en-US" sz="1050" dirty="0"/>
              <a:t>B. Single-celled</a:t>
            </a:r>
          </a:p>
          <a:p>
            <a:pPr lvl="1"/>
            <a:r>
              <a:rPr lang="en-US" sz="1050" dirty="0"/>
              <a:t>C. Plant-like</a:t>
            </a:r>
          </a:p>
          <a:p>
            <a:pPr lvl="1"/>
            <a:r>
              <a:rPr lang="en-US" sz="1050" dirty="0"/>
              <a:t>D. Prokaryotic</a:t>
            </a:r>
          </a:p>
          <a:p>
            <a:r>
              <a:rPr lang="en-US" sz="1050" dirty="0"/>
              <a:t> </a:t>
            </a:r>
          </a:p>
          <a:p>
            <a:r>
              <a:rPr lang="en-US" sz="1050" dirty="0"/>
              <a:t>4. What might happen if a </a:t>
            </a:r>
            <a:r>
              <a:rPr lang="en-US" sz="1050" dirty="0" err="1"/>
              <a:t>protist</a:t>
            </a:r>
            <a:r>
              <a:rPr lang="en-US" sz="1050" dirty="0"/>
              <a:t> was missing its flagellum?</a:t>
            </a:r>
          </a:p>
          <a:p>
            <a:r>
              <a:rPr lang="en-US" sz="1050" dirty="0"/>
              <a:t> </a:t>
            </a:r>
          </a:p>
          <a:p>
            <a:pPr lvl="1"/>
            <a:r>
              <a:rPr lang="en-US" sz="1050" dirty="0"/>
              <a:t>A. It wouldn't be able to digest food</a:t>
            </a:r>
          </a:p>
          <a:p>
            <a:pPr lvl="1"/>
            <a:r>
              <a:rPr lang="en-US" sz="1050" dirty="0"/>
              <a:t>B. It wouldn't be able to move</a:t>
            </a:r>
          </a:p>
          <a:p>
            <a:pPr lvl="1"/>
            <a:r>
              <a:rPr lang="en-US" sz="1050" dirty="0"/>
              <a:t>C. It wouldn't be able to reproduce</a:t>
            </a:r>
          </a:p>
          <a:p>
            <a:pPr lvl="1"/>
            <a:r>
              <a:rPr lang="en-US" sz="1050" dirty="0"/>
              <a:t>D. It wouldn't be able to breathe</a:t>
            </a:r>
          </a:p>
          <a:p>
            <a:r>
              <a:rPr lang="en-US" sz="1050" dirty="0"/>
              <a:t> </a:t>
            </a:r>
          </a:p>
          <a:p>
            <a:r>
              <a:rPr lang="en-US" sz="1050" dirty="0"/>
              <a:t>5. Where might a parasitic protozoan live?</a:t>
            </a:r>
          </a:p>
          <a:p>
            <a:r>
              <a:rPr lang="en-US" sz="1050" dirty="0"/>
              <a:t> </a:t>
            </a:r>
          </a:p>
          <a:p>
            <a:pPr lvl="1"/>
            <a:r>
              <a:rPr lang="en-US" sz="1050" dirty="0"/>
              <a:t>A. On the ocean floor</a:t>
            </a:r>
          </a:p>
          <a:p>
            <a:pPr lvl="1"/>
            <a:r>
              <a:rPr lang="en-US" sz="1050" dirty="0"/>
              <a:t>B. Inside a pig's intestines</a:t>
            </a:r>
          </a:p>
          <a:p>
            <a:pPr lvl="1"/>
            <a:r>
              <a:rPr lang="en-US" sz="1050" dirty="0"/>
              <a:t>C. On the surface of a pond</a:t>
            </a:r>
          </a:p>
          <a:p>
            <a:pPr lvl="1"/>
            <a:r>
              <a:rPr lang="en-US" sz="1050" dirty="0"/>
              <a:t>D. In the mud of a riverbank</a:t>
            </a:r>
          </a:p>
          <a:p>
            <a:r>
              <a:rPr lang="en-US" sz="1050" dirty="0"/>
              <a:t> </a:t>
            </a:r>
          </a:p>
        </p:txBody>
      </p:sp>
      <p:sp>
        <p:nvSpPr>
          <p:cNvPr id="10" name="TextBox 9"/>
          <p:cNvSpPr txBox="1"/>
          <p:nvPr/>
        </p:nvSpPr>
        <p:spPr>
          <a:xfrm>
            <a:off x="4343400" y="152400"/>
            <a:ext cx="4495800" cy="6509474"/>
          </a:xfrm>
          <a:prstGeom prst="rect">
            <a:avLst/>
          </a:prstGeom>
          <a:noFill/>
        </p:spPr>
        <p:txBody>
          <a:bodyPr wrap="square" rtlCol="0">
            <a:spAutoFit/>
          </a:bodyPr>
          <a:lstStyle/>
          <a:p>
            <a:r>
              <a:rPr lang="en-US" sz="1050" dirty="0"/>
              <a:t> </a:t>
            </a:r>
          </a:p>
          <a:p>
            <a:r>
              <a:rPr lang="en-US" sz="1050" dirty="0"/>
              <a:t>6. Which of the following is an example of a fungus-like </a:t>
            </a:r>
            <a:r>
              <a:rPr lang="en-US" sz="1050" dirty="0" err="1"/>
              <a:t>protist</a:t>
            </a:r>
            <a:r>
              <a:rPr lang="en-US" sz="1050" dirty="0"/>
              <a:t>?</a:t>
            </a:r>
          </a:p>
          <a:p>
            <a:r>
              <a:rPr lang="en-US" sz="1050" dirty="0"/>
              <a:t> </a:t>
            </a:r>
          </a:p>
          <a:p>
            <a:pPr lvl="1"/>
            <a:r>
              <a:rPr lang="en-US" sz="1050" dirty="0"/>
              <a:t>A. Algae</a:t>
            </a:r>
          </a:p>
          <a:p>
            <a:pPr lvl="1"/>
            <a:r>
              <a:rPr lang="en-US" sz="1050" dirty="0"/>
              <a:t>B. Amoeba</a:t>
            </a:r>
          </a:p>
          <a:p>
            <a:pPr lvl="1"/>
            <a:r>
              <a:rPr lang="en-US" sz="1050" dirty="0"/>
              <a:t>C. Slime mold</a:t>
            </a:r>
          </a:p>
          <a:p>
            <a:pPr lvl="1"/>
            <a:r>
              <a:rPr lang="en-US" sz="1050" dirty="0"/>
              <a:t>D. Flagellate</a:t>
            </a:r>
          </a:p>
          <a:p>
            <a:r>
              <a:rPr lang="en-US" sz="1050" dirty="0"/>
              <a:t> </a:t>
            </a:r>
          </a:p>
          <a:p>
            <a:r>
              <a:rPr lang="en-US" sz="1050" dirty="0"/>
              <a:t>7. Downy mildew and water mold can both be classified as:</a:t>
            </a:r>
          </a:p>
          <a:p>
            <a:r>
              <a:rPr lang="en-US" sz="1050" dirty="0"/>
              <a:t> </a:t>
            </a:r>
          </a:p>
          <a:p>
            <a:pPr lvl="1"/>
            <a:r>
              <a:rPr lang="en-US" sz="1050" dirty="0"/>
              <a:t>A. Parasites</a:t>
            </a:r>
          </a:p>
          <a:p>
            <a:pPr lvl="1"/>
            <a:r>
              <a:rPr lang="en-US" sz="1050" dirty="0"/>
              <a:t>B. </a:t>
            </a:r>
            <a:r>
              <a:rPr lang="en-US" sz="1050" dirty="0" err="1"/>
              <a:t>Protozoans</a:t>
            </a:r>
            <a:endParaRPr lang="en-US" sz="1050" dirty="0"/>
          </a:p>
          <a:p>
            <a:pPr lvl="1"/>
            <a:r>
              <a:rPr lang="en-US" sz="1050" dirty="0"/>
              <a:t>C. </a:t>
            </a:r>
            <a:r>
              <a:rPr lang="en-US" sz="1050" dirty="0" err="1"/>
              <a:t>Pseudopods</a:t>
            </a:r>
            <a:endParaRPr lang="en-US" sz="1050" dirty="0"/>
          </a:p>
          <a:p>
            <a:pPr lvl="1"/>
            <a:r>
              <a:rPr lang="en-US" sz="1050" dirty="0"/>
              <a:t>D. Plant-like </a:t>
            </a:r>
            <a:r>
              <a:rPr lang="en-US" sz="1050" dirty="0" err="1"/>
              <a:t>protists</a:t>
            </a:r>
            <a:endParaRPr lang="en-US" sz="1050" dirty="0"/>
          </a:p>
          <a:p>
            <a:r>
              <a:rPr lang="en-US" sz="1050" dirty="0"/>
              <a:t> </a:t>
            </a:r>
          </a:p>
          <a:p>
            <a:endParaRPr lang="en-US" sz="1050" dirty="0"/>
          </a:p>
          <a:p>
            <a:endParaRPr lang="en-US" sz="1050" dirty="0"/>
          </a:p>
          <a:p>
            <a:r>
              <a:rPr lang="en-US" sz="1050" dirty="0"/>
              <a:t>8. The main functions of the vacuoles found inside </a:t>
            </a:r>
            <a:r>
              <a:rPr lang="en-US" sz="1050" dirty="0" err="1"/>
              <a:t>protozoans</a:t>
            </a:r>
            <a:r>
              <a:rPr lang="en-US" sz="1050" dirty="0"/>
              <a:t> are:</a:t>
            </a:r>
            <a:br>
              <a:rPr lang="en-US" sz="1050" dirty="0"/>
            </a:br>
            <a:endParaRPr lang="en-US" sz="1050" dirty="0"/>
          </a:p>
          <a:p>
            <a:pPr lvl="1"/>
            <a:r>
              <a:rPr lang="en-US" sz="1050" dirty="0"/>
              <a:t>A. Digestion and excretion</a:t>
            </a:r>
          </a:p>
          <a:p>
            <a:pPr lvl="1"/>
            <a:r>
              <a:rPr lang="en-US" sz="1050" dirty="0"/>
              <a:t>B. Locomotion and respiration</a:t>
            </a:r>
          </a:p>
          <a:p>
            <a:pPr lvl="1"/>
            <a:r>
              <a:rPr lang="en-US" sz="1050" dirty="0"/>
              <a:t>C. Reproduction and cell division</a:t>
            </a:r>
          </a:p>
          <a:p>
            <a:pPr lvl="1"/>
            <a:r>
              <a:rPr lang="en-US" sz="1050" dirty="0"/>
              <a:t>D. Photosynthesis and metabolism</a:t>
            </a:r>
          </a:p>
          <a:p>
            <a:r>
              <a:rPr lang="en-US" sz="1050" dirty="0"/>
              <a:t> </a:t>
            </a:r>
          </a:p>
          <a:p>
            <a:r>
              <a:rPr lang="en-US" sz="1050" dirty="0"/>
              <a:t>9. What can you infer about </a:t>
            </a:r>
            <a:r>
              <a:rPr lang="en-US" sz="1050" dirty="0" err="1"/>
              <a:t>protozoans</a:t>
            </a:r>
            <a:r>
              <a:rPr lang="en-US" sz="1050" dirty="0"/>
              <a:t> from the fact they are single-celled organisms?</a:t>
            </a:r>
          </a:p>
          <a:p>
            <a:r>
              <a:rPr lang="en-US" sz="1050" dirty="0"/>
              <a:t> </a:t>
            </a:r>
          </a:p>
          <a:p>
            <a:pPr lvl="1"/>
            <a:r>
              <a:rPr lang="en-US" sz="1050" dirty="0"/>
              <a:t>A. They are probably unable to make humans sick</a:t>
            </a:r>
          </a:p>
          <a:p>
            <a:pPr lvl="1"/>
            <a:r>
              <a:rPr lang="en-US" sz="1050" dirty="0"/>
              <a:t>B. They probably have no DNA in their cells</a:t>
            </a:r>
          </a:p>
          <a:p>
            <a:pPr lvl="1"/>
            <a:r>
              <a:rPr lang="en-US" sz="1050" dirty="0"/>
              <a:t>C. They are probably poorly adapted to their environments</a:t>
            </a:r>
          </a:p>
          <a:p>
            <a:pPr lvl="1"/>
            <a:r>
              <a:rPr lang="en-US" sz="1050" dirty="0"/>
              <a:t>D. They probably can't be seen without a microscope</a:t>
            </a:r>
          </a:p>
          <a:p>
            <a:r>
              <a:rPr lang="en-US" sz="1050" dirty="0"/>
              <a:t> </a:t>
            </a:r>
          </a:p>
          <a:p>
            <a:r>
              <a:rPr lang="en-US" sz="1050" dirty="0"/>
              <a:t>10. How does an amoeba move?</a:t>
            </a:r>
          </a:p>
          <a:p>
            <a:r>
              <a:rPr lang="en-US" sz="1050" dirty="0"/>
              <a:t> </a:t>
            </a:r>
          </a:p>
          <a:p>
            <a:pPr lvl="1"/>
            <a:r>
              <a:rPr lang="en-US" sz="1050" dirty="0"/>
              <a:t>A. It uses cilia</a:t>
            </a:r>
          </a:p>
          <a:p>
            <a:pPr lvl="1"/>
            <a:r>
              <a:rPr lang="en-US" sz="1050" dirty="0"/>
              <a:t>B. It uses a flagellum</a:t>
            </a:r>
          </a:p>
          <a:p>
            <a:pPr lvl="1"/>
            <a:r>
              <a:rPr lang="en-US" sz="1050" dirty="0"/>
              <a:t>C. It uses </a:t>
            </a:r>
            <a:r>
              <a:rPr lang="en-US" sz="1050" dirty="0" err="1"/>
              <a:t>pseudopods</a:t>
            </a:r>
            <a:endParaRPr lang="en-US" sz="1050" dirty="0"/>
          </a:p>
          <a:p>
            <a:pPr lvl="1"/>
            <a:r>
              <a:rPr lang="en-US" sz="1050" dirty="0"/>
              <a:t>D. It cannot move</a:t>
            </a:r>
          </a:p>
          <a:p>
            <a:endParaRPr lang="en-US" dirty="0"/>
          </a:p>
        </p:txBody>
      </p:sp>
      <p:sp>
        <p:nvSpPr>
          <p:cNvPr id="11" name="Rectangle 10"/>
          <p:cNvSpPr/>
          <p:nvPr/>
        </p:nvSpPr>
        <p:spPr>
          <a:xfrm>
            <a:off x="8458200" y="6180892"/>
            <a:ext cx="685800" cy="67710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800" dirty="0"/>
              <a:t>29</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5279466"/>
              </p:ext>
            </p:extLst>
          </p:nvPr>
        </p:nvGraphicFramePr>
        <p:xfrm>
          <a:off x="152400" y="1066800"/>
          <a:ext cx="8877299" cy="5511800"/>
        </p:xfrm>
        <a:graphic>
          <a:graphicData uri="http://schemas.openxmlformats.org/drawingml/2006/table">
            <a:tbl>
              <a:tblPr firstRow="1" bandRow="1">
                <a:tableStyleId>{793D81CF-94F2-401A-BA57-92F5A7B2D0C5}</a:tableStyleId>
              </a:tblPr>
              <a:tblGrid>
                <a:gridCol w="1828800">
                  <a:extLst>
                    <a:ext uri="{9D8B030D-6E8A-4147-A177-3AD203B41FA5}">
                      <a16:colId xmlns:a16="http://schemas.microsoft.com/office/drawing/2014/main" val="3640209203"/>
                    </a:ext>
                  </a:extLst>
                </a:gridCol>
                <a:gridCol w="7048499">
                  <a:extLst>
                    <a:ext uri="{9D8B030D-6E8A-4147-A177-3AD203B41FA5}">
                      <a16:colId xmlns:a16="http://schemas.microsoft.com/office/drawing/2014/main" val="3333511994"/>
                    </a:ext>
                  </a:extLst>
                </a:gridCol>
              </a:tblGrid>
              <a:tr h="357109">
                <a:tc>
                  <a:txBody>
                    <a:bodyPr/>
                    <a:lstStyle/>
                    <a:p>
                      <a:pPr algn="ctr"/>
                      <a:r>
                        <a:rPr lang="en-US" sz="2400" dirty="0"/>
                        <a:t>Word</a:t>
                      </a:r>
                    </a:p>
                  </a:txBody>
                  <a:tcPr>
                    <a:lnR w="12700" cap="flat" cmpd="sng" algn="ctr">
                      <a:solidFill>
                        <a:schemeClr val="tx1"/>
                      </a:solidFill>
                      <a:prstDash val="solid"/>
                      <a:round/>
                      <a:headEnd type="none" w="med" len="med"/>
                      <a:tailEnd type="none" w="med" len="med"/>
                    </a:lnR>
                  </a:tcPr>
                </a:tc>
                <a:tc>
                  <a:txBody>
                    <a:bodyPr/>
                    <a:lstStyle/>
                    <a:p>
                      <a:pPr algn="ctr"/>
                      <a:r>
                        <a:rPr lang="en-US" sz="2400"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0779802"/>
                  </a:ext>
                </a:extLst>
              </a:tr>
              <a:tr h="370840">
                <a:tc>
                  <a:txBody>
                    <a:bodyPr/>
                    <a:lstStyle/>
                    <a:p>
                      <a:r>
                        <a:rPr lang="en-US" sz="1600" b="1" dirty="0">
                          <a:latin typeface="+mn-lt"/>
                        </a:rPr>
                        <a:t>1.  heterotroph</a:t>
                      </a:r>
                    </a:p>
                  </a:txBody>
                  <a:tcPr>
                    <a:lnR w="12700" cap="flat" cmpd="sng" algn="ctr">
                      <a:solidFill>
                        <a:schemeClr val="tx1"/>
                      </a:solidFill>
                      <a:prstDash val="solid"/>
                      <a:round/>
                      <a:headEnd type="none" w="med" len="med"/>
                      <a:tailEnd type="none" w="med" len="med"/>
                    </a:lnR>
                  </a:tcPr>
                </a:tc>
                <a:tc>
                  <a:txBody>
                    <a:bodyPr/>
                    <a:lstStyle/>
                    <a:p>
                      <a:r>
                        <a:rPr lang="en-US" sz="1600" b="1" dirty="0">
                          <a:latin typeface="+mn-lt"/>
                        </a:rPr>
                        <a:t>Need to eat other organisms to get</a:t>
                      </a:r>
                      <a:r>
                        <a:rPr lang="en-US" sz="1600" b="1" baseline="0" dirty="0">
                          <a:latin typeface="+mn-lt"/>
                        </a:rPr>
                        <a:t> energy.</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135283"/>
                  </a:ext>
                </a:extLst>
              </a:tr>
              <a:tr h="370840">
                <a:tc>
                  <a:txBody>
                    <a:bodyPr/>
                    <a:lstStyle/>
                    <a:p>
                      <a:r>
                        <a:rPr lang="en-US" sz="1600" b="1" dirty="0">
                          <a:latin typeface="+mn-lt"/>
                        </a:rPr>
                        <a:t>2.  autotroph</a:t>
                      </a:r>
                    </a:p>
                  </a:txBody>
                  <a:tcPr>
                    <a:lnR w="12700" cap="flat" cmpd="sng" algn="ctr">
                      <a:solidFill>
                        <a:schemeClr val="tx1"/>
                      </a:solidFill>
                      <a:prstDash val="solid"/>
                      <a:round/>
                      <a:headEnd type="none" w="med" len="med"/>
                      <a:tailEnd type="none" w="med" len="med"/>
                    </a:lnR>
                  </a:tcPr>
                </a:tc>
                <a:tc>
                  <a:txBody>
                    <a:bodyPr/>
                    <a:lstStyle/>
                    <a:p>
                      <a:r>
                        <a:rPr lang="en-US" sz="1600" b="1" dirty="0">
                          <a:latin typeface="+mn-lt"/>
                        </a:rPr>
                        <a:t>Plants who make their own food (sugar/glucose) through photosynthesis</a:t>
                      </a:r>
                      <a:r>
                        <a:rPr lang="en-US" sz="1600" b="1" baseline="0" dirty="0">
                          <a:latin typeface="+mn-lt"/>
                        </a:rPr>
                        <a:t> using sunlight.</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0923620"/>
                  </a:ext>
                </a:extLst>
              </a:tr>
              <a:tr h="370840">
                <a:tc>
                  <a:txBody>
                    <a:bodyPr/>
                    <a:lstStyle/>
                    <a:p>
                      <a:r>
                        <a:rPr lang="en-US" sz="1600" b="1" dirty="0">
                          <a:latin typeface="+mn-lt"/>
                        </a:rPr>
                        <a:t>3.  eukaryotic</a:t>
                      </a:r>
                    </a:p>
                  </a:txBody>
                  <a:tcPr>
                    <a:lnR w="12700" cap="flat" cmpd="sng" algn="ctr">
                      <a:solidFill>
                        <a:schemeClr val="tx1"/>
                      </a:solidFill>
                      <a:prstDash val="solid"/>
                      <a:round/>
                      <a:headEnd type="none" w="med" len="med"/>
                      <a:tailEnd type="none" w="med" len="med"/>
                    </a:lnR>
                  </a:tcPr>
                </a:tc>
                <a:tc>
                  <a:txBody>
                    <a:bodyPr/>
                    <a:lstStyle/>
                    <a:p>
                      <a:r>
                        <a:rPr lang="en-US" sz="1600" b="1" dirty="0">
                          <a:latin typeface="+mn-lt"/>
                        </a:rPr>
                        <a:t>Cells that have a nucleus.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833208"/>
                  </a:ext>
                </a:extLst>
              </a:tr>
              <a:tr h="370840">
                <a:tc>
                  <a:txBody>
                    <a:bodyPr/>
                    <a:lstStyle/>
                    <a:p>
                      <a:r>
                        <a:rPr lang="en-US" sz="1600" b="1" dirty="0">
                          <a:latin typeface="+mn-lt"/>
                        </a:rPr>
                        <a:t>4.</a:t>
                      </a:r>
                      <a:r>
                        <a:rPr lang="en-US" sz="1600" b="1" baseline="0" dirty="0">
                          <a:latin typeface="+mn-lt"/>
                        </a:rPr>
                        <a:t>  </a:t>
                      </a:r>
                      <a:r>
                        <a:rPr lang="en-US" sz="1600" b="1" dirty="0">
                          <a:latin typeface="+mn-lt"/>
                        </a:rPr>
                        <a:t>prokaryotic</a:t>
                      </a:r>
                    </a:p>
                  </a:txBody>
                  <a:tcPr>
                    <a:lnR w="12700" cap="flat" cmpd="sng" algn="ctr">
                      <a:solidFill>
                        <a:schemeClr val="tx1"/>
                      </a:solidFill>
                      <a:prstDash val="solid"/>
                      <a:round/>
                      <a:headEnd type="none" w="med" len="med"/>
                      <a:tailEnd type="none" w="med" len="med"/>
                    </a:lnR>
                  </a:tcPr>
                </a:tc>
                <a:tc>
                  <a:txBody>
                    <a:bodyPr/>
                    <a:lstStyle/>
                    <a:p>
                      <a:r>
                        <a:rPr lang="en-US" sz="1600" b="1" dirty="0">
                          <a:latin typeface="+mn-lt"/>
                        </a:rPr>
                        <a:t>Cells that do not have a nucleus.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9934631"/>
                  </a:ext>
                </a:extLst>
              </a:tr>
              <a:tr h="370840">
                <a:tc>
                  <a:txBody>
                    <a:bodyPr/>
                    <a:lstStyle/>
                    <a:p>
                      <a:r>
                        <a:rPr lang="en-US" sz="1600" b="1" dirty="0">
                          <a:latin typeface="+mn-lt"/>
                        </a:rPr>
                        <a:t>5.  unicellular</a:t>
                      </a:r>
                    </a:p>
                  </a:txBody>
                  <a:tcPr>
                    <a:lnR w="12700" cap="flat" cmpd="sng" algn="ctr">
                      <a:solidFill>
                        <a:schemeClr val="tx1"/>
                      </a:solidFill>
                      <a:prstDash val="solid"/>
                      <a:round/>
                      <a:headEnd type="none" w="med" len="med"/>
                      <a:tailEnd type="none" w="med" len="med"/>
                    </a:lnR>
                  </a:tcPr>
                </a:tc>
                <a:tc>
                  <a:txBody>
                    <a:bodyPr/>
                    <a:lstStyle/>
                    <a:p>
                      <a:r>
                        <a:rPr lang="en-US" sz="1600" b="1" dirty="0">
                          <a:latin typeface="+mn-lt"/>
                        </a:rPr>
                        <a:t>Single</a:t>
                      </a:r>
                      <a:r>
                        <a:rPr lang="en-US" sz="1600" b="1" baseline="0" dirty="0">
                          <a:latin typeface="+mn-lt"/>
                        </a:rPr>
                        <a:t>-celled organism.</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295230"/>
                  </a:ext>
                </a:extLst>
              </a:tr>
              <a:tr h="370840">
                <a:tc>
                  <a:txBody>
                    <a:bodyPr/>
                    <a:lstStyle/>
                    <a:p>
                      <a:pPr marL="0" indent="0">
                        <a:buNone/>
                      </a:pPr>
                      <a:r>
                        <a:rPr lang="en-US" sz="1600" b="1" baseline="0" dirty="0">
                          <a:latin typeface="+mn-lt"/>
                        </a:rPr>
                        <a:t>6.  multicellular</a:t>
                      </a:r>
                      <a:endParaRPr lang="en-US" sz="1600" b="1" dirty="0">
                        <a:latin typeface="+mn-lt"/>
                      </a:endParaRPr>
                    </a:p>
                  </a:txBody>
                  <a:tcPr>
                    <a:lnR w="12700" cap="flat" cmpd="sng" algn="ctr">
                      <a:solidFill>
                        <a:schemeClr val="tx1"/>
                      </a:solidFill>
                      <a:prstDash val="solid"/>
                      <a:round/>
                      <a:headEnd type="none" w="med" len="med"/>
                      <a:tailEnd type="none" w="med" len="med"/>
                    </a:lnR>
                  </a:tcPr>
                </a:tc>
                <a:tc>
                  <a:txBody>
                    <a:bodyPr/>
                    <a:lstStyle/>
                    <a:p>
                      <a:r>
                        <a:rPr lang="en-US" sz="1600" b="1" dirty="0">
                          <a:latin typeface="+mn-lt"/>
                        </a:rPr>
                        <a:t>More than</a:t>
                      </a:r>
                      <a:r>
                        <a:rPr lang="en-US" sz="1600" b="1" baseline="0" dirty="0">
                          <a:latin typeface="+mn-lt"/>
                        </a:rPr>
                        <a:t> one celled organism.</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067429"/>
                  </a:ext>
                </a:extLst>
              </a:tr>
              <a:tr h="370840">
                <a:tc>
                  <a:txBody>
                    <a:bodyPr/>
                    <a:lstStyle/>
                    <a:p>
                      <a:pPr marL="0" indent="0">
                        <a:buNone/>
                      </a:pPr>
                      <a:r>
                        <a:rPr lang="en-US" sz="1600" b="1" dirty="0">
                          <a:latin typeface="+mn-lt"/>
                        </a:rPr>
                        <a:t>7.  fungi</a:t>
                      </a:r>
                    </a:p>
                  </a:txBody>
                  <a:tcPr>
                    <a:lnR w="12700" cap="flat" cmpd="sng" algn="ctr">
                      <a:solidFill>
                        <a:schemeClr val="tx1"/>
                      </a:solidFill>
                      <a:prstDash val="solid"/>
                      <a:round/>
                      <a:headEnd type="none" w="med" len="med"/>
                      <a:tailEnd type="none" w="med" len="med"/>
                    </a:lnR>
                  </a:tcPr>
                </a:tc>
                <a:tc>
                  <a:txBody>
                    <a:bodyPr/>
                    <a:lstStyle/>
                    <a:p>
                      <a:r>
                        <a:rPr lang="en-US" sz="1600" b="1" baseline="0" dirty="0">
                          <a:latin typeface="+mn-lt"/>
                        </a:rPr>
                        <a:t>Live in moist environments include microorganisms such as yeasts, molds as well as multicellular organisms such as mushrooms.  Heterotrophs that obtain energy in three ways: saprophytic, parasitic, symbiotic.</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306931"/>
                  </a:ext>
                </a:extLst>
              </a:tr>
              <a:tr h="370840">
                <a:tc>
                  <a:txBody>
                    <a:bodyPr/>
                    <a:lstStyle/>
                    <a:p>
                      <a:r>
                        <a:rPr lang="en-US" sz="1600" b="1" dirty="0">
                          <a:latin typeface="+mn-lt"/>
                        </a:rPr>
                        <a:t>8.  Three types of protists</a:t>
                      </a:r>
                    </a:p>
                  </a:txBody>
                  <a:tcPr>
                    <a:lnR w="12700" cap="flat" cmpd="sng" algn="ctr">
                      <a:solidFill>
                        <a:schemeClr val="tx1"/>
                      </a:solidFill>
                      <a:prstDash val="solid"/>
                      <a:round/>
                      <a:headEnd type="none" w="med" len="med"/>
                      <a:tailEnd type="none" w="med" len="med"/>
                    </a:lnR>
                  </a:tcPr>
                </a:tc>
                <a:tc>
                  <a:txBody>
                    <a:bodyPr/>
                    <a:lstStyle/>
                    <a:p>
                      <a:r>
                        <a:rPr lang="en-US" sz="1600" b="1" dirty="0">
                          <a:latin typeface="+mn-lt"/>
                        </a:rPr>
                        <a:t>Flagellum</a:t>
                      </a:r>
                      <a:r>
                        <a:rPr lang="en-US" sz="1600" b="1" baseline="0" dirty="0">
                          <a:latin typeface="+mn-lt"/>
                        </a:rPr>
                        <a:t> (flagella) use a long whip-like tail used to move and/or catch food. Ex. Euglena</a:t>
                      </a:r>
                    </a:p>
                    <a:p>
                      <a:r>
                        <a:rPr lang="en-US" sz="1600" b="1" baseline="0" dirty="0">
                          <a:latin typeface="+mn-lt"/>
                        </a:rPr>
                        <a:t>C</a:t>
                      </a:r>
                      <a:r>
                        <a:rPr lang="en-US" sz="1600" b="1" dirty="0">
                          <a:latin typeface="+mn-lt"/>
                        </a:rPr>
                        <a:t>ilia-small</a:t>
                      </a:r>
                      <a:r>
                        <a:rPr lang="en-US" sz="1600" b="1" baseline="0" dirty="0">
                          <a:latin typeface="+mn-lt"/>
                        </a:rPr>
                        <a:t> hair-like projections on the surface (cell membrane) of the cell used to sweep food into mouth-like structures and/or beat them in rhythm to move.  Ex. Paramecium</a:t>
                      </a:r>
                      <a:endParaRPr lang="en-US" sz="1600" b="1" dirty="0">
                        <a:latin typeface="+mn-lt"/>
                      </a:endParaRPr>
                    </a:p>
                    <a:p>
                      <a:r>
                        <a:rPr lang="en-US" sz="1600" b="1" dirty="0">
                          <a:latin typeface="+mn-lt"/>
                        </a:rPr>
                        <a:t>Pseudopods-a false foot/finger-like</a:t>
                      </a:r>
                      <a:r>
                        <a:rPr lang="en-US" sz="1600" b="1" baseline="0" dirty="0">
                          <a:latin typeface="+mn-lt"/>
                        </a:rPr>
                        <a:t> projection of the cell membrane and cytoplasm used to catch food and/or movement.  Ex. </a:t>
                      </a:r>
                      <a:r>
                        <a:rPr lang="en-US" sz="1600" b="1" dirty="0">
                          <a:latin typeface="+mn-lt"/>
                        </a:rPr>
                        <a:t>Amoeba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38190"/>
                  </a:ext>
                </a:extLst>
              </a:tr>
            </a:tbl>
          </a:graphicData>
        </a:graphic>
      </p:graphicFrame>
      <p:sp>
        <p:nvSpPr>
          <p:cNvPr id="5" name="Rectangle 4"/>
          <p:cNvSpPr/>
          <p:nvPr/>
        </p:nvSpPr>
        <p:spPr>
          <a:xfrm>
            <a:off x="8458200" y="14068"/>
            <a:ext cx="6858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3</a:t>
            </a:r>
          </a:p>
        </p:txBody>
      </p:sp>
      <p:sp>
        <p:nvSpPr>
          <p:cNvPr id="4" name="Rectangle 3"/>
          <p:cNvSpPr/>
          <p:nvPr/>
        </p:nvSpPr>
        <p:spPr>
          <a:xfrm>
            <a:off x="2745804" y="0"/>
            <a:ext cx="2914644" cy="523220"/>
          </a:xfrm>
          <a:prstGeom prst="rect">
            <a:avLst/>
          </a:prstGeom>
        </p:spPr>
        <p:txBody>
          <a:bodyPr wrap="none">
            <a:spAutoFit/>
          </a:bodyPr>
          <a:lstStyle/>
          <a:p>
            <a:pPr algn="ctr"/>
            <a:r>
              <a:rPr lang="en-US" sz="2800" b="1" dirty="0"/>
              <a:t>Protist Vocabulary</a:t>
            </a:r>
          </a:p>
        </p:txBody>
      </p:sp>
    </p:spTree>
    <p:extLst>
      <p:ext uri="{BB962C8B-B14F-4D97-AF65-F5344CB8AC3E}">
        <p14:creationId xmlns:p14="http://schemas.microsoft.com/office/powerpoint/2010/main" val="1447417752"/>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77200" y="3276600"/>
            <a:ext cx="1066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30</a:t>
            </a:r>
          </a:p>
        </p:txBody>
      </p:sp>
      <p:sp>
        <p:nvSpPr>
          <p:cNvPr id="4" name="TextBox 3"/>
          <p:cNvSpPr txBox="1"/>
          <p:nvPr/>
        </p:nvSpPr>
        <p:spPr>
          <a:xfrm>
            <a:off x="990600" y="0"/>
            <a:ext cx="4114800" cy="5663089"/>
          </a:xfrm>
          <a:prstGeom prst="rect">
            <a:avLst/>
          </a:prstGeom>
          <a:noFill/>
        </p:spPr>
        <p:txBody>
          <a:bodyPr wrap="square" rtlCol="0">
            <a:spAutoFit/>
          </a:bodyPr>
          <a:lstStyle/>
          <a:p>
            <a:r>
              <a:rPr lang="en-US" sz="1400" b="1" dirty="0"/>
              <a:t>This ones for them </a:t>
            </a:r>
            <a:r>
              <a:rPr lang="en-US" sz="1400" b="1" dirty="0" err="1"/>
              <a:t>protists</a:t>
            </a:r>
            <a:r>
              <a:rPr lang="en-US" sz="1400" b="1" dirty="0"/>
              <a:t>, In Kingdom </a:t>
            </a:r>
            <a:r>
              <a:rPr lang="en-US" sz="1400" b="1" dirty="0" err="1"/>
              <a:t>Protista</a:t>
            </a:r>
            <a:r>
              <a:rPr lang="en-US" sz="1400" b="1" dirty="0"/>
              <a:t> </a:t>
            </a:r>
          </a:p>
          <a:p>
            <a:r>
              <a:rPr lang="en-US" sz="1400" b="1" dirty="0"/>
              <a:t>I’m talking bout, euglena, paramecium, amoeba </a:t>
            </a:r>
          </a:p>
          <a:p>
            <a:r>
              <a:rPr lang="en-US" sz="1400" b="1" dirty="0"/>
              <a:t>In loco-motion, trying to explore </a:t>
            </a:r>
          </a:p>
          <a:p>
            <a:r>
              <a:rPr lang="en-US" sz="1400" b="1" dirty="0" err="1"/>
              <a:t>Gotta</a:t>
            </a:r>
            <a:r>
              <a:rPr lang="en-US" sz="1400" b="1" dirty="0"/>
              <a:t> obtain that energy, I mean we all need that for sure </a:t>
            </a:r>
          </a:p>
          <a:p>
            <a:endParaRPr lang="en-US" sz="1400" b="1" dirty="0"/>
          </a:p>
          <a:p>
            <a:r>
              <a:rPr lang="en-US" sz="1400" b="1" dirty="0"/>
              <a:t>Who knew that? Yes ma’am </a:t>
            </a:r>
          </a:p>
          <a:p>
            <a:r>
              <a:rPr lang="en-US" sz="1400" b="1" dirty="0"/>
              <a:t>That </a:t>
            </a:r>
            <a:r>
              <a:rPr lang="en-US" sz="1400" b="1" dirty="0" err="1"/>
              <a:t>protists</a:t>
            </a:r>
            <a:r>
              <a:rPr lang="en-US" sz="1400" b="1" dirty="0"/>
              <a:t> are single celled </a:t>
            </a:r>
          </a:p>
          <a:p>
            <a:r>
              <a:rPr lang="en-US" sz="1400" b="1" dirty="0"/>
              <a:t>Who knew that? Yes ma’am </a:t>
            </a:r>
          </a:p>
          <a:p>
            <a:r>
              <a:rPr lang="en-US" sz="1400" b="1" dirty="0"/>
              <a:t>Protists live in moist environments </a:t>
            </a:r>
          </a:p>
          <a:p>
            <a:r>
              <a:rPr lang="en-US" sz="1400" b="1" dirty="0"/>
              <a:t>Who knew that? Yes ma’am </a:t>
            </a:r>
          </a:p>
          <a:p>
            <a:r>
              <a:rPr lang="en-US" sz="1400" b="1" dirty="0"/>
              <a:t>How I move can tell you who I am </a:t>
            </a:r>
          </a:p>
          <a:p>
            <a:r>
              <a:rPr lang="en-US" sz="1400" b="1" dirty="0"/>
              <a:t>Who knew that? Yes ma’am </a:t>
            </a:r>
          </a:p>
          <a:p>
            <a:r>
              <a:rPr lang="en-US" sz="1400" b="1" dirty="0"/>
              <a:t>Just trying to find that energy </a:t>
            </a:r>
          </a:p>
          <a:p>
            <a:endParaRPr lang="en-US" sz="1400" b="1" dirty="0"/>
          </a:p>
          <a:p>
            <a:r>
              <a:rPr lang="en-US" sz="1400" b="1" dirty="0"/>
              <a:t>Break it down, </a:t>
            </a:r>
          </a:p>
          <a:p>
            <a:endParaRPr lang="en-US" sz="1400" b="1" dirty="0"/>
          </a:p>
          <a:p>
            <a:r>
              <a:rPr lang="en-US" sz="1400" b="1" dirty="0"/>
              <a:t>Euglena whipping that flagella Whoa </a:t>
            </a:r>
          </a:p>
          <a:p>
            <a:r>
              <a:rPr lang="en-US" sz="1400" b="1" dirty="0"/>
              <a:t>Paramecium hairy cilia Whoa </a:t>
            </a:r>
          </a:p>
          <a:p>
            <a:r>
              <a:rPr lang="en-US" sz="1400" b="1" dirty="0" err="1"/>
              <a:t>Pseudopods</a:t>
            </a:r>
            <a:r>
              <a:rPr lang="en-US" sz="1400" b="1" dirty="0"/>
              <a:t> are false feet on amoeba Whoa</a:t>
            </a:r>
          </a:p>
          <a:p>
            <a:r>
              <a:rPr lang="en-US" sz="1400" b="1" dirty="0"/>
              <a:t>Are you getting what I’m saying to you </a:t>
            </a:r>
          </a:p>
          <a:p>
            <a:r>
              <a:rPr lang="en-US" sz="1400" b="1" dirty="0"/>
              <a:t>Are you getting what I’m saying to you </a:t>
            </a:r>
          </a:p>
          <a:p>
            <a:r>
              <a:rPr lang="en-US" sz="1400" b="1" dirty="0"/>
              <a:t>Are you getting what I’m saying to you </a:t>
            </a:r>
          </a:p>
          <a:p>
            <a:r>
              <a:rPr lang="en-US" sz="1400" b="1" dirty="0"/>
              <a:t>Raise your hand and tell if you’re not and if you </a:t>
            </a:r>
          </a:p>
          <a:p>
            <a:r>
              <a:rPr lang="en-US" sz="1400" b="1" dirty="0"/>
              <a:t>Don’t believe me just watch…come on </a:t>
            </a:r>
          </a:p>
          <a:p>
            <a:endParaRPr lang="en-US" sz="1200" b="1" dirty="0"/>
          </a:p>
        </p:txBody>
      </p:sp>
      <p:sp>
        <p:nvSpPr>
          <p:cNvPr id="6" name="Rectangle 5"/>
          <p:cNvSpPr/>
          <p:nvPr/>
        </p:nvSpPr>
        <p:spPr>
          <a:xfrm rot="16200000">
            <a:off x="-2433935" y="2662536"/>
            <a:ext cx="5791201"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Protists &amp; Fungi Rap</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Image result for click to play music"/>
          <p:cNvPicPr>
            <a:picLocks noChangeAspect="1" noChangeArrowheads="1"/>
          </p:cNvPicPr>
          <p:nvPr/>
        </p:nvPicPr>
        <p:blipFill>
          <a:blip r:embed="rId3" cstate="print"/>
          <a:srcRect/>
          <a:stretch>
            <a:fillRect/>
          </a:stretch>
        </p:blipFill>
        <p:spPr bwMode="auto">
          <a:xfrm>
            <a:off x="0" y="5905500"/>
            <a:ext cx="1676400" cy="952500"/>
          </a:xfrm>
          <a:prstGeom prst="rect">
            <a:avLst/>
          </a:prstGeom>
          <a:noFill/>
        </p:spPr>
      </p:pic>
      <p:sp>
        <p:nvSpPr>
          <p:cNvPr id="8" name="TextBox 7"/>
          <p:cNvSpPr txBox="1"/>
          <p:nvPr/>
        </p:nvSpPr>
        <p:spPr>
          <a:xfrm>
            <a:off x="2743200" y="6488668"/>
            <a:ext cx="5791200" cy="369332"/>
          </a:xfrm>
          <a:prstGeom prst="rect">
            <a:avLst/>
          </a:prstGeom>
          <a:solidFill>
            <a:schemeClr val="tx1"/>
          </a:solidFill>
        </p:spPr>
        <p:txBody>
          <a:bodyPr wrap="square" rtlCol="0">
            <a:spAutoFit/>
          </a:bodyPr>
          <a:lstStyle/>
          <a:p>
            <a:pPr algn="ctr"/>
            <a:r>
              <a:rPr lang="en-US" b="1" dirty="0">
                <a:solidFill>
                  <a:schemeClr val="bg1"/>
                </a:solidFill>
              </a:rPr>
              <a:t>Thank you to Danielle Watson for the great rap! </a:t>
            </a:r>
            <a:r>
              <a:rPr lang="en-US" b="1" dirty="0">
                <a:solidFill>
                  <a:schemeClr val="bg1"/>
                </a:solidFill>
                <a:sym typeface="Wingdings" pitchFamily="2" charset="2"/>
              </a:rPr>
              <a:t> </a:t>
            </a:r>
            <a:endParaRPr lang="en-US" b="1" dirty="0">
              <a:solidFill>
                <a:schemeClr val="bg1"/>
              </a:solidFill>
            </a:endParaRPr>
          </a:p>
        </p:txBody>
      </p:sp>
      <p:sp>
        <p:nvSpPr>
          <p:cNvPr id="7" name="Rectangle 6"/>
          <p:cNvSpPr/>
          <p:nvPr/>
        </p:nvSpPr>
        <p:spPr>
          <a:xfrm>
            <a:off x="5105400" y="0"/>
            <a:ext cx="3810000" cy="5909310"/>
          </a:xfrm>
          <a:prstGeom prst="rect">
            <a:avLst/>
          </a:prstGeom>
        </p:spPr>
        <p:txBody>
          <a:bodyPr wrap="square">
            <a:spAutoFit/>
          </a:bodyPr>
          <a:lstStyle/>
          <a:p>
            <a:r>
              <a:rPr lang="en-US" sz="1400" b="1" dirty="0"/>
              <a:t>Stop! Wait a minute! </a:t>
            </a:r>
          </a:p>
          <a:p>
            <a:r>
              <a:rPr lang="en-US" sz="1400" b="1" dirty="0"/>
              <a:t>Bout to put another Kingdom in it </a:t>
            </a:r>
          </a:p>
          <a:p>
            <a:r>
              <a:rPr lang="en-US" sz="1400" b="1" dirty="0"/>
              <a:t>Fungi, like yeast and mold, mushrooms, don’t forget </a:t>
            </a:r>
          </a:p>
          <a:p>
            <a:r>
              <a:rPr lang="en-US" sz="1400" b="1" dirty="0"/>
              <a:t>Saprophytic, Parasitic, Symbiotic as well </a:t>
            </a:r>
          </a:p>
          <a:p>
            <a:r>
              <a:rPr lang="en-US" sz="1400" b="1" dirty="0"/>
              <a:t>Are three ways they get energy, they </a:t>
            </a:r>
            <a:r>
              <a:rPr lang="en-US" sz="1400" b="1" dirty="0" err="1"/>
              <a:t>gotta</a:t>
            </a:r>
            <a:r>
              <a:rPr lang="en-US" sz="1400" b="1" dirty="0"/>
              <a:t> live on something else </a:t>
            </a:r>
          </a:p>
          <a:p>
            <a:endParaRPr lang="en-US" sz="1400" b="1" dirty="0"/>
          </a:p>
          <a:p>
            <a:r>
              <a:rPr lang="en-US" sz="1400" b="1" dirty="0"/>
              <a:t>Who knew that? Yes ma’am That fungi are heterotrophs </a:t>
            </a:r>
          </a:p>
          <a:p>
            <a:r>
              <a:rPr lang="en-US" sz="1400" b="1" dirty="0"/>
              <a:t>Who knew that? Yes ma’am They reproduce using spores </a:t>
            </a:r>
          </a:p>
          <a:p>
            <a:r>
              <a:rPr lang="en-US" sz="1400" b="1" dirty="0"/>
              <a:t>Who knew that? Yes ma’am My Fruiting body tells you who I am </a:t>
            </a:r>
          </a:p>
          <a:p>
            <a:r>
              <a:rPr lang="en-US" sz="1400" b="1" dirty="0"/>
              <a:t>Who knew that? Yes ma’am Just trying to find that energy </a:t>
            </a:r>
          </a:p>
          <a:p>
            <a:endParaRPr lang="en-US" sz="1400" b="1" dirty="0"/>
          </a:p>
          <a:p>
            <a:r>
              <a:rPr lang="en-US" sz="1400" b="1" dirty="0"/>
              <a:t>Break it down, </a:t>
            </a:r>
          </a:p>
          <a:p>
            <a:endParaRPr lang="en-US" sz="1400" b="1" dirty="0"/>
          </a:p>
          <a:p>
            <a:r>
              <a:rPr lang="en-US" sz="1400" b="1" dirty="0"/>
              <a:t>Decaying matter saprophytic Whoa </a:t>
            </a:r>
          </a:p>
          <a:p>
            <a:r>
              <a:rPr lang="en-US" sz="1400" b="1" dirty="0"/>
              <a:t>If you harm the host its parasitic Whoa </a:t>
            </a:r>
          </a:p>
          <a:p>
            <a:r>
              <a:rPr lang="en-US" sz="1400" b="1" dirty="0"/>
              <a:t>If you help the host its symbiotic Whoa </a:t>
            </a:r>
          </a:p>
          <a:p>
            <a:r>
              <a:rPr lang="en-US" sz="1400" b="1" dirty="0"/>
              <a:t>Are you getting what I’m saying to you </a:t>
            </a:r>
          </a:p>
          <a:p>
            <a:r>
              <a:rPr lang="en-US" sz="1400" b="1" dirty="0"/>
              <a:t>Are you getting what I’m saying to you </a:t>
            </a:r>
          </a:p>
          <a:p>
            <a:r>
              <a:rPr lang="en-US" sz="1400" b="1" dirty="0"/>
              <a:t>Are you getting what I’m saying to you </a:t>
            </a:r>
          </a:p>
          <a:p>
            <a:r>
              <a:rPr lang="en-US" sz="1400" b="1" dirty="0"/>
              <a:t>Raise your hand and tell if you’re not and if you </a:t>
            </a:r>
          </a:p>
          <a:p>
            <a:r>
              <a:rPr lang="en-US" sz="1400" b="1" dirty="0"/>
              <a:t>Don’t believe me just watch…come on</a:t>
            </a:r>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4525963"/>
          </a:xfrm>
        </p:spPr>
        <p:txBody>
          <a:bodyPr>
            <a:normAutofit fontScale="25000" lnSpcReduction="20000"/>
          </a:bodyPr>
          <a:lstStyle/>
          <a:p>
            <a:r>
              <a:rPr lang="en-US" sz="5600" b="1" u="sng" dirty="0">
                <a:latin typeface="Times New Roman" panose="02020603050405020304" pitchFamily="18" charset="0"/>
                <a:cs typeface="Times New Roman" panose="02020603050405020304" pitchFamily="18" charset="0"/>
              </a:rPr>
              <a:t>6.L.5A.1</a:t>
            </a:r>
            <a:r>
              <a:rPr lang="en-US" sz="5600" dirty="0">
                <a:latin typeface="Times New Roman" panose="02020603050405020304" pitchFamily="18" charset="0"/>
                <a:cs typeface="Times New Roman" panose="02020603050405020304" pitchFamily="18" charset="0"/>
              </a:rPr>
              <a:t> </a:t>
            </a:r>
            <a:r>
              <a:rPr lang="en-US" sz="5600" b="1" dirty="0">
                <a:latin typeface="Times New Roman" panose="02020603050405020304" pitchFamily="18" charset="0"/>
                <a:cs typeface="Times New Roman" panose="02020603050405020304" pitchFamily="18" charset="0"/>
              </a:rPr>
              <a:t>Analyze and interpret data from observations to compare how the structures of protists (including euglena, paramecium, and amoeba) and fungi allow them to obtain energy and explore their environment.  </a:t>
            </a:r>
          </a:p>
          <a:p>
            <a:r>
              <a:rPr lang="en-US" sz="5600" b="1" u="sng" dirty="0">
                <a:latin typeface="Times New Roman" panose="02020603050405020304" pitchFamily="18" charset="0"/>
                <a:cs typeface="Times New Roman" panose="02020603050405020304" pitchFamily="18" charset="0"/>
              </a:rPr>
              <a:t>Essential Knowledge</a:t>
            </a:r>
            <a:br>
              <a:rPr lang="en-US" sz="5600" dirty="0">
                <a:latin typeface="Times New Roman" panose="02020603050405020304" pitchFamily="18" charset="0"/>
                <a:cs typeface="Times New Roman" panose="02020603050405020304" pitchFamily="18" charset="0"/>
              </a:rPr>
            </a:br>
            <a:r>
              <a:rPr lang="en-US" sz="5600" b="1" u="sng" dirty="0">
                <a:latin typeface="Times New Roman" panose="02020603050405020304" pitchFamily="18" charset="0"/>
                <a:cs typeface="Times New Roman" panose="02020603050405020304" pitchFamily="18" charset="0"/>
              </a:rPr>
              <a:t>Fungi</a:t>
            </a:r>
            <a:br>
              <a:rPr lang="en-US" sz="5600" dirty="0">
                <a:latin typeface="Times New Roman" panose="02020603050405020304" pitchFamily="18" charset="0"/>
                <a:cs typeface="Times New Roman" panose="02020603050405020304" pitchFamily="18" charset="0"/>
              </a:rPr>
            </a:br>
            <a:r>
              <a:rPr lang="en-US" sz="5600" dirty="0" err="1">
                <a:latin typeface="Times New Roman" panose="02020603050405020304" pitchFamily="18" charset="0"/>
                <a:cs typeface="Times New Roman" panose="02020603050405020304" pitchFamily="18" charset="0"/>
              </a:rPr>
              <a:t>Fungi</a:t>
            </a:r>
            <a:r>
              <a:rPr lang="en-US" sz="5600" dirty="0">
                <a:latin typeface="Times New Roman" panose="02020603050405020304" pitchFamily="18" charset="0"/>
                <a:cs typeface="Times New Roman" panose="02020603050405020304" pitchFamily="18" charset="0"/>
              </a:rPr>
              <a:t> are classified into the Kingdom Fungi. This includes microorganisms such as yeast and molds as well as multicellular organisms such as mushrooms.</a:t>
            </a:r>
            <a:br>
              <a:rPr lang="en-US" sz="5600" dirty="0">
                <a:latin typeface="Times New Roman" panose="02020603050405020304" pitchFamily="18" charset="0"/>
                <a:cs typeface="Times New Roman" panose="02020603050405020304" pitchFamily="18" charset="0"/>
              </a:rPr>
            </a:br>
            <a:r>
              <a:rPr lang="en-US" sz="5600" dirty="0">
                <a:latin typeface="Times New Roman" panose="02020603050405020304" pitchFamily="18" charset="0"/>
                <a:cs typeface="Times New Roman" panose="02020603050405020304" pitchFamily="18" charset="0"/>
              </a:rPr>
              <a:t>There are three main ways Fungi obtain energy:</a:t>
            </a:r>
            <a:br>
              <a:rPr lang="en-US" sz="5600" dirty="0">
                <a:latin typeface="Times New Roman" panose="02020603050405020304" pitchFamily="18" charset="0"/>
                <a:cs typeface="Times New Roman" panose="02020603050405020304" pitchFamily="18" charset="0"/>
              </a:rPr>
            </a:br>
            <a:r>
              <a:rPr lang="en-US" sz="5600" dirty="0">
                <a:latin typeface="Times New Roman" panose="02020603050405020304" pitchFamily="18" charset="0"/>
                <a:cs typeface="Times New Roman" panose="02020603050405020304" pitchFamily="18" charset="0"/>
              </a:rPr>
              <a:t>● </a:t>
            </a:r>
            <a:r>
              <a:rPr lang="en-US" sz="5600" u="sng" dirty="0">
                <a:latin typeface="Times New Roman" panose="02020603050405020304" pitchFamily="18" charset="0"/>
                <a:cs typeface="Times New Roman" panose="02020603050405020304" pitchFamily="18" charset="0"/>
              </a:rPr>
              <a:t>Saprophytic</a:t>
            </a:r>
            <a:r>
              <a:rPr lang="en-US" sz="5600" dirty="0">
                <a:latin typeface="Times New Roman" panose="02020603050405020304" pitchFamily="18" charset="0"/>
                <a:cs typeface="Times New Roman" panose="02020603050405020304" pitchFamily="18" charset="0"/>
              </a:rPr>
              <a:t> - Fungi that get their energy from decaying organic matter.</a:t>
            </a:r>
            <a:br>
              <a:rPr lang="en-US" sz="5600" dirty="0">
                <a:latin typeface="Times New Roman" panose="02020603050405020304" pitchFamily="18" charset="0"/>
                <a:cs typeface="Times New Roman" panose="02020603050405020304" pitchFamily="18" charset="0"/>
              </a:rPr>
            </a:br>
            <a:r>
              <a:rPr lang="en-US" sz="5600" dirty="0">
                <a:latin typeface="Times New Roman" panose="02020603050405020304" pitchFamily="18" charset="0"/>
                <a:cs typeface="Times New Roman" panose="02020603050405020304" pitchFamily="18" charset="0"/>
              </a:rPr>
              <a:t>● </a:t>
            </a:r>
            <a:r>
              <a:rPr lang="en-US" sz="5600" u="sng" dirty="0">
                <a:latin typeface="Times New Roman" panose="02020603050405020304" pitchFamily="18" charset="0"/>
                <a:cs typeface="Times New Roman" panose="02020603050405020304" pitchFamily="18" charset="0"/>
              </a:rPr>
              <a:t>Parasitic</a:t>
            </a:r>
            <a:r>
              <a:rPr lang="en-US" sz="5600" dirty="0">
                <a:latin typeface="Times New Roman" panose="02020603050405020304" pitchFamily="18" charset="0"/>
                <a:cs typeface="Times New Roman" panose="02020603050405020304" pitchFamily="18" charset="0"/>
              </a:rPr>
              <a:t> - Fungi that feed on other living organisms (host) and harm the host.</a:t>
            </a:r>
            <a:br>
              <a:rPr lang="en-US" sz="5600" dirty="0">
                <a:latin typeface="Times New Roman" panose="02020603050405020304" pitchFamily="18" charset="0"/>
                <a:cs typeface="Times New Roman" panose="02020603050405020304" pitchFamily="18" charset="0"/>
              </a:rPr>
            </a:br>
            <a:r>
              <a:rPr lang="en-US" sz="5600" dirty="0">
                <a:latin typeface="Times New Roman" panose="02020603050405020304" pitchFamily="18" charset="0"/>
                <a:cs typeface="Times New Roman" panose="02020603050405020304" pitchFamily="18" charset="0"/>
              </a:rPr>
              <a:t>● </a:t>
            </a:r>
            <a:r>
              <a:rPr lang="en-US" sz="5600" u="sng" dirty="0">
                <a:latin typeface="Times New Roman" panose="02020603050405020304" pitchFamily="18" charset="0"/>
                <a:cs typeface="Times New Roman" panose="02020603050405020304" pitchFamily="18" charset="0"/>
              </a:rPr>
              <a:t>Symbiotic</a:t>
            </a:r>
            <a:r>
              <a:rPr lang="en-US" sz="5600" dirty="0">
                <a:latin typeface="Times New Roman" panose="02020603050405020304" pitchFamily="18" charset="0"/>
                <a:cs typeface="Times New Roman" panose="02020603050405020304" pitchFamily="18" charset="0"/>
              </a:rPr>
              <a:t> - Fungi that feed on other living organisms (host) but do not harm the host. In many cases the host benefits from the fungi.</a:t>
            </a:r>
            <a:br>
              <a:rPr lang="en-US" sz="5600" dirty="0">
                <a:latin typeface="Times New Roman" panose="02020603050405020304" pitchFamily="18" charset="0"/>
                <a:cs typeface="Times New Roman" panose="02020603050405020304" pitchFamily="18" charset="0"/>
              </a:rPr>
            </a:br>
            <a:r>
              <a:rPr lang="en-US" sz="5600" dirty="0">
                <a:latin typeface="Times New Roman" panose="02020603050405020304" pitchFamily="18" charset="0"/>
                <a:cs typeface="Times New Roman" panose="02020603050405020304" pitchFamily="18" charset="0"/>
              </a:rPr>
              <a:t>In most cases, fungi are not mobile organisms.</a:t>
            </a:r>
            <a:br>
              <a:rPr lang="en-US" sz="5600" dirty="0">
                <a:latin typeface="Times New Roman" panose="02020603050405020304" pitchFamily="18" charset="0"/>
                <a:cs typeface="Times New Roman" panose="02020603050405020304" pitchFamily="18" charset="0"/>
              </a:rPr>
            </a:br>
            <a:r>
              <a:rPr lang="en-US" sz="5600" dirty="0">
                <a:latin typeface="Times New Roman" panose="02020603050405020304" pitchFamily="18" charset="0"/>
                <a:cs typeface="Times New Roman" panose="02020603050405020304" pitchFamily="18" charset="0"/>
              </a:rPr>
              <a:t>Fungi can be categorized based on their fruiting structures (structures for reproduction and spore dispersal).</a:t>
            </a:r>
            <a:br>
              <a:rPr lang="en-US" sz="5600" dirty="0">
                <a:latin typeface="Times New Roman" panose="02020603050405020304" pitchFamily="18" charset="0"/>
                <a:cs typeface="Times New Roman" panose="02020603050405020304" pitchFamily="18" charset="0"/>
              </a:rPr>
            </a:br>
            <a:br>
              <a:rPr lang="en-US" sz="5600" dirty="0">
                <a:latin typeface="Times New Roman" panose="02020603050405020304" pitchFamily="18" charset="0"/>
                <a:cs typeface="Times New Roman" panose="02020603050405020304" pitchFamily="18" charset="0"/>
              </a:rPr>
            </a:br>
            <a:r>
              <a:rPr lang="en-US" sz="5600" b="1" u="sng" dirty="0">
                <a:latin typeface="Times New Roman" panose="02020603050405020304" pitchFamily="18" charset="0"/>
                <a:cs typeface="Times New Roman" panose="02020603050405020304" pitchFamily="18" charset="0"/>
              </a:rPr>
              <a:t>Extended Knowledge</a:t>
            </a:r>
            <a:br>
              <a:rPr lang="en-US" sz="5600" dirty="0">
                <a:latin typeface="Times New Roman" panose="02020603050405020304" pitchFamily="18" charset="0"/>
                <a:cs typeface="Times New Roman" panose="02020603050405020304" pitchFamily="18" charset="0"/>
              </a:rPr>
            </a:br>
            <a:r>
              <a:rPr lang="en-US" sz="5600" dirty="0">
                <a:latin typeface="Times New Roman" panose="02020603050405020304" pitchFamily="18" charset="0"/>
                <a:cs typeface="Times New Roman" panose="02020603050405020304" pitchFamily="18" charset="0"/>
              </a:rPr>
              <a:t>• There are many other examples of protists that use the various methods mentioned above to move or obtain energy. Euglena, paramecium, and amoeba are only a small sample.</a:t>
            </a:r>
            <a:br>
              <a:rPr lang="en-US" sz="5600" dirty="0">
                <a:latin typeface="Times New Roman" panose="02020603050405020304" pitchFamily="18" charset="0"/>
                <a:cs typeface="Times New Roman" panose="02020603050405020304" pitchFamily="18" charset="0"/>
              </a:rPr>
            </a:br>
            <a:r>
              <a:rPr lang="en-US" sz="5600" dirty="0">
                <a:latin typeface="Times New Roman" panose="02020603050405020304" pitchFamily="18" charset="0"/>
                <a:cs typeface="Times New Roman" panose="02020603050405020304" pitchFamily="18" charset="0"/>
              </a:rPr>
              <a:t>• In order to observe the movement and structure of protists, students could be introduced to basic microscopy and observe the organisms first-hand.</a:t>
            </a:r>
            <a:br>
              <a:rPr lang="en-US" sz="5600" dirty="0">
                <a:latin typeface="Times New Roman" panose="02020603050405020304" pitchFamily="18" charset="0"/>
                <a:cs typeface="Times New Roman" panose="02020603050405020304" pitchFamily="18" charset="0"/>
              </a:rPr>
            </a:br>
            <a:r>
              <a:rPr lang="en-US" sz="5600" dirty="0">
                <a:latin typeface="Times New Roman" panose="02020603050405020304" pitchFamily="18" charset="0"/>
                <a:cs typeface="Times New Roman" panose="02020603050405020304" pitchFamily="18" charset="0"/>
              </a:rPr>
              <a:t>• Other cells outside of Protista that have flagellum (many bacteria or sperm cells), cilia (cells in the trachea), and pseudopods (white blood cells).</a:t>
            </a:r>
            <a:br>
              <a:rPr lang="en-US" sz="5600" dirty="0">
                <a:latin typeface="Times New Roman" panose="02020603050405020304" pitchFamily="18" charset="0"/>
                <a:cs typeface="Times New Roman" panose="02020603050405020304" pitchFamily="18" charset="0"/>
              </a:rPr>
            </a:br>
            <a:r>
              <a:rPr lang="en-US" sz="5600" dirty="0">
                <a:latin typeface="Times New Roman" panose="02020603050405020304" pitchFamily="18" charset="0"/>
                <a:cs typeface="Times New Roman" panose="02020603050405020304" pitchFamily="18" charset="0"/>
              </a:rPr>
              <a:t>• Fungi are a very diverse group of organisms. Students may develop and use models that show the methods of fungal reproduction and spore dispersal.</a:t>
            </a:r>
            <a:br>
              <a:rPr lang="en-US" sz="5600" dirty="0">
                <a:latin typeface="Times New Roman" panose="02020603050405020304" pitchFamily="18" charset="0"/>
                <a:cs typeface="Times New Roman" panose="02020603050405020304" pitchFamily="18" charset="0"/>
              </a:rPr>
            </a:br>
            <a:br>
              <a:rPr lang="en-US" sz="5600" dirty="0">
                <a:latin typeface="Times New Roman" panose="02020603050405020304" pitchFamily="18" charset="0"/>
                <a:cs typeface="Times New Roman" panose="02020603050405020304" pitchFamily="18" charset="0"/>
              </a:rPr>
            </a:br>
            <a:r>
              <a:rPr lang="en-US" sz="5600" u="sng" dirty="0">
                <a:latin typeface="Times New Roman" panose="02020603050405020304" pitchFamily="18" charset="0"/>
                <a:cs typeface="Times New Roman" panose="02020603050405020304" pitchFamily="18" charset="0"/>
              </a:rPr>
              <a:t>Assessment Guidance</a:t>
            </a:r>
            <a:br>
              <a:rPr lang="en-US" sz="5600" dirty="0">
                <a:latin typeface="Times New Roman" panose="02020603050405020304" pitchFamily="18" charset="0"/>
                <a:cs typeface="Times New Roman" panose="02020603050405020304" pitchFamily="18" charset="0"/>
              </a:rPr>
            </a:br>
            <a:r>
              <a:rPr lang="en-US" sz="5600" dirty="0">
                <a:latin typeface="Times New Roman" panose="02020603050405020304" pitchFamily="18" charset="0"/>
                <a:cs typeface="Times New Roman" panose="02020603050405020304" pitchFamily="18" charset="0"/>
              </a:rPr>
              <a:t>The objective of this indicator is to analyze and interpret data from observations to compare how the structures of protists (including euglena, paramecium, and amoeba) and fungi allow them to obtain energy and explore their environment. Therefore, the primary focus of assessment should be for students to analyze and interpret data from informational texts, observations, measurements, or investigations that supports the claim that protists and fungi have specialized structures that allow them to obtain energy and explore their environment. This could include, but is not limited to, students observing videos of protists and constructing 2-D models to explain how the specialized structures of protists that allow for movement and obtaining energy. Students can also analyze informational text and use that as evidence to argue whether a sample fungus is saprophytic, parasitic, or symbiotic. These fungal examples can be diagrams, images, or live specimens.</a:t>
            </a:r>
            <a:br>
              <a:rPr lang="en-US" sz="5600" dirty="0">
                <a:latin typeface="Times New Roman" panose="02020603050405020304" pitchFamily="18" charset="0"/>
                <a:cs typeface="Times New Roman" panose="02020603050405020304" pitchFamily="18" charset="0"/>
              </a:rPr>
            </a:br>
            <a:br>
              <a:rPr lang="en-US" sz="5600" dirty="0">
                <a:latin typeface="Times New Roman" panose="02020603050405020304" pitchFamily="18" charset="0"/>
                <a:cs typeface="Times New Roman" panose="02020603050405020304" pitchFamily="18" charset="0"/>
              </a:rPr>
            </a:br>
            <a:r>
              <a:rPr lang="en-US" sz="5600" dirty="0">
                <a:latin typeface="Times New Roman" panose="02020603050405020304" pitchFamily="18" charset="0"/>
                <a:cs typeface="Times New Roman" panose="02020603050405020304" pitchFamily="18" charset="0"/>
              </a:rPr>
              <a:t>​In addition to analyze and interpret data, students should ask questions; plan and carry out investigations; use mathematics and computational thinking; engage in argument from evidence; construct explanations; develop and use models; obtain, evaluate, and communicate information; and construct devices or define solutions.</a:t>
            </a:r>
          </a:p>
          <a:p>
            <a:endParaRPr lang="en-US" dirty="0"/>
          </a:p>
        </p:txBody>
      </p:sp>
      <p:sp>
        <p:nvSpPr>
          <p:cNvPr id="4" name="Rectangle 3"/>
          <p:cNvSpPr/>
          <p:nvPr/>
        </p:nvSpPr>
        <p:spPr>
          <a:xfrm>
            <a:off x="8458200" y="1219200"/>
            <a:ext cx="685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a:t>31</a:t>
            </a:r>
          </a:p>
        </p:txBody>
      </p:sp>
    </p:spTree>
    <p:extLst>
      <p:ext uri="{BB962C8B-B14F-4D97-AF65-F5344CB8AC3E}">
        <p14:creationId xmlns:p14="http://schemas.microsoft.com/office/powerpoint/2010/main" val="192038626"/>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525963"/>
          </a:xfrm>
        </p:spPr>
        <p:txBody>
          <a:bodyPr>
            <a:noAutofit/>
          </a:bodyPr>
          <a:lstStyle/>
          <a:p>
            <a:r>
              <a:rPr lang="en-US" sz="1400" b="1" u="sng" dirty="0">
                <a:latin typeface="Times New Roman" pitchFamily="18" charset="0"/>
                <a:cs typeface="Times New Roman" pitchFamily="18" charset="0"/>
              </a:rPr>
              <a:t>6.L.5A.2</a:t>
            </a:r>
            <a:r>
              <a:rPr lang="en-US" sz="1400" dirty="0">
                <a:latin typeface="Times New Roman" pitchFamily="18" charset="0"/>
                <a:cs typeface="Times New Roman" pitchFamily="18" charset="0"/>
              </a:rPr>
              <a:t>  </a:t>
            </a:r>
            <a:r>
              <a:rPr lang="en-US" sz="1400" b="1" dirty="0">
                <a:latin typeface="Times New Roman" pitchFamily="18" charset="0"/>
                <a:cs typeface="Times New Roman" pitchFamily="18" charset="0"/>
              </a:rPr>
              <a:t>Analyze and interpret data to describe how fungi respond to external stimuli (including temperature, light, touch, water, and gravity). </a:t>
            </a:r>
            <a:endParaRPr lang="en-US" sz="1400" dirty="0">
              <a:latin typeface="Times New Roman" pitchFamily="18" charset="0"/>
              <a:cs typeface="Times New Roman" pitchFamily="18" charset="0"/>
            </a:endParaRPr>
          </a:p>
          <a:p>
            <a:pPr fontAlgn="t"/>
            <a:r>
              <a:rPr lang="en-US" sz="1400" u="sng" dirty="0">
                <a:latin typeface="Times New Roman" pitchFamily="18" charset="0"/>
                <a:cs typeface="Times New Roman" pitchFamily="18" charset="0"/>
              </a:rPr>
              <a:t>Essential Knowledge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It is essential that students understand that fungi are able to respond to information from their environment to ensure survival of the organism. Fungi, like plants, respond to stimuli from the environment.</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 In early development, many species will grow in response to light (</a:t>
            </a:r>
            <a:r>
              <a:rPr lang="en-US" sz="1400" u="sng" dirty="0">
                <a:latin typeface="Times New Roman" pitchFamily="18" charset="0"/>
                <a:cs typeface="Times New Roman" pitchFamily="18" charset="0"/>
              </a:rPr>
              <a:t>phototropism</a:t>
            </a:r>
            <a:r>
              <a:rPr lang="en-US" sz="1400" dirty="0">
                <a:latin typeface="Times New Roman" pitchFamily="18" charset="0"/>
                <a:cs typeface="Times New Roman" pitchFamily="18" charset="0"/>
              </a:rPr>
              <a:t>) or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away from gravity (</a:t>
            </a:r>
            <a:r>
              <a:rPr lang="en-US" sz="1400" u="sng" dirty="0">
                <a:latin typeface="Times New Roman" pitchFamily="18" charset="0"/>
                <a:cs typeface="Times New Roman" pitchFamily="18" charset="0"/>
              </a:rPr>
              <a:t>gravitropism/geotropism</a:t>
            </a:r>
            <a:r>
              <a:rPr lang="en-US" sz="1400" dirty="0">
                <a:latin typeface="Times New Roman" pitchFamily="18" charset="0"/>
                <a:cs typeface="Times New Roman" pitchFamily="18" charset="0"/>
              </a:rPr>
              <a:t>).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However, as the fungal species mature, they tend to display </a:t>
            </a:r>
            <a:r>
              <a:rPr lang="en-US" sz="1400" u="sng" dirty="0">
                <a:latin typeface="Times New Roman" pitchFamily="18" charset="0"/>
                <a:cs typeface="Times New Roman" pitchFamily="18" charset="0"/>
              </a:rPr>
              <a:t>negative gravitropism</a:t>
            </a:r>
            <a:r>
              <a:rPr lang="en-US" sz="1400" dirty="0">
                <a:latin typeface="Times New Roman" pitchFamily="18" charset="0"/>
                <a:cs typeface="Times New Roman" pitchFamily="18" charset="0"/>
              </a:rPr>
              <a:t>.</a:t>
            </a:r>
            <a:br>
              <a:rPr lang="en-US" sz="1400" dirty="0">
                <a:latin typeface="Times New Roman" pitchFamily="18" charset="0"/>
                <a:cs typeface="Times New Roman" pitchFamily="18" charset="0"/>
              </a:rPr>
            </a:br>
            <a:br>
              <a:rPr lang="en-US" sz="1400" dirty="0">
                <a:latin typeface="Times New Roman" pitchFamily="18" charset="0"/>
                <a:cs typeface="Times New Roman" pitchFamily="18" charset="0"/>
              </a:rPr>
            </a:br>
            <a:r>
              <a:rPr lang="en-US" sz="1400" u="sng" dirty="0">
                <a:latin typeface="Times New Roman" pitchFamily="18" charset="0"/>
                <a:cs typeface="Times New Roman" pitchFamily="18" charset="0"/>
              </a:rPr>
              <a:t>Because fungi lack a root system, they use </a:t>
            </a:r>
            <a:r>
              <a:rPr lang="en-US" sz="1400" u="sng" dirty="0" err="1">
                <a:latin typeface="Times New Roman" pitchFamily="18" charset="0"/>
                <a:cs typeface="Times New Roman" pitchFamily="18" charset="0"/>
              </a:rPr>
              <a:t>hyphae</a:t>
            </a:r>
            <a:r>
              <a:rPr lang="en-US" sz="1400" u="sng" dirty="0">
                <a:latin typeface="Times New Roman" pitchFamily="18" charset="0"/>
                <a:cs typeface="Times New Roman" pitchFamily="18" charset="0"/>
              </a:rPr>
              <a:t>.</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Hyphae</a:t>
            </a:r>
            <a:r>
              <a:rPr lang="en-US" sz="1400" dirty="0">
                <a:latin typeface="Times New Roman" pitchFamily="18" charset="0"/>
                <a:cs typeface="Times New Roman" pitchFamily="18" charset="0"/>
              </a:rPr>
              <a:t> are long fibrous strands that allow the fungus to obtain water and nutrients.</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Hyphal</a:t>
            </a:r>
            <a:r>
              <a:rPr lang="en-US" sz="1400" dirty="0">
                <a:latin typeface="Times New Roman" pitchFamily="18" charset="0"/>
                <a:cs typeface="Times New Roman" pitchFamily="18" charset="0"/>
              </a:rPr>
              <a:t> growth is greatly influenced by stimuli and will grow toward a food source, water, or even toward reproductive units of other fungi.</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 Collectively, a mass of </a:t>
            </a:r>
            <a:r>
              <a:rPr lang="en-US" sz="1400" dirty="0" err="1">
                <a:latin typeface="Times New Roman" pitchFamily="18" charset="0"/>
                <a:cs typeface="Times New Roman" pitchFamily="18" charset="0"/>
              </a:rPr>
              <a:t>hyphae</a:t>
            </a:r>
            <a:r>
              <a:rPr lang="en-US" sz="1400" dirty="0">
                <a:latin typeface="Times New Roman" pitchFamily="18" charset="0"/>
                <a:cs typeface="Times New Roman" pitchFamily="18" charset="0"/>
              </a:rPr>
              <a:t> are referred to as a mycelium.</a:t>
            </a:r>
            <a:br>
              <a:rPr lang="en-US" sz="1400" dirty="0">
                <a:latin typeface="Times New Roman" pitchFamily="18" charset="0"/>
                <a:cs typeface="Times New Roman" pitchFamily="18" charset="0"/>
              </a:rPr>
            </a:br>
            <a:br>
              <a:rPr lang="en-US" sz="1400" dirty="0">
                <a:latin typeface="Times New Roman" pitchFamily="18" charset="0"/>
                <a:cs typeface="Times New Roman" pitchFamily="18" charset="0"/>
              </a:rPr>
            </a:br>
            <a:r>
              <a:rPr lang="en-US" sz="1400" u="sng" dirty="0">
                <a:latin typeface="Times New Roman" pitchFamily="18" charset="0"/>
                <a:cs typeface="Times New Roman" pitchFamily="18" charset="0"/>
              </a:rPr>
              <a:t>Extended Knowledge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 Students can explore how tropisms in fungi and plants are similar and obtain, evaluate, and communicate information regarding how these two different kingdoms have similarities in early development and growth.</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 Students may also develop and use models to explain how various types of fungi reproduce.</a:t>
            </a:r>
            <a:br>
              <a:rPr lang="en-US" sz="1400" dirty="0">
                <a:latin typeface="Times New Roman" pitchFamily="18" charset="0"/>
                <a:cs typeface="Times New Roman" pitchFamily="18" charset="0"/>
              </a:rPr>
            </a:br>
            <a:r>
              <a:rPr lang="en-US" sz="1400" u="sng" dirty="0">
                <a:latin typeface="Times New Roman" pitchFamily="18" charset="0"/>
                <a:cs typeface="Times New Roman" pitchFamily="18" charset="0"/>
              </a:rPr>
              <a:t>Assessment Guidance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The objective of this indicator is to analyze and interpret data to describe how fungi respond to external stimuli. Therefore, the primary focus of assessment should be for students to analyze and interpret data from informational texts, observations, measurements, or investigations that supports claims that fungi are able to respond to stimuli from their environment. This could include but is not limited to students analyzing informational text and using that as evidence to argue whether a sample fungus has grown in response to light (phototropism) or away from gravity (gravitropism/geotropism). These fungal examples can be diagrams, images, or live examples. Students can also use a variety of resources to explain how the </a:t>
            </a:r>
            <a:r>
              <a:rPr lang="en-US" sz="1400" dirty="0" err="1">
                <a:latin typeface="Times New Roman" pitchFamily="18" charset="0"/>
                <a:cs typeface="Times New Roman" pitchFamily="18" charset="0"/>
              </a:rPr>
              <a:t>hyphae</a:t>
            </a:r>
            <a:r>
              <a:rPr lang="en-US" sz="1400" dirty="0">
                <a:latin typeface="Times New Roman" pitchFamily="18" charset="0"/>
                <a:cs typeface="Times New Roman" pitchFamily="18" charset="0"/>
              </a:rPr>
              <a:t>, although not easily observed, are present and how the mycelium is helping the fungus to survive.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In addition to analyze and interpret data, students should ask questions; plan and carry out investigations; use mathematics and computational thinking; engage in argument from evidence; construct explanations; develop and use models; obtain, evaluate, and communicate information; and construct devices or define solutions.</a:t>
            </a:r>
          </a:p>
        </p:txBody>
      </p:sp>
      <p:sp>
        <p:nvSpPr>
          <p:cNvPr id="4" name="Rectangle 3"/>
          <p:cNvSpPr/>
          <p:nvPr/>
        </p:nvSpPr>
        <p:spPr>
          <a:xfrm>
            <a:off x="8458200" y="1219200"/>
            <a:ext cx="685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a:t>32</a:t>
            </a:r>
          </a:p>
        </p:txBody>
      </p:sp>
    </p:spTree>
    <p:extLst>
      <p:ext uri="{BB962C8B-B14F-4D97-AF65-F5344CB8AC3E}">
        <p14:creationId xmlns:p14="http://schemas.microsoft.com/office/powerpoint/2010/main" val="19203862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929" y="0"/>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#3.2, 3.3 </a:t>
            </a:r>
          </a:p>
          <a:p>
            <a:pPr algn="ctr"/>
            <a:r>
              <a:rPr lang="en-US" sz="2000" b="1" dirty="0">
                <a:ln w="10541" cmpd="sng">
                  <a:solidFill>
                    <a:srgbClr val="000000"/>
                  </a:solidFill>
                  <a:prstDash val="solid"/>
                </a:ln>
                <a:latin typeface="Copperplate Gothic Bold"/>
                <a:cs typeface="Copperplate Gothic Bold"/>
              </a:rPr>
              <a:t>FOCUS QUESTIONS</a:t>
            </a:r>
          </a:p>
        </p:txBody>
      </p:sp>
      <p:sp>
        <p:nvSpPr>
          <p:cNvPr id="4" name="Rectangle 3"/>
          <p:cNvSpPr/>
          <p:nvPr/>
        </p:nvSpPr>
        <p:spPr>
          <a:xfrm>
            <a:off x="-4011" y="707886"/>
            <a:ext cx="9045526" cy="4832092"/>
          </a:xfrm>
          <a:prstGeom prst="rect">
            <a:avLst/>
          </a:prstGeom>
        </p:spPr>
        <p:txBody>
          <a:bodyPr wrap="square">
            <a:spAutoFit/>
          </a:bodyPr>
          <a:lstStyle/>
          <a:p>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Is there life in the mini-habitats? If so, where did it come from?</a:t>
            </a:r>
          </a:p>
          <a:p>
            <a:pPr marL="514350" indent="-514350">
              <a:buFont typeface="+mj-lt"/>
              <a:buAutoNum type="arabicPeriod"/>
            </a:pP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What microscopic structures make up organisms such as humans (you)?</a:t>
            </a:r>
          </a:p>
          <a:p>
            <a:pPr marL="514350" indent="-514350">
              <a:buFont typeface="+mj-lt"/>
              <a:buAutoNum type="arabicPeriod"/>
            </a:pP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What are the characteristics of these three types of protists (euglena, paramecium, amoeba)? </a:t>
            </a:r>
          </a:p>
          <a:p>
            <a:pPr marL="514350" indent="-514350">
              <a:buFont typeface="+mj-lt"/>
              <a:buAutoNum type="arabicPeriod"/>
            </a:pP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How do they obtain food?</a:t>
            </a:r>
          </a:p>
        </p:txBody>
      </p:sp>
      <p:sp>
        <p:nvSpPr>
          <p:cNvPr id="5" name="Rectangle 1"/>
          <p:cNvSpPr>
            <a:spLocks noChangeArrowheads="1"/>
          </p:cNvSpPr>
          <p:nvPr/>
        </p:nvSpPr>
        <p:spPr bwMode="auto">
          <a:xfrm>
            <a:off x="337185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8458200" y="14068"/>
            <a:ext cx="6858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4800" dirty="0"/>
              <a:t>4</a:t>
            </a:r>
          </a:p>
        </p:txBody>
      </p:sp>
    </p:spTree>
    <p:extLst>
      <p:ext uri="{BB962C8B-B14F-4D97-AF65-F5344CB8AC3E}">
        <p14:creationId xmlns:p14="http://schemas.microsoft.com/office/powerpoint/2010/main" val="116300468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339452"/>
            <a:ext cx="7315200" cy="1846659"/>
          </a:xfrm>
          <a:prstGeom prst="rect">
            <a:avLst/>
          </a:prstGeom>
        </p:spPr>
        <p:txBody>
          <a:bodyPr wrap="square">
            <a:spAutoFit/>
          </a:bodyPr>
          <a:lstStyle/>
          <a:p>
            <a:pPr marL="514350" indent="-514350"/>
            <a:r>
              <a:rPr lang="en-US" sz="3200" b="1" dirty="0"/>
              <a:t>Focus Question: How are elodea and the paramecium alike, how are they different?</a:t>
            </a:r>
          </a:p>
          <a:p>
            <a:pPr marL="514350" indent="-514350"/>
            <a:endParaRPr lang="en-US" b="1" dirty="0"/>
          </a:p>
        </p:txBody>
      </p:sp>
      <p:sp>
        <p:nvSpPr>
          <p:cNvPr id="5" name="TextBox 4"/>
          <p:cNvSpPr txBox="1"/>
          <p:nvPr/>
        </p:nvSpPr>
        <p:spPr>
          <a:xfrm>
            <a:off x="-38100" y="769981"/>
            <a:ext cx="9144000" cy="6001643"/>
          </a:xfrm>
          <a:prstGeom prst="rect">
            <a:avLst/>
          </a:prstGeom>
          <a:noFill/>
        </p:spPr>
        <p:txBody>
          <a:bodyPr wrap="square" rtlCol="0">
            <a:spAutoFit/>
          </a:bodyPr>
          <a:lstStyle/>
          <a:p>
            <a:r>
              <a:rPr lang="en-US" sz="3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cxnSp>
        <p:nvCxnSpPr>
          <p:cNvPr id="7" name="Straight Connector 6"/>
          <p:cNvCxnSpPr/>
          <p:nvPr/>
        </p:nvCxnSpPr>
        <p:spPr>
          <a:xfrm>
            <a:off x="533400" y="0"/>
            <a:ext cx="7620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2" cstate="print"/>
          <a:srcRect/>
          <a:stretch>
            <a:fillRect/>
          </a:stretch>
        </p:blipFill>
        <p:spPr bwMode="auto">
          <a:xfrm rot="20176069">
            <a:off x="395646" y="572522"/>
            <a:ext cx="1824068" cy="2349399"/>
          </a:xfrm>
          <a:prstGeom prst="rect">
            <a:avLst/>
          </a:prstGeom>
          <a:noFill/>
          <a:ln w="9525">
            <a:noFill/>
            <a:miter lim="800000"/>
            <a:headEnd/>
            <a:tailEnd/>
          </a:ln>
        </p:spPr>
      </p:pic>
      <p:sp>
        <p:nvSpPr>
          <p:cNvPr id="8" name="Rectangle 7"/>
          <p:cNvSpPr/>
          <p:nvPr/>
        </p:nvSpPr>
        <p:spPr>
          <a:xfrm>
            <a:off x="533400" y="0"/>
            <a:ext cx="3751733" cy="461665"/>
          </a:xfrm>
          <a:prstGeom prst="rect">
            <a:avLst/>
          </a:prstGeom>
        </p:spPr>
        <p:txBody>
          <a:bodyPr wrap="none">
            <a:spAutoFit/>
          </a:bodyPr>
          <a:lstStyle/>
          <a:p>
            <a:r>
              <a:rPr lang="en-US" sz="2400" b="1" dirty="0"/>
              <a:t>Quick Write Date: ________</a:t>
            </a:r>
          </a:p>
        </p:txBody>
      </p:sp>
      <p:sp>
        <p:nvSpPr>
          <p:cNvPr id="11" name="Rectangle 10"/>
          <p:cNvSpPr/>
          <p:nvPr/>
        </p:nvSpPr>
        <p:spPr>
          <a:xfrm>
            <a:off x="8153400" y="3189644"/>
            <a:ext cx="1025767"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5</a:t>
            </a:r>
          </a:p>
        </p:txBody>
      </p:sp>
      <p:sp>
        <p:nvSpPr>
          <p:cNvPr id="12" name="Rectangle 11"/>
          <p:cNvSpPr/>
          <p:nvPr/>
        </p:nvSpPr>
        <p:spPr>
          <a:xfrm>
            <a:off x="533400" y="4635836"/>
            <a:ext cx="9372600" cy="400110"/>
          </a:xfrm>
          <a:prstGeom prst="rect">
            <a:avLst/>
          </a:prstGeom>
        </p:spPr>
        <p:txBody>
          <a:bodyPr wrap="square">
            <a:spAutoFit/>
          </a:bodyPr>
          <a:lstStyle/>
          <a:p>
            <a:r>
              <a:rPr lang="en-US" sz="2000" b="1" dirty="0"/>
              <a:t>Draw your </a:t>
            </a:r>
            <a:r>
              <a:rPr lang="en-US" b="1" dirty="0"/>
              <a:t>LINE OF LEARNING </a:t>
            </a:r>
            <a:r>
              <a:rPr lang="en-US" sz="2000" b="1" dirty="0"/>
              <a:t>here. Date when your ideas have changed. Date: ____</a:t>
            </a:r>
          </a:p>
        </p:txBody>
      </p:sp>
    </p:spTree>
    <p:extLst>
      <p:ext uri="{BB962C8B-B14F-4D97-AF65-F5344CB8AC3E}">
        <p14:creationId xmlns:p14="http://schemas.microsoft.com/office/powerpoint/2010/main" val="1098138473"/>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4345" y="-46093"/>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#3.2-Paramecia</a:t>
            </a:r>
          </a:p>
          <a:p>
            <a:pPr algn="ctr"/>
            <a:r>
              <a:rPr lang="en-US" sz="2000" b="1" dirty="0">
                <a:ln w="10541" cmpd="sng">
                  <a:solidFill>
                    <a:srgbClr val="000000"/>
                  </a:solidFill>
                  <a:prstDash val="solid"/>
                </a:ln>
                <a:latin typeface="Copperplate Gothic Bold"/>
                <a:cs typeface="Copperplate Gothic Bold"/>
              </a:rPr>
              <a:t>Lab</a:t>
            </a:r>
          </a:p>
        </p:txBody>
      </p:sp>
      <p:sp>
        <p:nvSpPr>
          <p:cNvPr id="5" name="Rectangle 1"/>
          <p:cNvSpPr>
            <a:spLocks noChangeArrowheads="1"/>
          </p:cNvSpPr>
          <p:nvPr/>
        </p:nvSpPr>
        <p:spPr bwMode="auto">
          <a:xfrm>
            <a:off x="337185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7315200" y="0"/>
            <a:ext cx="106367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a:t>6</a:t>
            </a:r>
          </a:p>
        </p:txBody>
      </p:sp>
      <p:pic>
        <p:nvPicPr>
          <p:cNvPr id="7" name="Picture 6"/>
          <p:cNvPicPr>
            <a:picLocks noChangeAspect="1"/>
          </p:cNvPicPr>
          <p:nvPr/>
        </p:nvPicPr>
        <p:blipFill>
          <a:blip r:embed="rId2" cstate="print"/>
          <a:stretch>
            <a:fillRect/>
          </a:stretch>
        </p:blipFill>
        <p:spPr>
          <a:xfrm rot="10800000">
            <a:off x="169529" y="661791"/>
            <a:ext cx="8745870" cy="6043807"/>
          </a:xfrm>
          <a:prstGeom prst="rect">
            <a:avLst/>
          </a:prstGeom>
        </p:spPr>
      </p:pic>
    </p:spTree>
    <p:extLst>
      <p:ext uri="{BB962C8B-B14F-4D97-AF65-F5344CB8AC3E}">
        <p14:creationId xmlns:p14="http://schemas.microsoft.com/office/powerpoint/2010/main" val="222166331"/>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4345" y="-46093"/>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 3.2-Paramecia </a:t>
            </a:r>
          </a:p>
          <a:p>
            <a:pPr algn="ctr"/>
            <a:r>
              <a:rPr lang="en-US" sz="2000" b="1" dirty="0">
                <a:ln w="10541" cmpd="sng">
                  <a:solidFill>
                    <a:srgbClr val="000000"/>
                  </a:solidFill>
                  <a:prstDash val="solid"/>
                </a:ln>
                <a:latin typeface="Copperplate Gothic Bold"/>
                <a:cs typeface="Copperplate Gothic Bold"/>
              </a:rPr>
              <a:t>Lab</a:t>
            </a:r>
          </a:p>
        </p:txBody>
      </p:sp>
      <p:sp>
        <p:nvSpPr>
          <p:cNvPr id="5" name="Rectangle 1"/>
          <p:cNvSpPr>
            <a:spLocks noChangeArrowheads="1"/>
          </p:cNvSpPr>
          <p:nvPr/>
        </p:nvSpPr>
        <p:spPr bwMode="auto">
          <a:xfrm>
            <a:off x="337185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7315200" y="0"/>
            <a:ext cx="106367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a:t>7</a:t>
            </a:r>
          </a:p>
        </p:txBody>
      </p:sp>
      <p:pic>
        <p:nvPicPr>
          <p:cNvPr id="2" name="Picture 1"/>
          <p:cNvPicPr>
            <a:picLocks noChangeAspect="1"/>
          </p:cNvPicPr>
          <p:nvPr/>
        </p:nvPicPr>
        <p:blipFill>
          <a:blip r:embed="rId2" cstate="print"/>
          <a:stretch>
            <a:fillRect/>
          </a:stretch>
        </p:blipFill>
        <p:spPr>
          <a:xfrm>
            <a:off x="142875" y="646330"/>
            <a:ext cx="8976161" cy="6059270"/>
          </a:xfrm>
          <a:prstGeom prst="rect">
            <a:avLst/>
          </a:prstGeom>
        </p:spPr>
      </p:pic>
    </p:spTree>
    <p:extLst>
      <p:ext uri="{BB962C8B-B14F-4D97-AF65-F5344CB8AC3E}">
        <p14:creationId xmlns:p14="http://schemas.microsoft.com/office/powerpoint/2010/main" val="852503932"/>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28600" y="304800"/>
            <a:ext cx="8686800" cy="6452411"/>
          </a:xfrm>
          <a:prstGeom prst="rect">
            <a:avLst/>
          </a:prstGeom>
        </p:spPr>
      </p:pic>
      <p:sp>
        <p:nvSpPr>
          <p:cNvPr id="3" name="Rectangle 2"/>
          <p:cNvSpPr/>
          <p:nvPr/>
        </p:nvSpPr>
        <p:spPr>
          <a:xfrm>
            <a:off x="-554345" y="-46093"/>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EVIDENCE OF LIFE CHART TO REVISIT</a:t>
            </a:r>
          </a:p>
          <a:p>
            <a:pPr algn="ctr"/>
            <a:r>
              <a:rPr lang="en-US" sz="2000" b="1" dirty="0">
                <a:ln w="10541" cmpd="sng">
                  <a:solidFill>
                    <a:srgbClr val="000000"/>
                  </a:solidFill>
                  <a:prstDash val="solid"/>
                </a:ln>
                <a:latin typeface="Copperplate Gothic Bold"/>
                <a:cs typeface="Copperplate Gothic Bold"/>
              </a:rPr>
              <a:t>Lab</a:t>
            </a:r>
          </a:p>
        </p:txBody>
      </p:sp>
      <p:sp>
        <p:nvSpPr>
          <p:cNvPr id="5" name="Rectangle 1"/>
          <p:cNvSpPr>
            <a:spLocks noChangeArrowheads="1"/>
          </p:cNvSpPr>
          <p:nvPr/>
        </p:nvSpPr>
        <p:spPr bwMode="auto">
          <a:xfrm>
            <a:off x="337185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8486335" y="3268663"/>
            <a:ext cx="685800"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6000" dirty="0"/>
              <a:t>8</a:t>
            </a:r>
          </a:p>
        </p:txBody>
      </p:sp>
    </p:spTree>
    <p:extLst>
      <p:ext uri="{BB962C8B-B14F-4D97-AF65-F5344CB8AC3E}">
        <p14:creationId xmlns:p14="http://schemas.microsoft.com/office/powerpoint/2010/main" val="3171055641"/>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4345" y="-46093"/>
            <a:ext cx="10146194" cy="707886"/>
          </a:xfrm>
          <a:prstGeom prst="rect">
            <a:avLst/>
          </a:prstGeom>
          <a:noFill/>
        </p:spPr>
        <p:txBody>
          <a:bodyPr wrap="square" lIns="91440" tIns="45720" rIns="91440" bIns="45720">
            <a:spAutoFit/>
          </a:bodyPr>
          <a:lstStyle/>
          <a:p>
            <a:pPr algn="ctr"/>
            <a:r>
              <a:rPr lang="en-US" sz="2000" b="1" dirty="0">
                <a:ln w="10541" cmpd="sng">
                  <a:solidFill>
                    <a:srgbClr val="000000"/>
                  </a:solidFill>
                  <a:prstDash val="solid"/>
                </a:ln>
                <a:latin typeface="Copperplate Gothic Bold"/>
                <a:cs typeface="Copperplate Gothic Bold"/>
              </a:rPr>
              <a:t>FOSS INVESTIGATION # 3.2-Paramecia </a:t>
            </a:r>
          </a:p>
          <a:p>
            <a:pPr algn="ctr"/>
            <a:r>
              <a:rPr lang="en-US" sz="2000" b="1" dirty="0">
                <a:ln w="10541" cmpd="sng">
                  <a:solidFill>
                    <a:srgbClr val="000000"/>
                  </a:solidFill>
                  <a:prstDash val="solid"/>
                </a:ln>
                <a:latin typeface="Copperplate Gothic Bold"/>
                <a:cs typeface="Copperplate Gothic Bold"/>
              </a:rPr>
              <a:t>Lab</a:t>
            </a:r>
          </a:p>
        </p:txBody>
      </p:sp>
      <p:sp>
        <p:nvSpPr>
          <p:cNvPr id="5" name="Rectangle 1"/>
          <p:cNvSpPr>
            <a:spLocks noChangeArrowheads="1"/>
          </p:cNvSpPr>
          <p:nvPr/>
        </p:nvSpPr>
        <p:spPr bwMode="auto">
          <a:xfrm>
            <a:off x="337185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7315200" y="0"/>
            <a:ext cx="106367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600" dirty="0"/>
              <a:t>9</a:t>
            </a:r>
          </a:p>
        </p:txBody>
      </p:sp>
      <p:pic>
        <p:nvPicPr>
          <p:cNvPr id="4" name="Picture 3"/>
          <p:cNvPicPr>
            <a:picLocks noChangeAspect="1"/>
          </p:cNvPicPr>
          <p:nvPr/>
        </p:nvPicPr>
        <p:blipFill>
          <a:blip r:embed="rId2" cstate="print"/>
          <a:stretch>
            <a:fillRect/>
          </a:stretch>
        </p:blipFill>
        <p:spPr>
          <a:xfrm rot="16200000">
            <a:off x="1445446" y="-620703"/>
            <a:ext cx="6185656" cy="8771749"/>
          </a:xfrm>
          <a:prstGeom prst="rect">
            <a:avLst/>
          </a:prstGeom>
        </p:spPr>
      </p:pic>
    </p:spTree>
    <p:extLst>
      <p:ext uri="{BB962C8B-B14F-4D97-AF65-F5344CB8AC3E}">
        <p14:creationId xmlns:p14="http://schemas.microsoft.com/office/powerpoint/2010/main" val="689180033"/>
      </p:ext>
    </p:extLst>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1748</Words>
  <Application>Microsoft Office PowerPoint</Application>
  <PresentationFormat>On-screen Show (4:3)</PresentationFormat>
  <Paragraphs>424</Paragraphs>
  <Slides>32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Copperplate Gothic 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Scientific Argument: Claim, Evidence, Reasoning</vt:lpstr>
      <vt:lpstr>What kind of protist am I based on my locomotion/movement? </vt:lpstr>
      <vt:lpstr>Protists Review</vt:lpstr>
      <vt:lpstr>PowerPoint Presentation</vt:lpstr>
      <vt:lpstr>PowerPoint Presentation</vt:lpstr>
      <vt:lpstr>PowerPoint Presentation</vt:lpstr>
    </vt:vector>
  </TitlesOfParts>
  <Company>Horry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mmassey</dc:creator>
  <cp:lastModifiedBy>Mary Massey</cp:lastModifiedBy>
  <cp:revision>176</cp:revision>
  <dcterms:created xsi:type="dcterms:W3CDTF">2015-09-22T18:01:20Z</dcterms:created>
  <dcterms:modified xsi:type="dcterms:W3CDTF">2017-01-25T15:53:48Z</dcterms:modified>
</cp:coreProperties>
</file>