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2" r:id="rId3"/>
    <p:sldId id="322" r:id="rId4"/>
    <p:sldId id="323" r:id="rId5"/>
    <p:sldId id="295" r:id="rId6"/>
    <p:sldId id="296" r:id="rId7"/>
    <p:sldId id="294" r:id="rId8"/>
    <p:sldId id="293" r:id="rId9"/>
    <p:sldId id="272" r:id="rId10"/>
    <p:sldId id="274" r:id="rId11"/>
    <p:sldId id="316" r:id="rId12"/>
    <p:sldId id="303" r:id="rId13"/>
    <p:sldId id="304" r:id="rId14"/>
    <p:sldId id="310" r:id="rId15"/>
    <p:sldId id="311" r:id="rId16"/>
    <p:sldId id="312" r:id="rId17"/>
    <p:sldId id="315" r:id="rId18"/>
    <p:sldId id="319" r:id="rId19"/>
    <p:sldId id="318" r:id="rId20"/>
    <p:sldId id="320" r:id="rId21"/>
    <p:sldId id="321" r:id="rId22"/>
    <p:sldId id="324" r:id="rId23"/>
    <p:sldId id="325" r:id="rId24"/>
    <p:sldId id="309" r:id="rId25"/>
    <p:sldId id="305" r:id="rId26"/>
    <p:sldId id="3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72" d="100"/>
          <a:sy n="72" d="100"/>
        </p:scale>
        <p:origin x="1326"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8471A-D077-462B-9C91-65CE4249CE23}"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8471A-D077-462B-9C91-65CE4249CE23}"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8471A-D077-462B-9C91-65CE4249CE23}"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8471A-D077-462B-9C91-65CE4249CE23}"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8471A-D077-462B-9C91-65CE4249CE23}"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471A-D077-462B-9C91-65CE4249CE23}"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471A-D077-462B-9C91-65CE4249CE23}"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80230-C41F-4F55-9184-DA850129B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XsY7LJCkTk"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udyjams.scholastic.com/studyjams/jams/science/plants/photosynthesis.htm"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www.youtube.com/watch?v=PqlDP0paNCY&amp;feature=youtu.be&amp;hd=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WsGgfCrFu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fossweb.com/delegate/ssi-wdf-ucm-webContent/Contribution%20Folders/FOSS/multimedia/Diversity_of_Life/Levels_of_Complexity/system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ossweb.com/delegate/ssi-wdf-ucm-webContent/Contribution%20Folders/FOSS/multimedia/Diversity_of_Life/Levels_of_Complexity/systems.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Plants Week 7 Booklet</a:t>
            </a:r>
          </a:p>
        </p:txBody>
      </p:sp>
      <p:sp>
        <p:nvSpPr>
          <p:cNvPr id="5" name="Rectangle 4"/>
          <p:cNvSpPr/>
          <p:nvPr/>
        </p:nvSpPr>
        <p:spPr>
          <a:xfrm>
            <a:off x="0" y="6273225"/>
            <a:ext cx="5257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err="1"/>
              <a:t>Protists</a:t>
            </a:r>
            <a:r>
              <a:rPr lang="en-US" sz="3200" dirty="0"/>
              <a:t>, Fungi &amp; Plants Unit</a:t>
            </a:r>
          </a:p>
        </p:txBody>
      </p:sp>
      <p:sp>
        <p:nvSpPr>
          <p:cNvPr id="7" name="Rectangle 6"/>
          <p:cNvSpPr/>
          <p:nvPr/>
        </p:nvSpPr>
        <p:spPr>
          <a:xfrm>
            <a:off x="8458200" y="5842337"/>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a:t>
            </a:r>
          </a:p>
        </p:txBody>
      </p:sp>
      <p:sp>
        <p:nvSpPr>
          <p:cNvPr id="13" name="TextBox 12"/>
          <p:cNvSpPr txBox="1"/>
          <p:nvPr/>
        </p:nvSpPr>
        <p:spPr>
          <a:xfrm>
            <a:off x="0" y="1066800"/>
            <a:ext cx="9144000" cy="3447098"/>
          </a:xfrm>
          <a:prstGeom prst="rect">
            <a:avLst/>
          </a:prstGeom>
          <a:noFill/>
        </p:spPr>
        <p:txBody>
          <a:bodyPr wrap="square" rtlCol="0">
            <a:spAutoFit/>
          </a:bodyPr>
          <a:lstStyle/>
          <a:p>
            <a:pPr>
              <a:buFont typeface="Arial" pitchFamily="34" charset="0"/>
              <a:buChar char="•"/>
            </a:pPr>
            <a:r>
              <a:rPr lang="en-US" sz="4000" dirty="0"/>
              <a:t>Living vs. Non-Living</a:t>
            </a:r>
          </a:p>
          <a:p>
            <a:pPr>
              <a:buFont typeface="Arial" pitchFamily="34" charset="0"/>
              <a:buChar char="•"/>
            </a:pPr>
            <a:r>
              <a:rPr lang="en-US" sz="4000" dirty="0"/>
              <a:t>Foss Investigation #5 The Vascular System</a:t>
            </a:r>
          </a:p>
          <a:p>
            <a:pPr>
              <a:buFont typeface="Arial" pitchFamily="34" charset="0"/>
              <a:buChar char="•"/>
            </a:pPr>
            <a:r>
              <a:rPr lang="en-US" sz="4000" dirty="0"/>
              <a:t>Part 3: Transpiration &amp; Photosynthesis</a:t>
            </a:r>
          </a:p>
          <a:p>
            <a:r>
              <a:rPr lang="en-US" sz="4000" dirty="0"/>
              <a:t>Not in Foss-</a:t>
            </a:r>
          </a:p>
          <a:p>
            <a:pPr>
              <a:buFont typeface="Arial" pitchFamily="34" charset="0"/>
              <a:buChar char="•"/>
            </a:pPr>
            <a:r>
              <a:rPr lang="en-US" sz="4000" dirty="0"/>
              <a:t>Photosynthesis, </a:t>
            </a:r>
            <a:r>
              <a:rPr lang="en-US" sz="4000" u="sng" dirty="0"/>
              <a:t>Respiration</a:t>
            </a:r>
            <a:r>
              <a:rPr lang="en-US" sz="4000" dirty="0"/>
              <a:t>, Transpiration</a:t>
            </a:r>
          </a:p>
          <a:p>
            <a:endParaRPr lang="en-US" dirty="0"/>
          </a:p>
        </p:txBody>
      </p:sp>
      <p:pic>
        <p:nvPicPr>
          <p:cNvPr id="14" name="Picture 2" descr="Image result for magnifying glass science"/>
          <p:cNvPicPr>
            <a:picLocks noChangeAspect="1" noChangeArrowheads="1"/>
          </p:cNvPicPr>
          <p:nvPr/>
        </p:nvPicPr>
        <p:blipFill>
          <a:blip r:embed="rId2" cstate="print"/>
          <a:srcRect/>
          <a:stretch>
            <a:fillRect/>
          </a:stretch>
        </p:blipFill>
        <p:spPr bwMode="auto">
          <a:xfrm>
            <a:off x="5056864" y="4800600"/>
            <a:ext cx="627656" cy="1364469"/>
          </a:xfrm>
          <a:prstGeom prst="rect">
            <a:avLst/>
          </a:prstGeom>
          <a:noFill/>
        </p:spPr>
      </p:pic>
      <p:pic>
        <p:nvPicPr>
          <p:cNvPr id="18" name="Picture 2" descr="Image result for magnifying glass science"/>
          <p:cNvPicPr>
            <a:picLocks noChangeAspect="1" noChangeArrowheads="1"/>
          </p:cNvPicPr>
          <p:nvPr/>
        </p:nvPicPr>
        <p:blipFill>
          <a:blip r:embed="rId2" cstate="print"/>
          <a:srcRect/>
          <a:stretch>
            <a:fillRect/>
          </a:stretch>
        </p:blipFill>
        <p:spPr bwMode="auto">
          <a:xfrm>
            <a:off x="4398728" y="4800600"/>
            <a:ext cx="627656" cy="1364469"/>
          </a:xfrm>
          <a:prstGeom prst="rect">
            <a:avLst/>
          </a:prstGeom>
          <a:noFill/>
        </p:spPr>
      </p:pic>
      <p:pic>
        <p:nvPicPr>
          <p:cNvPr id="19" name="Picture 2" descr="Image result for magnifying glass science"/>
          <p:cNvPicPr>
            <a:picLocks noChangeAspect="1" noChangeArrowheads="1"/>
          </p:cNvPicPr>
          <p:nvPr/>
        </p:nvPicPr>
        <p:blipFill>
          <a:blip r:embed="rId2" cstate="print"/>
          <a:srcRect/>
          <a:stretch>
            <a:fillRect/>
          </a:stretch>
        </p:blipFill>
        <p:spPr bwMode="auto">
          <a:xfrm>
            <a:off x="5715000" y="4800600"/>
            <a:ext cx="627656" cy="1364469"/>
          </a:xfrm>
          <a:prstGeom prst="rect">
            <a:avLst/>
          </a:prstGeom>
          <a:noFill/>
        </p:spPr>
      </p:pic>
      <p:pic>
        <p:nvPicPr>
          <p:cNvPr id="20" name="Picture 2" descr="Image result for magnifying glass science"/>
          <p:cNvPicPr>
            <a:picLocks noChangeAspect="1" noChangeArrowheads="1"/>
          </p:cNvPicPr>
          <p:nvPr/>
        </p:nvPicPr>
        <p:blipFill>
          <a:blip r:embed="rId2" cstate="print"/>
          <a:srcRect/>
          <a:stretch>
            <a:fillRect/>
          </a:stretch>
        </p:blipFill>
        <p:spPr bwMode="auto">
          <a:xfrm>
            <a:off x="7039478" y="4800600"/>
            <a:ext cx="627656" cy="1364469"/>
          </a:xfrm>
          <a:prstGeom prst="rect">
            <a:avLst/>
          </a:prstGeom>
          <a:noFill/>
        </p:spPr>
      </p:pic>
      <p:pic>
        <p:nvPicPr>
          <p:cNvPr id="21" name="Picture 2" descr="Image result for magnifying glass science"/>
          <p:cNvPicPr>
            <a:picLocks noChangeAspect="1" noChangeArrowheads="1"/>
          </p:cNvPicPr>
          <p:nvPr/>
        </p:nvPicPr>
        <p:blipFill>
          <a:blip r:embed="rId2" cstate="print"/>
          <a:srcRect/>
          <a:stretch>
            <a:fillRect/>
          </a:stretch>
        </p:blipFill>
        <p:spPr bwMode="auto">
          <a:xfrm>
            <a:off x="6381342" y="4800600"/>
            <a:ext cx="627656" cy="1364469"/>
          </a:xfrm>
          <a:prstGeom prst="rect">
            <a:avLst/>
          </a:prstGeom>
          <a:noFill/>
        </p:spPr>
      </p:pic>
      <p:pic>
        <p:nvPicPr>
          <p:cNvPr id="22" name="Picture 2" descr="Image result for magnifying glass science"/>
          <p:cNvPicPr>
            <a:picLocks noChangeAspect="1" noChangeArrowheads="1"/>
          </p:cNvPicPr>
          <p:nvPr/>
        </p:nvPicPr>
        <p:blipFill>
          <a:blip r:embed="rId2" cstate="print"/>
          <a:srcRect/>
          <a:stretch>
            <a:fillRect/>
          </a:stretch>
        </p:blipFill>
        <p:spPr bwMode="auto">
          <a:xfrm>
            <a:off x="7697614" y="4800600"/>
            <a:ext cx="627656" cy="1364469"/>
          </a:xfrm>
          <a:prstGeom prst="rect">
            <a:avLst/>
          </a:prstGeom>
          <a:noFill/>
        </p:spPr>
      </p:pic>
      <p:pic>
        <p:nvPicPr>
          <p:cNvPr id="23" name="Picture 2" descr="Image result for magnifying glass science"/>
          <p:cNvPicPr>
            <a:picLocks noChangeAspect="1" noChangeArrowheads="1"/>
          </p:cNvPicPr>
          <p:nvPr/>
        </p:nvPicPr>
        <p:blipFill>
          <a:blip r:embed="rId2" cstate="print"/>
          <a:srcRect/>
          <a:stretch>
            <a:fillRect/>
          </a:stretch>
        </p:blipFill>
        <p:spPr bwMode="auto">
          <a:xfrm>
            <a:off x="3762159" y="4800599"/>
            <a:ext cx="627656" cy="1364469"/>
          </a:xfrm>
          <a:prstGeom prst="rect">
            <a:avLst/>
          </a:prstGeom>
          <a:noFill/>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8991600" cy="6858000"/>
          </a:xfrm>
          <a:prstGeom prst="rect">
            <a:avLst/>
          </a:prstGeom>
          <a:noFill/>
          <a:ln w="9525">
            <a:noFill/>
            <a:miter lim="800000"/>
            <a:headEnd/>
            <a:tailEnd/>
          </a:ln>
        </p:spPr>
      </p:pic>
      <p:sp>
        <p:nvSpPr>
          <p:cNvPr id="7" name="Rectangle 6"/>
          <p:cNvSpPr/>
          <p:nvPr/>
        </p:nvSpPr>
        <p:spPr>
          <a:xfrm>
            <a:off x="8153400" y="2667000"/>
            <a:ext cx="9906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10</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0" y="2667000"/>
            <a:ext cx="9144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11</a:t>
            </a:r>
          </a:p>
        </p:txBody>
      </p:sp>
      <p:sp>
        <p:nvSpPr>
          <p:cNvPr id="4" name="TextBox 3"/>
          <p:cNvSpPr txBox="1"/>
          <p:nvPr/>
        </p:nvSpPr>
        <p:spPr>
          <a:xfrm>
            <a:off x="0" y="838200"/>
            <a:ext cx="9144000" cy="5555367"/>
          </a:xfrm>
          <a:prstGeom prst="rect">
            <a:avLst/>
          </a:prstGeom>
          <a:noFill/>
        </p:spPr>
        <p:txBody>
          <a:bodyPr wrap="square" rtlCol="0">
            <a:spAutoFit/>
          </a:bodyPr>
          <a:lstStyle/>
          <a:p>
            <a:endParaRPr lang="en-US" sz="800" dirty="0"/>
          </a:p>
          <a:p>
            <a:pPr marL="742950" indent="-742950"/>
            <a:r>
              <a:rPr lang="en-US" sz="2400" dirty="0"/>
              <a:t>1.  Explain why water is necessary for plants to make food?</a:t>
            </a:r>
          </a:p>
          <a:p>
            <a:pPr marL="742950" indent="-742950"/>
            <a:endParaRPr lang="en-US" sz="2400" dirty="0"/>
          </a:p>
          <a:p>
            <a:pPr marL="742950" indent="-742950"/>
            <a:endParaRPr lang="en-US" sz="2400" dirty="0"/>
          </a:p>
          <a:p>
            <a:pPr marL="742950" indent="-742950"/>
            <a:r>
              <a:rPr lang="en-US" sz="2400" dirty="0"/>
              <a:t>2.  How do all the cells in a plant get the water they need?  Explain.</a:t>
            </a:r>
          </a:p>
          <a:p>
            <a:pPr marL="742950" indent="-742950"/>
            <a:endParaRPr lang="en-US" sz="2400" dirty="0"/>
          </a:p>
          <a:p>
            <a:pPr marL="742950" indent="-742950"/>
            <a:endParaRPr lang="en-US" sz="2400" dirty="0"/>
          </a:p>
          <a:p>
            <a:pPr marL="742950" indent="-742950"/>
            <a:r>
              <a:rPr lang="en-US" sz="2400" dirty="0"/>
              <a:t>3.  Do all plant and animal cells photosynthesize? Circle Yes or No </a:t>
            </a:r>
          </a:p>
          <a:p>
            <a:pPr marL="742950" indent="-742950"/>
            <a:r>
              <a:rPr lang="en-US" sz="2400" dirty="0"/>
              <a:t>     Explain.</a:t>
            </a:r>
          </a:p>
          <a:p>
            <a:pPr marL="742950" indent="-742950"/>
            <a:endParaRPr lang="en-US" sz="2400" dirty="0"/>
          </a:p>
          <a:p>
            <a:pPr marL="742950" indent="-742950"/>
            <a:r>
              <a:rPr lang="en-US" sz="2400" dirty="0"/>
              <a:t>4.  Do all animal and plant cells use aerobic respiration? Circle Yes or No</a:t>
            </a:r>
          </a:p>
          <a:p>
            <a:pPr marL="742950" indent="-742950"/>
            <a:r>
              <a:rPr lang="en-US" sz="2400" dirty="0"/>
              <a:t>     Explain.</a:t>
            </a:r>
          </a:p>
          <a:p>
            <a:pPr marL="742950" indent="-742950"/>
            <a:endParaRPr lang="en-US" sz="2400" dirty="0"/>
          </a:p>
          <a:p>
            <a:pPr marL="742950" indent="-742950"/>
            <a:r>
              <a:rPr lang="en-US" sz="2400" dirty="0"/>
              <a:t>5.  Is light a requirement for life?  Circle Yes or No </a:t>
            </a:r>
          </a:p>
          <a:p>
            <a:pPr marL="742950" indent="-742950"/>
            <a:r>
              <a:rPr lang="en-US" sz="2400" dirty="0"/>
              <a:t>     Explain.</a:t>
            </a:r>
          </a:p>
          <a:p>
            <a:endParaRPr lang="en-US" sz="1100" dirty="0"/>
          </a:p>
        </p:txBody>
      </p:sp>
      <p:sp>
        <p:nvSpPr>
          <p:cNvPr id="5" name="Rectangle 4"/>
          <p:cNvSpPr/>
          <p:nvPr/>
        </p:nvSpPr>
        <p:spPr>
          <a:xfrm>
            <a:off x="0" y="0"/>
            <a:ext cx="6429068"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4000" dirty="0"/>
              <a:t>Think Questions after Reading</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3" name="Rectangle 2"/>
          <p:cNvSpPr/>
          <p:nvPr/>
        </p:nvSpPr>
        <p:spPr>
          <a:xfrm>
            <a:off x="8153400" y="0"/>
            <a:ext cx="9906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12</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 y="381000"/>
            <a:ext cx="9144000" cy="6476999"/>
          </a:xfrm>
          <a:prstGeom prst="rect">
            <a:avLst/>
          </a:prstGeom>
          <a:noFill/>
          <a:ln w="9525">
            <a:noFill/>
            <a:miter lim="800000"/>
            <a:headEnd/>
            <a:tailEnd/>
          </a:ln>
        </p:spPr>
      </p:pic>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8" name="Rectangle 7"/>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13</a:t>
            </a:r>
          </a:p>
        </p:txBody>
      </p:sp>
      <p:sp>
        <p:nvSpPr>
          <p:cNvPr id="5" name="TextBox 4"/>
          <p:cNvSpPr txBox="1"/>
          <p:nvPr/>
        </p:nvSpPr>
        <p:spPr>
          <a:xfrm>
            <a:off x="381000" y="533400"/>
            <a:ext cx="2286000" cy="369332"/>
          </a:xfrm>
          <a:prstGeom prst="rect">
            <a:avLst/>
          </a:prstGeom>
          <a:noFill/>
        </p:spPr>
        <p:txBody>
          <a:bodyPr wrap="square" rtlCol="0">
            <a:spAutoFit/>
          </a:bodyPr>
          <a:lstStyle/>
          <a:p>
            <a:r>
              <a:rPr lang="en-US" b="1" dirty="0">
                <a:hlinkClick r:id="rId3"/>
              </a:rPr>
              <a:t>Video</a:t>
            </a:r>
            <a:endParaRPr lang="en-US" b="1" dirty="0"/>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457200"/>
            <a:ext cx="9144000" cy="6562725"/>
          </a:xfrm>
          <a:prstGeom prst="rect">
            <a:avLst/>
          </a:prstGeom>
          <a:noFill/>
          <a:ln w="9525">
            <a:noFill/>
            <a:miter lim="800000"/>
            <a:headEnd/>
            <a:tailEnd/>
          </a:ln>
        </p:spPr>
      </p:pic>
      <p:sp>
        <p:nvSpPr>
          <p:cNvPr id="5" name="Rectangle 4"/>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14</a:t>
            </a:r>
          </a:p>
        </p:txBody>
      </p:sp>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304801"/>
            <a:ext cx="9144000" cy="6553200"/>
          </a:xfrm>
          <a:prstGeom prst="rect">
            <a:avLst/>
          </a:prstGeom>
          <a:noFill/>
          <a:ln w="9525">
            <a:noFill/>
            <a:miter lim="800000"/>
            <a:headEnd/>
            <a:tailEnd/>
          </a:ln>
        </p:spPr>
      </p:pic>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6" name="Rectangle 5"/>
          <p:cNvSpPr/>
          <p:nvPr/>
        </p:nvSpPr>
        <p:spPr>
          <a:xfrm>
            <a:off x="8305800" y="236220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15</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381001"/>
            <a:ext cx="9144000" cy="6477000"/>
          </a:xfrm>
          <a:prstGeom prst="rect">
            <a:avLst/>
          </a:prstGeom>
          <a:noFill/>
          <a:ln w="9525">
            <a:noFill/>
            <a:miter lim="800000"/>
            <a:headEnd/>
            <a:tailEnd/>
          </a:ln>
        </p:spPr>
      </p:pic>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6" name="Rectangle 5"/>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16</a:t>
            </a:r>
          </a:p>
        </p:txBody>
      </p:sp>
      <p:sp>
        <p:nvSpPr>
          <p:cNvPr id="5" name="TextBox 4"/>
          <p:cNvSpPr txBox="1"/>
          <p:nvPr/>
        </p:nvSpPr>
        <p:spPr>
          <a:xfrm>
            <a:off x="4191000" y="457200"/>
            <a:ext cx="4267200" cy="369332"/>
          </a:xfrm>
          <a:prstGeom prst="rect">
            <a:avLst/>
          </a:prstGeom>
          <a:noFill/>
        </p:spPr>
        <p:txBody>
          <a:bodyPr wrap="square" rtlCol="0">
            <a:spAutoFit/>
          </a:bodyPr>
          <a:lstStyle/>
          <a:p>
            <a:r>
              <a:rPr lang="en-US" b="1" dirty="0">
                <a:hlinkClick r:id="rId3"/>
              </a:rPr>
              <a:t>Teacher Video </a:t>
            </a:r>
            <a:r>
              <a:rPr lang="en-US" b="1" dirty="0"/>
              <a:t>   </a:t>
            </a:r>
            <a:r>
              <a:rPr lang="en-US" b="1" dirty="0">
                <a:hlinkClick r:id="rId4"/>
              </a:rPr>
              <a:t>Student Video for iPad</a:t>
            </a:r>
            <a:endParaRPr lang="en-US" b="1" dirty="0"/>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600200" cy="584775"/>
          </a:xfrm>
          <a:prstGeom prst="rect">
            <a:avLst/>
          </a:prstGeom>
          <a:noFill/>
        </p:spPr>
        <p:txBody>
          <a:bodyPr wrap="square" rtlCol="0">
            <a:spAutoFit/>
          </a:bodyPr>
          <a:lstStyle/>
          <a:p>
            <a:pPr algn="ctr"/>
            <a:r>
              <a:rPr lang="en-US" sz="3200" b="1" dirty="0"/>
              <a:t>Review</a:t>
            </a:r>
          </a:p>
        </p:txBody>
      </p:sp>
      <p:sp>
        <p:nvSpPr>
          <p:cNvPr id="5" name="Rectangle 4"/>
          <p:cNvSpPr/>
          <p:nvPr/>
        </p:nvSpPr>
        <p:spPr>
          <a:xfrm>
            <a:off x="4114800" y="0"/>
            <a:ext cx="5029200" cy="14019222"/>
          </a:xfrm>
          <a:prstGeom prst="rect">
            <a:avLst/>
          </a:prstGeom>
        </p:spPr>
        <p:txBody>
          <a:bodyPr wrap="square">
            <a:spAutoFit/>
          </a:bodyPr>
          <a:lstStyle/>
          <a:p>
            <a:endParaRPr lang="en-US" sz="1600" dirty="0"/>
          </a:p>
          <a:p>
            <a:pPr marL="342900" indent="-342900">
              <a:buFont typeface="+mj-lt"/>
              <a:buAutoNum type="alphaUcPeriod"/>
            </a:pPr>
            <a:r>
              <a:rPr lang="en-US" sz="1600" b="1" dirty="0"/>
              <a:t>A green pigment found in plant cells that absorbs light energy from the sun.</a:t>
            </a:r>
          </a:p>
          <a:p>
            <a:pPr marL="342900" indent="-342900">
              <a:buFont typeface="+mj-lt"/>
              <a:buAutoNum type="alphaUcPeriod"/>
            </a:pPr>
            <a:r>
              <a:rPr lang="en-US" sz="1600" b="1" dirty="0"/>
              <a:t>Tiny extensions of plant roots that increase the surface area of the roots to allow more water and nutrients to be absorbed.</a:t>
            </a:r>
          </a:p>
          <a:p>
            <a:pPr marL="342900" indent="-342900">
              <a:buFont typeface="+mj-lt"/>
              <a:buAutoNum type="alphaUcPeriod"/>
            </a:pPr>
            <a:r>
              <a:rPr lang="en-US" sz="1600" b="1" dirty="0"/>
              <a:t>Process plants use to make sugar (glucose) this requires carbon dioxide, water and sunlight. </a:t>
            </a:r>
            <a:r>
              <a:rPr lang="pt-BR" sz="1600" dirty="0">
                <a:solidFill>
                  <a:schemeClr val="dk1"/>
                </a:solidFill>
              </a:rPr>
              <a:t> </a:t>
            </a:r>
            <a:r>
              <a:rPr lang="pt-BR" sz="1600" b="1" dirty="0">
                <a:solidFill>
                  <a:schemeClr val="dk1"/>
                </a:solidFill>
              </a:rPr>
              <a:t>6CO2 + 6H2O + energy </a:t>
            </a:r>
            <a:r>
              <a:rPr lang="pt-BR" sz="1600" b="1" dirty="0">
                <a:solidFill>
                  <a:schemeClr val="dk1"/>
                </a:solidFill>
                <a:sym typeface="Wingdings" pitchFamily="2" charset="2"/>
              </a:rPr>
              <a:t></a:t>
            </a:r>
            <a:r>
              <a:rPr lang="pt-BR" sz="1600" b="1" dirty="0">
                <a:solidFill>
                  <a:schemeClr val="dk1"/>
                </a:solidFill>
              </a:rPr>
              <a:t> C6H12O6 + 6O2</a:t>
            </a:r>
          </a:p>
          <a:p>
            <a:pPr marL="342900" indent="-342900">
              <a:buFont typeface="+mj-lt"/>
              <a:buAutoNum type="alphaUcPeriod"/>
            </a:pPr>
            <a:r>
              <a:rPr lang="en-US" sz="1600" b="1" dirty="0"/>
              <a:t>Cells that open and close the stomata to allow or prevent water loss from leaves.</a:t>
            </a:r>
          </a:p>
          <a:p>
            <a:pPr marL="342900" indent="-342900">
              <a:buFont typeface="+mj-lt"/>
              <a:buAutoNum type="alphaUcPeriod"/>
            </a:pPr>
            <a:r>
              <a:rPr lang="en-US" sz="1600" b="1" dirty="0"/>
              <a:t>Vascular tissue that transports water and minerals from the roots up to the rest of the plant.</a:t>
            </a:r>
          </a:p>
          <a:p>
            <a:pPr marL="342900" indent="-342900">
              <a:buFont typeface="+mj-lt"/>
              <a:buAutoNum type="alphaUcPeriod"/>
            </a:pPr>
            <a:r>
              <a:rPr lang="en-US" sz="1600" b="1" dirty="0"/>
              <a:t>Process in which organisms obtain energy from the food it produces (plants) or consumes (animals) to perform life functions such as growth or repairing. </a:t>
            </a:r>
            <a:r>
              <a:rPr lang="pt-BR" sz="1600" b="1" dirty="0">
                <a:solidFill>
                  <a:schemeClr val="dk1"/>
                </a:solidFill>
              </a:rPr>
              <a:t>C6H12O6 + 6O2 </a:t>
            </a:r>
            <a:r>
              <a:rPr lang="pt-BR" sz="1600" b="1" dirty="0">
                <a:solidFill>
                  <a:schemeClr val="dk1"/>
                </a:solidFill>
                <a:sym typeface="Wingdings" pitchFamily="2" charset="2"/>
              </a:rPr>
              <a:t></a:t>
            </a:r>
            <a:r>
              <a:rPr lang="pt-BR" sz="1600" b="1" dirty="0">
                <a:solidFill>
                  <a:schemeClr val="dk1"/>
                </a:solidFill>
              </a:rPr>
              <a:t> 6CO2 + 6H2O + energy</a:t>
            </a:r>
          </a:p>
          <a:p>
            <a:pPr marL="342900" indent="-342900">
              <a:buFont typeface="+mj-lt"/>
              <a:buAutoNum type="alphaUcPeriod"/>
            </a:pPr>
            <a:r>
              <a:rPr lang="en-US" sz="1600" b="1" dirty="0"/>
              <a:t>Parts of the plant cells that contain chlorophyll.</a:t>
            </a:r>
          </a:p>
          <a:p>
            <a:pPr marL="342900" indent="-342900">
              <a:buFont typeface="+mj-lt"/>
              <a:buAutoNum type="alphaUcPeriod"/>
            </a:pPr>
            <a:r>
              <a:rPr lang="en-US" sz="1600" b="1" dirty="0"/>
              <a:t>Pores (holes) that allow CO</a:t>
            </a:r>
            <a:r>
              <a:rPr lang="en-US" sz="1200" b="1" dirty="0"/>
              <a:t>2</a:t>
            </a:r>
            <a:r>
              <a:rPr lang="en-US" sz="1600" b="1" dirty="0"/>
              <a:t> in and H</a:t>
            </a:r>
            <a:r>
              <a:rPr lang="en-US" sz="1200" b="1" dirty="0"/>
              <a:t>2</a:t>
            </a:r>
            <a:r>
              <a:rPr lang="en-US" sz="1600" b="1" dirty="0"/>
              <a:t>O vapor and Oxygen (O</a:t>
            </a:r>
            <a:r>
              <a:rPr lang="en-US" sz="1200" b="1" dirty="0"/>
              <a:t>2</a:t>
            </a:r>
            <a:r>
              <a:rPr lang="en-US" sz="1600" b="1" dirty="0"/>
              <a:t>) out of leaves.</a:t>
            </a:r>
          </a:p>
          <a:p>
            <a:pPr marL="342900" indent="-342900">
              <a:buFont typeface="+mj-lt"/>
              <a:buAutoNum type="alphaUcPeriod"/>
            </a:pPr>
            <a:r>
              <a:rPr lang="en-US" sz="1600" b="1" dirty="0"/>
              <a:t>Vascular tissue that transports food from the leaves down to the rest of the plant.</a:t>
            </a:r>
          </a:p>
          <a:p>
            <a:pPr marL="342900" indent="-342900">
              <a:buFont typeface="+mj-lt"/>
              <a:buAutoNum type="alphaUcPeriod"/>
            </a:pPr>
            <a:r>
              <a:rPr lang="en-US" sz="1600" b="1" dirty="0"/>
              <a:t>Water loss (evaporation) through leaves that allows water to travel up the plant against the pull of gravity.</a:t>
            </a:r>
          </a:p>
          <a:p>
            <a:pPr marL="342900" indent="-342900"/>
            <a:endParaRPr lang="en-US" sz="1600" b="1" dirty="0"/>
          </a:p>
          <a:p>
            <a:pPr marL="342900" indent="-342900">
              <a:buFont typeface="+mj-lt"/>
              <a:buAutoNum type="alphaUcPeriod"/>
            </a:pPr>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pPr marL="342900" indent="-342900"/>
            <a:r>
              <a:rPr lang="en-US" sz="1600" b="1" dirty="0"/>
              <a:t>	</a:t>
            </a:r>
          </a:p>
          <a:p>
            <a:pPr marL="342900" indent="-342900">
              <a:buAutoNum type="alphaUcPeriod"/>
            </a:pPr>
            <a:endParaRPr lang="en-US" sz="1600" b="1" dirty="0"/>
          </a:p>
          <a:p>
            <a:pPr marL="342900" indent="-342900"/>
            <a:r>
              <a:rPr lang="en-US" sz="1600" b="1" dirty="0"/>
              <a:t>	</a:t>
            </a:r>
          </a:p>
          <a:p>
            <a:pPr marL="342900" indent="-342900">
              <a:buAutoNum type="alphaUcPeriod"/>
            </a:pPr>
            <a:endParaRPr lang="en-US" sz="1600" b="1" dirty="0"/>
          </a:p>
          <a:p>
            <a:pPr marL="342900" indent="-342900">
              <a:buAutoNum type="alphaUcPeriod"/>
            </a:pPr>
            <a:endParaRPr lang="en-US" sz="1600" b="1" dirty="0"/>
          </a:p>
          <a:p>
            <a:pPr marL="342900" indent="-342900">
              <a:buAutoNum type="alphaUcPeriod"/>
            </a:pPr>
            <a:endParaRPr lang="en-US" sz="1600" b="1" dirty="0"/>
          </a:p>
          <a:p>
            <a:r>
              <a:rPr lang="en-US" sz="1600" dirty="0"/>
              <a:t>	</a:t>
            </a:r>
          </a:p>
          <a:p>
            <a:pPr marL="342900" indent="-342900">
              <a:buAutoNum type="alphaUcPeriod"/>
            </a:pPr>
            <a:endParaRPr lang="en-US" sz="1600" b="1" dirty="0"/>
          </a:p>
          <a:p>
            <a:pPr marL="342900" indent="-342900">
              <a:buAutoNum type="alphaUcPeriod"/>
            </a:pPr>
            <a:endParaRPr lang="en-US" sz="1700" b="1" dirty="0"/>
          </a:p>
          <a:p>
            <a:pPr marL="342900" indent="-342900"/>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FontTx/>
              <a:buAutoNum type="alphaUcPeriod"/>
            </a:pPr>
            <a:endParaRPr lang="en-US" b="1" dirty="0"/>
          </a:p>
          <a:p>
            <a:pPr marL="342900" indent="-342900">
              <a:buAutoNum type="alphaUcPeriod"/>
            </a:pPr>
            <a:endParaRPr lang="en-US" b="1" dirty="0"/>
          </a:p>
          <a:p>
            <a:pPr marL="342900" indent="-342900">
              <a:buAutoNum type="alphaUcPeriod"/>
            </a:pPr>
            <a:endParaRPr lang="en-US" b="1" dirty="0"/>
          </a:p>
        </p:txBody>
      </p:sp>
      <p:sp>
        <p:nvSpPr>
          <p:cNvPr id="7" name="TextBox 6"/>
          <p:cNvSpPr txBox="1"/>
          <p:nvPr/>
        </p:nvSpPr>
        <p:spPr>
          <a:xfrm>
            <a:off x="0" y="1676400"/>
            <a:ext cx="4495800" cy="3785652"/>
          </a:xfrm>
          <a:prstGeom prst="rect">
            <a:avLst/>
          </a:prstGeom>
          <a:noFill/>
        </p:spPr>
        <p:txBody>
          <a:bodyPr wrap="square" rtlCol="0">
            <a:spAutoFit/>
          </a:bodyPr>
          <a:lstStyle/>
          <a:p>
            <a:r>
              <a:rPr lang="en-US" sz="2400" b="1" dirty="0"/>
              <a:t>  1. ____ chlorophyll</a:t>
            </a:r>
          </a:p>
          <a:p>
            <a:r>
              <a:rPr lang="en-US" sz="2400" b="1" dirty="0"/>
              <a:t>  2. _____ chloroplasts</a:t>
            </a:r>
          </a:p>
          <a:p>
            <a:r>
              <a:rPr lang="en-US" sz="2400" b="1" dirty="0"/>
              <a:t>  3. _____ xylem</a:t>
            </a:r>
          </a:p>
          <a:p>
            <a:r>
              <a:rPr lang="en-US" sz="2400" b="1" dirty="0"/>
              <a:t>  4. _____ phloem</a:t>
            </a:r>
          </a:p>
          <a:p>
            <a:r>
              <a:rPr lang="en-US" sz="2400" b="1" dirty="0"/>
              <a:t>  5. _____ photosynthesis</a:t>
            </a:r>
          </a:p>
          <a:p>
            <a:r>
              <a:rPr lang="en-US" sz="2400" b="1" dirty="0"/>
              <a:t>  6. _____ respiration</a:t>
            </a:r>
          </a:p>
          <a:p>
            <a:r>
              <a:rPr lang="en-US" sz="2400" b="1" dirty="0"/>
              <a:t>  7. _____ transpiration</a:t>
            </a:r>
          </a:p>
          <a:p>
            <a:r>
              <a:rPr lang="en-US" sz="2400" b="1" dirty="0"/>
              <a:t>  8. _____ root hairs</a:t>
            </a:r>
          </a:p>
          <a:p>
            <a:r>
              <a:rPr lang="en-US" sz="2400" b="1" dirty="0"/>
              <a:t>  9. _____ stomata</a:t>
            </a:r>
          </a:p>
          <a:p>
            <a:r>
              <a:rPr lang="en-US" sz="2400" b="1" dirty="0"/>
              <a:t>10. _____ guard cells</a:t>
            </a:r>
          </a:p>
        </p:txBody>
      </p:sp>
      <p:sp>
        <p:nvSpPr>
          <p:cNvPr id="10" name="Rectangle 9"/>
          <p:cNvSpPr/>
          <p:nvPr/>
        </p:nvSpPr>
        <p:spPr>
          <a:xfrm>
            <a:off x="8305800" y="6150114"/>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17</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0"/>
            <a:ext cx="8305800" cy="6647974"/>
          </a:xfrm>
          <a:prstGeom prst="rect">
            <a:avLst/>
          </a:prstGeom>
          <a:noFill/>
        </p:spPr>
        <p:txBody>
          <a:bodyPr wrap="square" rtlCol="0">
            <a:spAutoFit/>
          </a:bodyPr>
          <a:lstStyle/>
          <a:p>
            <a:r>
              <a:rPr lang="en-US" dirty="0">
                <a:latin typeface="Arrus BT" pitchFamily="18" charset="0"/>
              </a:rPr>
              <a:t> First let me start with pho-to-</a:t>
            </a:r>
            <a:r>
              <a:rPr lang="en-US" dirty="0" err="1">
                <a:latin typeface="Arrus BT" pitchFamily="18" charset="0"/>
              </a:rPr>
              <a:t>syn</a:t>
            </a:r>
            <a:r>
              <a:rPr lang="en-US" dirty="0">
                <a:latin typeface="Arrus BT" pitchFamily="18" charset="0"/>
              </a:rPr>
              <a:t>-thesis</a:t>
            </a:r>
          </a:p>
          <a:p>
            <a:r>
              <a:rPr lang="en-US" dirty="0">
                <a:latin typeface="Arrus BT" pitchFamily="18" charset="0"/>
              </a:rPr>
              <a:t>If you don’t have a clue, just listen to this</a:t>
            </a:r>
          </a:p>
          <a:p>
            <a:r>
              <a:rPr lang="en-US" dirty="0">
                <a:latin typeface="Arrus BT" pitchFamily="18" charset="0"/>
              </a:rPr>
              <a:t>Heterotrophs </a:t>
            </a:r>
            <a:r>
              <a:rPr lang="en-US" dirty="0" err="1">
                <a:latin typeface="Arrus BT" pitchFamily="18" charset="0"/>
              </a:rPr>
              <a:t>gotta</a:t>
            </a:r>
            <a:r>
              <a:rPr lang="en-US" dirty="0">
                <a:latin typeface="Arrus BT" pitchFamily="18" charset="0"/>
              </a:rPr>
              <a:t> find food to eat</a:t>
            </a:r>
          </a:p>
          <a:p>
            <a:r>
              <a:rPr lang="en-US" dirty="0">
                <a:latin typeface="Arrus BT" pitchFamily="18" charset="0"/>
              </a:rPr>
              <a:t>But </a:t>
            </a:r>
            <a:r>
              <a:rPr lang="en-US" dirty="0" err="1">
                <a:latin typeface="Arrus BT" pitchFamily="18" charset="0"/>
              </a:rPr>
              <a:t>autotrophs</a:t>
            </a:r>
            <a:r>
              <a:rPr lang="en-US" dirty="0">
                <a:latin typeface="Arrus BT" pitchFamily="18" charset="0"/>
              </a:rPr>
              <a:t> can make their own treats</a:t>
            </a:r>
          </a:p>
          <a:p>
            <a:r>
              <a:rPr lang="en-US" dirty="0">
                <a:latin typeface="Arrus BT" pitchFamily="18" charset="0"/>
              </a:rPr>
              <a:t>Get it, Got it, Good!</a:t>
            </a:r>
          </a:p>
          <a:p>
            <a:r>
              <a:rPr lang="en-US" dirty="0">
                <a:latin typeface="Arrus BT" pitchFamily="18" charset="0"/>
              </a:rPr>
              <a:t> </a:t>
            </a:r>
          </a:p>
          <a:p>
            <a:r>
              <a:rPr lang="en-US" dirty="0">
                <a:latin typeface="Arrus BT" pitchFamily="18" charset="0"/>
              </a:rPr>
              <a:t>Plants take in CO2 through stomata in the leaves</a:t>
            </a:r>
          </a:p>
          <a:p>
            <a:r>
              <a:rPr lang="en-US" dirty="0">
                <a:latin typeface="Arrus BT" pitchFamily="18" charset="0"/>
              </a:rPr>
              <a:t>Chlorophyll absorbs the light, that’s what makes a plant green</a:t>
            </a:r>
          </a:p>
          <a:p>
            <a:r>
              <a:rPr lang="en-US" dirty="0">
                <a:latin typeface="Arrus BT" pitchFamily="18" charset="0"/>
              </a:rPr>
              <a:t>The roots take up the water, and that’s the recipe</a:t>
            </a:r>
          </a:p>
          <a:p>
            <a:r>
              <a:rPr lang="en-US" dirty="0">
                <a:latin typeface="Arrus BT" pitchFamily="18" charset="0"/>
              </a:rPr>
              <a:t>They make food for the plant and oxygen for you and me.</a:t>
            </a:r>
          </a:p>
          <a:p>
            <a:r>
              <a:rPr lang="en-US" dirty="0">
                <a:latin typeface="Arrus BT" pitchFamily="18" charset="0"/>
              </a:rPr>
              <a:t>Get it, Got it, Good!</a:t>
            </a:r>
          </a:p>
          <a:p>
            <a:r>
              <a:rPr lang="en-US" dirty="0">
                <a:latin typeface="Arrus BT" pitchFamily="18" charset="0"/>
              </a:rPr>
              <a:t> </a:t>
            </a:r>
          </a:p>
          <a:p>
            <a:r>
              <a:rPr lang="en-US" dirty="0">
                <a:latin typeface="Arrus BT" pitchFamily="18" charset="0"/>
              </a:rPr>
              <a:t>How does the plant break down the food for energy?</a:t>
            </a:r>
          </a:p>
          <a:p>
            <a:r>
              <a:rPr lang="en-US" dirty="0">
                <a:latin typeface="Arrus BT" pitchFamily="18" charset="0"/>
              </a:rPr>
              <a:t>A process called Respiration babe!</a:t>
            </a:r>
          </a:p>
          <a:p>
            <a:r>
              <a:rPr lang="en-US" dirty="0">
                <a:latin typeface="Arrus BT" pitchFamily="18" charset="0"/>
              </a:rPr>
              <a:t>Transpiration is water loss through the leaves</a:t>
            </a:r>
          </a:p>
          <a:p>
            <a:r>
              <a:rPr lang="en-US" dirty="0">
                <a:latin typeface="Arrus BT" pitchFamily="18" charset="0"/>
              </a:rPr>
              <a:t>But guard cells open and close the stomata when they please.</a:t>
            </a:r>
          </a:p>
          <a:p>
            <a:r>
              <a:rPr lang="en-US" dirty="0">
                <a:latin typeface="Arrus BT" pitchFamily="18" charset="0"/>
              </a:rPr>
              <a:t>Get it, Got it, Good!</a:t>
            </a:r>
          </a:p>
          <a:p>
            <a:r>
              <a:rPr lang="en-US" dirty="0">
                <a:latin typeface="Arrus BT" pitchFamily="18" charset="0"/>
              </a:rPr>
              <a:t> </a:t>
            </a:r>
          </a:p>
          <a:p>
            <a:r>
              <a:rPr lang="en-US" dirty="0">
                <a:latin typeface="Arrus BT" pitchFamily="18" charset="0"/>
              </a:rPr>
              <a:t>A quick recap, just so you don’t forget,</a:t>
            </a:r>
          </a:p>
          <a:p>
            <a:r>
              <a:rPr lang="en-US" dirty="0">
                <a:latin typeface="Arrus BT" pitchFamily="18" charset="0"/>
              </a:rPr>
              <a:t>Photosynthesis is a plants food making process</a:t>
            </a:r>
          </a:p>
          <a:p>
            <a:r>
              <a:rPr lang="en-US" dirty="0">
                <a:latin typeface="Arrus BT" pitchFamily="18" charset="0"/>
              </a:rPr>
              <a:t>Respiration takes that food and breaks it down for energy</a:t>
            </a:r>
          </a:p>
          <a:p>
            <a:r>
              <a:rPr lang="en-US" dirty="0">
                <a:latin typeface="Arrus BT" pitchFamily="18" charset="0"/>
              </a:rPr>
              <a:t>But avoid transpiration, water loss through the leaves.</a:t>
            </a:r>
          </a:p>
          <a:p>
            <a:r>
              <a:rPr lang="en-US" dirty="0">
                <a:latin typeface="Arrus BT" pitchFamily="18" charset="0"/>
              </a:rPr>
              <a:t>Get it, Got it, Good!</a:t>
            </a:r>
          </a:p>
          <a:p>
            <a:endParaRPr lang="en-US" sz="1200" b="1" dirty="0"/>
          </a:p>
        </p:txBody>
      </p:sp>
      <p:sp>
        <p:nvSpPr>
          <p:cNvPr id="6" name="Rectangle 5"/>
          <p:cNvSpPr/>
          <p:nvPr/>
        </p:nvSpPr>
        <p:spPr>
          <a:xfrm rot="16200000">
            <a:off x="-2433935" y="2801035"/>
            <a:ext cx="57912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Processes in the Leaves Rap</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Image result for click to play music"/>
          <p:cNvPicPr>
            <a:picLocks noChangeAspect="1" noChangeArrowheads="1"/>
          </p:cNvPicPr>
          <p:nvPr/>
        </p:nvPicPr>
        <p:blipFill>
          <a:blip r:embed="rId3" cstate="print"/>
          <a:srcRect/>
          <a:stretch>
            <a:fillRect/>
          </a:stretch>
        </p:blipFill>
        <p:spPr bwMode="auto">
          <a:xfrm>
            <a:off x="0" y="5905500"/>
            <a:ext cx="1676400" cy="952500"/>
          </a:xfrm>
          <a:prstGeom prst="rect">
            <a:avLst/>
          </a:prstGeom>
          <a:noFill/>
        </p:spPr>
      </p:pic>
      <p:sp>
        <p:nvSpPr>
          <p:cNvPr id="8" name="TextBox 7"/>
          <p:cNvSpPr txBox="1"/>
          <p:nvPr/>
        </p:nvSpPr>
        <p:spPr>
          <a:xfrm>
            <a:off x="2743200" y="6488668"/>
            <a:ext cx="5791200" cy="369332"/>
          </a:xfrm>
          <a:prstGeom prst="rect">
            <a:avLst/>
          </a:prstGeom>
          <a:solidFill>
            <a:schemeClr val="tx1"/>
          </a:solidFill>
        </p:spPr>
        <p:txBody>
          <a:bodyPr wrap="square" rtlCol="0">
            <a:spAutoFit/>
          </a:bodyPr>
          <a:lstStyle/>
          <a:p>
            <a:pPr algn="ctr"/>
            <a:r>
              <a:rPr lang="en-US" b="1" dirty="0">
                <a:solidFill>
                  <a:schemeClr val="bg1"/>
                </a:solidFill>
              </a:rPr>
              <a:t>Thank you to Danielle Watson for the great rap! </a:t>
            </a:r>
            <a:r>
              <a:rPr lang="en-US" b="1" dirty="0">
                <a:solidFill>
                  <a:schemeClr val="bg1"/>
                </a:solidFill>
                <a:sym typeface="Wingdings" pitchFamily="2" charset="2"/>
              </a:rPr>
              <a:t> </a:t>
            </a:r>
            <a:endParaRPr lang="en-US" b="1" dirty="0">
              <a:solidFill>
                <a:schemeClr val="bg1"/>
              </a:solidFill>
            </a:endParaRPr>
          </a:p>
        </p:txBody>
      </p:sp>
      <p:sp>
        <p:nvSpPr>
          <p:cNvPr id="9" name="Rectangle 8"/>
          <p:cNvSpPr/>
          <p:nvPr/>
        </p:nvSpPr>
        <p:spPr>
          <a:xfrm>
            <a:off x="8305800" y="6150114"/>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18</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743200" cy="584775"/>
          </a:xfrm>
          <a:prstGeom prst="rect">
            <a:avLst/>
          </a:prstGeom>
          <a:noFill/>
        </p:spPr>
        <p:txBody>
          <a:bodyPr wrap="square" rtlCol="0">
            <a:spAutoFit/>
          </a:bodyPr>
          <a:lstStyle/>
          <a:p>
            <a:pPr algn="ctr"/>
            <a:r>
              <a:rPr lang="en-US" sz="3200" b="1" dirty="0"/>
              <a:t>Rap Questions</a:t>
            </a:r>
          </a:p>
        </p:txBody>
      </p:sp>
      <p:sp>
        <p:nvSpPr>
          <p:cNvPr id="10" name="Rectangle 9"/>
          <p:cNvSpPr/>
          <p:nvPr/>
        </p:nvSpPr>
        <p:spPr>
          <a:xfrm>
            <a:off x="8305800" y="6150114"/>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19</a:t>
            </a:r>
          </a:p>
        </p:txBody>
      </p:sp>
      <p:sp>
        <p:nvSpPr>
          <p:cNvPr id="5" name="TextBox 4"/>
          <p:cNvSpPr txBox="1"/>
          <p:nvPr/>
        </p:nvSpPr>
        <p:spPr>
          <a:xfrm>
            <a:off x="228600" y="533400"/>
            <a:ext cx="4495800" cy="6647974"/>
          </a:xfrm>
          <a:prstGeom prst="rect">
            <a:avLst/>
          </a:prstGeom>
          <a:noFill/>
        </p:spPr>
        <p:txBody>
          <a:bodyPr wrap="square" rtlCol="0">
            <a:spAutoFit/>
          </a:bodyPr>
          <a:lstStyle/>
          <a:p>
            <a:pPr marL="228600" lvl="0" indent="-228600">
              <a:buFont typeface="+mj-lt"/>
              <a:buAutoNum type="arabicPeriod"/>
            </a:pPr>
            <a:r>
              <a:rPr lang="en-US" sz="1200" b="1" dirty="0"/>
              <a:t>Living organisms that must hunt, find food to eat, or can’t make their own food are known as _______________.</a:t>
            </a:r>
          </a:p>
          <a:p>
            <a:pPr marL="685800" lvl="1" indent="-228600">
              <a:buFont typeface="+mj-lt"/>
              <a:buAutoNum type="alphaUcPeriod"/>
            </a:pPr>
            <a:r>
              <a:rPr lang="en-US" sz="1200" b="1" dirty="0" err="1"/>
              <a:t>autotrophs</a:t>
            </a:r>
            <a:endParaRPr lang="en-US" sz="1200" b="1" dirty="0"/>
          </a:p>
          <a:p>
            <a:pPr marL="685800" lvl="1" indent="-228600">
              <a:buFont typeface="+mj-lt"/>
              <a:buAutoNum type="alphaUcPeriod"/>
            </a:pPr>
            <a:r>
              <a:rPr lang="en-US" sz="1200" b="1" dirty="0"/>
              <a:t>heterotrophs</a:t>
            </a:r>
          </a:p>
          <a:p>
            <a:pPr marL="685800" lvl="1" indent="-228600">
              <a:buFont typeface="+mj-lt"/>
              <a:buAutoNum type="alphaUcPeriod"/>
            </a:pPr>
            <a:r>
              <a:rPr lang="en-US" sz="1200" b="1" dirty="0"/>
              <a:t>producers</a:t>
            </a:r>
          </a:p>
          <a:p>
            <a:pPr marL="685800" lvl="1" indent="-228600">
              <a:buFont typeface="+mj-lt"/>
              <a:buAutoNum type="alphaUcPeriod"/>
            </a:pPr>
            <a:r>
              <a:rPr lang="en-US" sz="1200" b="1" dirty="0" err="1"/>
              <a:t>protists</a:t>
            </a:r>
            <a:endParaRPr lang="en-US" sz="1200" b="1" dirty="0"/>
          </a:p>
          <a:p>
            <a:pPr marL="685800" lvl="1" indent="-228600"/>
            <a:endParaRPr lang="en-US" sz="1200" b="1" dirty="0"/>
          </a:p>
          <a:p>
            <a:pPr marL="228600" lvl="0" indent="-228600">
              <a:buFont typeface="+mj-lt"/>
              <a:buAutoNum type="arabicPeriod"/>
            </a:pPr>
            <a:r>
              <a:rPr lang="en-US" sz="1200" b="1" dirty="0"/>
              <a:t>Living organisms that can make their own food are called ____________.</a:t>
            </a:r>
          </a:p>
          <a:p>
            <a:pPr marL="685800" lvl="1" indent="-228600">
              <a:buFont typeface="+mj-lt"/>
              <a:buAutoNum type="alphaUcPeriod"/>
            </a:pPr>
            <a:r>
              <a:rPr lang="en-US" sz="1200" b="1" dirty="0" err="1"/>
              <a:t>autotrophs</a:t>
            </a:r>
            <a:endParaRPr lang="en-US" sz="1200" b="1" dirty="0"/>
          </a:p>
          <a:p>
            <a:pPr marL="685800" lvl="1" indent="-228600">
              <a:buFont typeface="+mj-lt"/>
              <a:buAutoNum type="alphaUcPeriod"/>
            </a:pPr>
            <a:r>
              <a:rPr lang="en-US" sz="1200" b="1" dirty="0"/>
              <a:t>heterotrophs</a:t>
            </a:r>
          </a:p>
          <a:p>
            <a:pPr marL="685800" lvl="1" indent="-228600">
              <a:buFont typeface="+mj-lt"/>
              <a:buAutoNum type="alphaUcPeriod"/>
            </a:pPr>
            <a:r>
              <a:rPr lang="en-US" sz="1200" b="1" dirty="0"/>
              <a:t>consumers</a:t>
            </a:r>
          </a:p>
          <a:p>
            <a:pPr marL="685800" lvl="1" indent="-228600">
              <a:buFont typeface="+mj-lt"/>
              <a:buAutoNum type="alphaUcPeriod"/>
            </a:pPr>
            <a:r>
              <a:rPr lang="en-US" sz="1200" b="1" dirty="0" err="1"/>
              <a:t>monerans</a:t>
            </a:r>
            <a:endParaRPr lang="en-US" sz="1200" b="1" dirty="0"/>
          </a:p>
          <a:p>
            <a:pPr marL="685800" lvl="1" indent="-228600"/>
            <a:endParaRPr lang="en-US" sz="1200" b="1" dirty="0"/>
          </a:p>
          <a:p>
            <a:pPr marL="228600" lvl="0" indent="-228600">
              <a:buFont typeface="+mj-lt"/>
              <a:buAutoNum type="arabicPeriod"/>
            </a:pPr>
            <a:r>
              <a:rPr lang="en-US" sz="1200" b="1" dirty="0"/>
              <a:t>Which of the following is correct?</a:t>
            </a:r>
          </a:p>
          <a:p>
            <a:pPr marL="685800" lvl="1" indent="-228600">
              <a:buFont typeface="+mj-lt"/>
              <a:buAutoNum type="alphaUcPeriod"/>
            </a:pPr>
            <a:r>
              <a:rPr lang="en-US" sz="1200" b="1" dirty="0"/>
              <a:t>Both plants and animals are </a:t>
            </a:r>
            <a:r>
              <a:rPr lang="en-US" sz="1200" b="1" dirty="0" err="1"/>
              <a:t>autotrophs</a:t>
            </a:r>
            <a:endParaRPr lang="en-US" sz="1200" b="1" dirty="0"/>
          </a:p>
          <a:p>
            <a:pPr marL="685800" lvl="1" indent="-228600">
              <a:buFont typeface="+mj-lt"/>
              <a:buAutoNum type="alphaUcPeriod"/>
            </a:pPr>
            <a:r>
              <a:rPr lang="en-US" sz="1200" b="1" dirty="0"/>
              <a:t>Both plants and animals are heterotrophs</a:t>
            </a:r>
          </a:p>
          <a:p>
            <a:pPr marL="685800" lvl="1" indent="-228600">
              <a:buFont typeface="+mj-lt"/>
              <a:buAutoNum type="alphaUcPeriod"/>
            </a:pPr>
            <a:r>
              <a:rPr lang="en-US" sz="1200" b="1" dirty="0"/>
              <a:t>Plants are heterotrophs and animals are </a:t>
            </a:r>
            <a:r>
              <a:rPr lang="en-US" sz="1200" b="1" dirty="0" err="1"/>
              <a:t>autotrophs</a:t>
            </a:r>
            <a:endParaRPr lang="en-US" sz="1200" b="1" dirty="0"/>
          </a:p>
          <a:p>
            <a:pPr marL="685800" lvl="1" indent="-228600">
              <a:buFont typeface="+mj-lt"/>
              <a:buAutoNum type="alphaUcPeriod"/>
            </a:pPr>
            <a:r>
              <a:rPr lang="en-US" sz="1200" b="1" dirty="0"/>
              <a:t>Plants are </a:t>
            </a:r>
            <a:r>
              <a:rPr lang="en-US" sz="1200" b="1" dirty="0" err="1"/>
              <a:t>autotrophs</a:t>
            </a:r>
            <a:r>
              <a:rPr lang="en-US" sz="1200" b="1" dirty="0"/>
              <a:t> and animals are heterotrophs</a:t>
            </a:r>
          </a:p>
          <a:p>
            <a:pPr marL="685800" lvl="1" indent="-228600">
              <a:buFont typeface="+mj-lt"/>
              <a:buAutoNum type="alphaUcPeriod"/>
            </a:pPr>
            <a:endParaRPr lang="en-US" sz="1200" b="1" dirty="0"/>
          </a:p>
          <a:p>
            <a:pPr marL="228600" lvl="0" indent="-228600">
              <a:buFont typeface="+mj-lt"/>
              <a:buAutoNum type="arabicPeriod"/>
            </a:pPr>
            <a:r>
              <a:rPr lang="en-US" sz="1200" b="1" dirty="0"/>
              <a:t>What is the name of the process where plants use CO2, water and light to make oxygen and food?</a:t>
            </a:r>
          </a:p>
          <a:p>
            <a:pPr marL="685800" lvl="1" indent="-228600">
              <a:buFont typeface="+mj-lt"/>
              <a:buAutoNum type="alphaUcPeriod"/>
            </a:pPr>
            <a:r>
              <a:rPr lang="en-US" sz="1200" b="1" dirty="0"/>
              <a:t>photosynthesis</a:t>
            </a:r>
          </a:p>
          <a:p>
            <a:pPr marL="685800" lvl="1" indent="-228600">
              <a:buFont typeface="+mj-lt"/>
              <a:buAutoNum type="alphaUcPeriod"/>
            </a:pPr>
            <a:r>
              <a:rPr lang="en-US" sz="1200" b="1" dirty="0"/>
              <a:t>respiration</a:t>
            </a:r>
          </a:p>
          <a:p>
            <a:pPr marL="685800" lvl="1" indent="-228600">
              <a:buFont typeface="+mj-lt"/>
              <a:buAutoNum type="alphaUcPeriod"/>
            </a:pPr>
            <a:r>
              <a:rPr lang="en-US" sz="1200" b="1" dirty="0"/>
              <a:t>transpiration</a:t>
            </a:r>
          </a:p>
          <a:p>
            <a:pPr marL="685800" lvl="1" indent="-228600">
              <a:buFont typeface="+mj-lt"/>
              <a:buAutoNum type="alphaUcPeriod"/>
            </a:pPr>
            <a:r>
              <a:rPr lang="en-US" sz="1200" b="1" dirty="0"/>
              <a:t>Precipitation</a:t>
            </a:r>
          </a:p>
          <a:p>
            <a:pPr marL="685800" lvl="1" indent="-228600"/>
            <a:endParaRPr lang="en-US" sz="1200" b="1" dirty="0"/>
          </a:p>
          <a:p>
            <a:pPr marL="228600" lvl="0" indent="-228600">
              <a:buFont typeface="+mj-lt"/>
              <a:buAutoNum type="arabicPeriod"/>
            </a:pPr>
            <a:r>
              <a:rPr lang="en-US" sz="1200" b="1" dirty="0"/>
              <a:t>Plants take in CO2 through tiny holes in the leaves called ______________?</a:t>
            </a:r>
          </a:p>
          <a:p>
            <a:pPr marL="685800" lvl="1" indent="-228600">
              <a:buFont typeface="+mj-lt"/>
              <a:buAutoNum type="alphaUcPeriod"/>
            </a:pPr>
            <a:r>
              <a:rPr lang="en-US" sz="1200" b="1" dirty="0"/>
              <a:t>stomata</a:t>
            </a:r>
          </a:p>
          <a:p>
            <a:pPr marL="685800" lvl="1" indent="-228600">
              <a:buFont typeface="+mj-lt"/>
              <a:buAutoNum type="alphaUcPeriod"/>
            </a:pPr>
            <a:r>
              <a:rPr lang="en-US" sz="1200" b="1" dirty="0"/>
              <a:t>chloroplast</a:t>
            </a:r>
          </a:p>
          <a:p>
            <a:pPr marL="685800" lvl="1" indent="-228600">
              <a:buFont typeface="+mj-lt"/>
              <a:buAutoNum type="alphaUcPeriod"/>
            </a:pPr>
            <a:r>
              <a:rPr lang="en-US" sz="1200" b="1" dirty="0"/>
              <a:t>openers</a:t>
            </a:r>
          </a:p>
          <a:p>
            <a:pPr marL="685800" lvl="1" indent="-228600">
              <a:buFont typeface="+mj-lt"/>
              <a:buAutoNum type="alphaUcPeriod"/>
            </a:pPr>
            <a:r>
              <a:rPr lang="en-US" sz="1200" b="1" dirty="0"/>
              <a:t>closers</a:t>
            </a:r>
          </a:p>
          <a:p>
            <a:pPr marL="685800" lvl="1" indent="-228600"/>
            <a:endParaRPr lang="en-US" sz="1200" dirty="0"/>
          </a:p>
          <a:p>
            <a:endParaRPr lang="en-US" dirty="0"/>
          </a:p>
        </p:txBody>
      </p:sp>
      <p:sp>
        <p:nvSpPr>
          <p:cNvPr id="6" name="TextBox 5"/>
          <p:cNvSpPr txBox="1"/>
          <p:nvPr/>
        </p:nvSpPr>
        <p:spPr>
          <a:xfrm>
            <a:off x="4876800" y="457200"/>
            <a:ext cx="4267200" cy="6647974"/>
          </a:xfrm>
          <a:prstGeom prst="rect">
            <a:avLst/>
          </a:prstGeom>
          <a:noFill/>
        </p:spPr>
        <p:txBody>
          <a:bodyPr wrap="square" rtlCol="0">
            <a:spAutoFit/>
          </a:bodyPr>
          <a:lstStyle/>
          <a:p>
            <a:pPr marL="228600" lvl="0" indent="-228600">
              <a:buFont typeface="+mj-lt"/>
              <a:buAutoNum type="arabicPeriod" startAt="6"/>
            </a:pPr>
            <a:r>
              <a:rPr lang="en-US" sz="1200" b="1" dirty="0"/>
              <a:t>The green pigment found in the chloroplast that helps the plant to absorb light for photosynthesis is called the __________________.</a:t>
            </a:r>
          </a:p>
          <a:p>
            <a:pPr marL="685800" lvl="1" indent="-228600">
              <a:buFont typeface="+mj-lt"/>
              <a:buAutoNum type="alphaUcPeriod"/>
            </a:pPr>
            <a:r>
              <a:rPr lang="en-US" sz="1200" b="1" dirty="0"/>
              <a:t>stomata</a:t>
            </a:r>
          </a:p>
          <a:p>
            <a:pPr marL="685800" lvl="1" indent="-228600">
              <a:buFont typeface="+mj-lt"/>
              <a:buAutoNum type="alphaUcPeriod"/>
            </a:pPr>
            <a:r>
              <a:rPr lang="en-US" sz="1200" b="1" dirty="0"/>
              <a:t>chlorophyll</a:t>
            </a:r>
          </a:p>
          <a:p>
            <a:pPr marL="685800" lvl="1" indent="-228600">
              <a:buFont typeface="+mj-lt"/>
              <a:buAutoNum type="alphaUcPeriod"/>
            </a:pPr>
            <a:r>
              <a:rPr lang="en-US" sz="1200" b="1" dirty="0"/>
              <a:t>guard cell</a:t>
            </a:r>
          </a:p>
          <a:p>
            <a:pPr marL="685800" lvl="1" indent="-228600">
              <a:buFont typeface="+mj-lt"/>
              <a:buAutoNum type="alphaUcPeriod"/>
            </a:pPr>
            <a:r>
              <a:rPr lang="en-US" sz="1200" b="1" dirty="0"/>
              <a:t>closers</a:t>
            </a:r>
          </a:p>
          <a:p>
            <a:pPr marL="685800" lvl="1" indent="-228600"/>
            <a:endParaRPr lang="en-US" sz="1200" b="1" dirty="0"/>
          </a:p>
          <a:p>
            <a:pPr marL="228600" lvl="0" indent="-228600">
              <a:buFont typeface="+mj-lt"/>
              <a:buAutoNum type="arabicPeriod" startAt="6"/>
            </a:pPr>
            <a:r>
              <a:rPr lang="en-US" sz="1200" b="1" dirty="0"/>
              <a:t>The process where plants and animals break down food for energy is called ____________________________.</a:t>
            </a:r>
          </a:p>
          <a:p>
            <a:pPr marL="685800" lvl="1" indent="-228600">
              <a:buFont typeface="+mj-lt"/>
              <a:buAutoNum type="alphaUcPeriod"/>
            </a:pPr>
            <a:r>
              <a:rPr lang="en-US" sz="1200" b="1" dirty="0"/>
              <a:t>photosynthesis</a:t>
            </a:r>
          </a:p>
          <a:p>
            <a:pPr marL="685800" lvl="1" indent="-228600">
              <a:buFont typeface="+mj-lt"/>
              <a:buAutoNum type="alphaUcPeriod"/>
            </a:pPr>
            <a:r>
              <a:rPr lang="en-US" sz="1200" b="1" dirty="0"/>
              <a:t>respiration</a:t>
            </a:r>
          </a:p>
          <a:p>
            <a:pPr marL="685800" lvl="1" indent="-228600">
              <a:buFont typeface="+mj-lt"/>
              <a:buAutoNum type="alphaUcPeriod"/>
            </a:pPr>
            <a:r>
              <a:rPr lang="en-US" sz="1200" b="1" dirty="0"/>
              <a:t>transpiration</a:t>
            </a:r>
          </a:p>
          <a:p>
            <a:pPr marL="685800" lvl="1" indent="-228600">
              <a:buFont typeface="+mj-lt"/>
              <a:buAutoNum type="alphaUcPeriod"/>
            </a:pPr>
            <a:r>
              <a:rPr lang="en-US" sz="1200" b="1" dirty="0"/>
              <a:t>Precipitation</a:t>
            </a:r>
          </a:p>
          <a:p>
            <a:pPr marL="685800" lvl="1" indent="-228600"/>
            <a:endParaRPr lang="en-US" sz="1200" b="1" dirty="0"/>
          </a:p>
          <a:p>
            <a:pPr marL="228600" lvl="0" indent="-228600">
              <a:buFont typeface="+mj-lt"/>
              <a:buAutoNum type="arabicPeriod" startAt="6"/>
            </a:pPr>
            <a:r>
              <a:rPr lang="en-US" sz="1200" b="1" dirty="0"/>
              <a:t>The process where water is lost or evaporated through the leaves of a plant is called _____________________.</a:t>
            </a:r>
          </a:p>
          <a:p>
            <a:pPr marL="685800" lvl="1" indent="-228600">
              <a:buFont typeface="+mj-lt"/>
              <a:buAutoNum type="alphaUcPeriod"/>
            </a:pPr>
            <a:r>
              <a:rPr lang="en-US" sz="1200" b="1" dirty="0"/>
              <a:t>photosynthesis</a:t>
            </a:r>
          </a:p>
          <a:p>
            <a:pPr marL="685800" lvl="1" indent="-228600">
              <a:buFont typeface="+mj-lt"/>
              <a:buAutoNum type="alphaUcPeriod"/>
            </a:pPr>
            <a:r>
              <a:rPr lang="en-US" sz="1200" b="1" dirty="0"/>
              <a:t>respiration</a:t>
            </a:r>
          </a:p>
          <a:p>
            <a:pPr marL="685800" lvl="1" indent="-228600">
              <a:buFont typeface="+mj-lt"/>
              <a:buAutoNum type="alphaUcPeriod"/>
            </a:pPr>
            <a:r>
              <a:rPr lang="en-US" sz="1200" b="1" dirty="0"/>
              <a:t>transpiration</a:t>
            </a:r>
          </a:p>
          <a:p>
            <a:pPr marL="685800" lvl="1" indent="-228600">
              <a:buFont typeface="+mj-lt"/>
              <a:buAutoNum type="alphaUcPeriod"/>
            </a:pPr>
            <a:r>
              <a:rPr lang="en-US" sz="1200" b="1" dirty="0"/>
              <a:t>Precipitation</a:t>
            </a:r>
          </a:p>
          <a:p>
            <a:pPr marL="685800" lvl="1" indent="-228600"/>
            <a:endParaRPr lang="en-US" sz="1200" b="1" dirty="0"/>
          </a:p>
          <a:p>
            <a:pPr marL="228600" lvl="0" indent="-228600">
              <a:buFont typeface="+mj-lt"/>
              <a:buAutoNum type="arabicPeriod" startAt="6"/>
            </a:pPr>
            <a:r>
              <a:rPr lang="en-US" sz="1200" b="1" dirty="0"/>
              <a:t>The stomata has ______________ to help it open and close to prevent water loss through  the leaves.</a:t>
            </a:r>
          </a:p>
          <a:p>
            <a:pPr marL="685800" lvl="1" indent="-228600">
              <a:buFont typeface="+mj-lt"/>
              <a:buAutoNum type="alphaUcPeriod"/>
            </a:pPr>
            <a:r>
              <a:rPr lang="en-US" sz="1200" b="1" dirty="0"/>
              <a:t>stomata</a:t>
            </a:r>
          </a:p>
          <a:p>
            <a:pPr marL="685800" lvl="1" indent="-228600">
              <a:buFont typeface="+mj-lt"/>
              <a:buAutoNum type="alphaUcPeriod"/>
            </a:pPr>
            <a:r>
              <a:rPr lang="en-US" sz="1200" b="1" dirty="0"/>
              <a:t>chlorophyll</a:t>
            </a:r>
          </a:p>
          <a:p>
            <a:pPr marL="685800" lvl="1" indent="-228600">
              <a:buFont typeface="+mj-lt"/>
              <a:buAutoNum type="alphaUcPeriod"/>
            </a:pPr>
            <a:r>
              <a:rPr lang="en-US" sz="1200" b="1" dirty="0"/>
              <a:t>guard cell</a:t>
            </a:r>
          </a:p>
          <a:p>
            <a:pPr marL="685800" lvl="1" indent="-228600">
              <a:buFont typeface="+mj-lt"/>
              <a:buAutoNum type="alphaUcPeriod"/>
            </a:pPr>
            <a:r>
              <a:rPr lang="en-US" sz="1200" b="1" dirty="0"/>
              <a:t>Closers</a:t>
            </a:r>
          </a:p>
          <a:p>
            <a:pPr marL="685800" lvl="1" indent="-228600"/>
            <a:endParaRPr lang="en-US" sz="1200" b="1" dirty="0"/>
          </a:p>
          <a:p>
            <a:pPr marL="228600" lvl="0" indent="-228600">
              <a:buFont typeface="+mj-lt"/>
              <a:buAutoNum type="arabicPeriod" startAt="6"/>
            </a:pPr>
            <a:r>
              <a:rPr lang="en-US" sz="1200" b="1" dirty="0"/>
              <a:t>Which of the following does NOT belong?</a:t>
            </a:r>
          </a:p>
          <a:p>
            <a:pPr marL="685800" lvl="1" indent="-228600">
              <a:buFont typeface="+mj-lt"/>
              <a:buAutoNum type="alphaUcPeriod"/>
            </a:pPr>
            <a:r>
              <a:rPr lang="en-US" sz="1200" b="1" dirty="0"/>
              <a:t>grass</a:t>
            </a:r>
          </a:p>
          <a:p>
            <a:pPr marL="685800" lvl="1" indent="-228600">
              <a:buFont typeface="+mj-lt"/>
              <a:buAutoNum type="alphaUcPeriod"/>
            </a:pPr>
            <a:r>
              <a:rPr lang="en-US" sz="1200" b="1" dirty="0"/>
              <a:t>mosquito</a:t>
            </a:r>
          </a:p>
          <a:p>
            <a:pPr marL="685800" lvl="1" indent="-228600">
              <a:buFont typeface="+mj-lt"/>
              <a:buAutoNum type="alphaUcPeriod"/>
            </a:pPr>
            <a:r>
              <a:rPr lang="en-US" sz="1200" b="1" dirty="0"/>
              <a:t>sunflower</a:t>
            </a:r>
          </a:p>
          <a:p>
            <a:pPr marL="685800" lvl="1" indent="-228600">
              <a:buFont typeface="+mj-lt"/>
              <a:buAutoNum type="alphaUcPeriod"/>
            </a:pPr>
            <a:r>
              <a:rPr lang="en-US" sz="1200" b="1" dirty="0"/>
              <a:t>blue green algae</a:t>
            </a:r>
          </a:p>
          <a:p>
            <a:endParaRPr lang="en-US" dirty="0"/>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83083430"/>
              </p:ext>
            </p:extLst>
          </p:nvPr>
        </p:nvGraphicFramePr>
        <p:xfrm>
          <a:off x="0" y="762003"/>
          <a:ext cx="9144000" cy="5860760"/>
        </p:xfrm>
        <a:graphic>
          <a:graphicData uri="http://schemas.openxmlformats.org/drawingml/2006/table">
            <a:tbl>
              <a:tblPr firstRow="1" bandRow="1">
                <a:tableStyleId>{793D81CF-94F2-401A-BA57-92F5A7B2D0C5}</a:tableStyleId>
              </a:tblPr>
              <a:tblGrid>
                <a:gridCol w="2133600">
                  <a:extLst>
                    <a:ext uri="{9D8B030D-6E8A-4147-A177-3AD203B41FA5}">
                      <a16:colId xmlns:a16="http://schemas.microsoft.com/office/drawing/2014/main" val="3640209203"/>
                    </a:ext>
                  </a:extLst>
                </a:gridCol>
                <a:gridCol w="7010400">
                  <a:extLst>
                    <a:ext uri="{9D8B030D-6E8A-4147-A177-3AD203B41FA5}">
                      <a16:colId xmlns:a16="http://schemas.microsoft.com/office/drawing/2014/main" val="3333511994"/>
                    </a:ext>
                  </a:extLst>
                </a:gridCol>
              </a:tblGrid>
              <a:tr h="386026">
                <a:tc>
                  <a:txBody>
                    <a:bodyPr/>
                    <a:lstStyle/>
                    <a:p>
                      <a:pPr algn="ctr"/>
                      <a:r>
                        <a:rPr lang="en-US" dirty="0"/>
                        <a:t>Word</a:t>
                      </a:r>
                    </a:p>
                  </a:txBody>
                  <a:tcPr>
                    <a:lnR w="12700" cap="flat" cmpd="sng" algn="ctr">
                      <a:solidFill>
                        <a:schemeClr val="tx1"/>
                      </a:solidFill>
                      <a:prstDash val="solid"/>
                      <a:round/>
                      <a:headEnd type="none" w="med" len="med"/>
                      <a:tailEnd type="none" w="med" len="med"/>
                    </a:lnR>
                  </a:tcPr>
                </a:tc>
                <a:tc>
                  <a:txBody>
                    <a:bodyPr/>
                    <a:lstStyle/>
                    <a:p>
                      <a:pPr algn="ctr"/>
                      <a:r>
                        <a:rPr lang="en-US"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0779802"/>
                  </a:ext>
                </a:extLst>
              </a:tr>
              <a:tr h="375971">
                <a:tc>
                  <a:txBody>
                    <a:bodyPr/>
                    <a:lstStyle/>
                    <a:p>
                      <a:r>
                        <a:rPr lang="en-US" sz="1600" b="1" dirty="0"/>
                        <a:t>1.   chlorophyll</a:t>
                      </a:r>
                    </a:p>
                  </a:txBody>
                  <a:tcPr>
                    <a:lnR w="12700" cap="flat" cmpd="sng" algn="ctr">
                      <a:solidFill>
                        <a:schemeClr val="tx1"/>
                      </a:solidFill>
                      <a:prstDash val="solid"/>
                      <a:round/>
                      <a:headEnd type="none" w="med" len="med"/>
                      <a:tailEnd type="none" w="med" len="med"/>
                    </a:lnR>
                  </a:tcPr>
                </a:tc>
                <a:tc>
                  <a:txBody>
                    <a:bodyPr/>
                    <a:lstStyle/>
                    <a:p>
                      <a:r>
                        <a:rPr lang="en-US" sz="1600" b="1" dirty="0"/>
                        <a:t>A green pigment found in plant cells that absorbs light energy from the 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135283"/>
                  </a:ext>
                </a:extLst>
              </a:tr>
              <a:tr h="391388">
                <a:tc>
                  <a:txBody>
                    <a:bodyPr/>
                    <a:lstStyle/>
                    <a:p>
                      <a:pPr marL="342900" indent="-342900">
                        <a:buNone/>
                      </a:pPr>
                      <a:r>
                        <a:rPr lang="en-US" sz="1600" b="1" dirty="0"/>
                        <a:t>2.</a:t>
                      </a:r>
                      <a:r>
                        <a:rPr lang="en-US" sz="1600" b="1" baseline="0" dirty="0"/>
                        <a:t>   c</a:t>
                      </a:r>
                      <a:r>
                        <a:rPr lang="en-US" sz="1600" b="1" dirty="0"/>
                        <a:t>hloroplasts</a:t>
                      </a:r>
                    </a:p>
                  </a:txBody>
                  <a:tcPr>
                    <a:lnR w="12700" cap="flat" cmpd="sng" algn="ctr">
                      <a:solidFill>
                        <a:schemeClr val="tx1"/>
                      </a:solidFill>
                      <a:prstDash val="solid"/>
                      <a:round/>
                      <a:headEnd type="none" w="med" len="med"/>
                      <a:tailEnd type="none" w="med" len="med"/>
                    </a:lnR>
                  </a:tcPr>
                </a:tc>
                <a:tc>
                  <a:txBody>
                    <a:bodyPr/>
                    <a:lstStyle/>
                    <a:p>
                      <a:r>
                        <a:rPr lang="en-US" sz="1600" b="1" dirty="0"/>
                        <a:t>Parts of the plant</a:t>
                      </a:r>
                      <a:r>
                        <a:rPr lang="en-US" sz="1600" b="1" baseline="0" dirty="0"/>
                        <a:t> cells that contain chlorophyll.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923620"/>
                  </a:ext>
                </a:extLst>
              </a:tr>
              <a:tr h="611208">
                <a:tc>
                  <a:txBody>
                    <a:bodyPr/>
                    <a:lstStyle/>
                    <a:p>
                      <a:r>
                        <a:rPr lang="en-US" sz="1600" b="1" dirty="0"/>
                        <a:t>3.</a:t>
                      </a:r>
                      <a:r>
                        <a:rPr lang="en-US" sz="1600" b="1" baseline="0" dirty="0"/>
                        <a:t>   xylem</a:t>
                      </a:r>
                      <a:endParaRPr lang="en-US" sz="16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Vascular tissue that transports water and minerals from the roots up to the rest of the 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33208"/>
                  </a:ext>
                </a:extLst>
              </a:tr>
              <a:tr h="611208">
                <a:tc>
                  <a:txBody>
                    <a:bodyPr/>
                    <a:lstStyle/>
                    <a:p>
                      <a:r>
                        <a:rPr lang="en-US" sz="1600" b="1" dirty="0"/>
                        <a:t>4. </a:t>
                      </a:r>
                      <a:r>
                        <a:rPr lang="en-US" sz="1600" b="1" baseline="0" dirty="0"/>
                        <a:t>  phloem</a:t>
                      </a:r>
                      <a:endParaRPr lang="en-US" sz="1600" b="1" dirty="0"/>
                    </a:p>
                  </a:txBody>
                  <a:tcPr>
                    <a:lnR w="12700" cap="flat" cmpd="sng" algn="ctr">
                      <a:solidFill>
                        <a:schemeClr val="tx1"/>
                      </a:solidFill>
                      <a:prstDash val="solid"/>
                      <a:round/>
                      <a:headEnd type="none" w="med" len="med"/>
                      <a:tailEnd type="none" w="med" len="med"/>
                    </a:lnR>
                  </a:tcPr>
                </a:tc>
                <a:tc>
                  <a:txBody>
                    <a:bodyPr/>
                    <a:lstStyle/>
                    <a:p>
                      <a:r>
                        <a:rPr lang="en-US" sz="1600" b="1" dirty="0"/>
                        <a:t>Vascular tissue that transports food from the leaves down to the rest of the 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934631"/>
                  </a:ext>
                </a:extLst>
              </a:tr>
              <a:tr h="611208">
                <a:tc>
                  <a:txBody>
                    <a:bodyPr/>
                    <a:lstStyle/>
                    <a:p>
                      <a:pPr marL="342900" indent="-342900">
                        <a:buAutoNum type="arabicPeriod" startAt="5"/>
                      </a:pPr>
                      <a:r>
                        <a:rPr lang="en-US" sz="1600" b="1" dirty="0"/>
                        <a:t>Photosynthesis</a:t>
                      </a:r>
                    </a:p>
                    <a:p>
                      <a:pPr marL="342900" indent="-342900">
                        <a:buNone/>
                      </a:pPr>
                      <a:r>
                        <a:rPr lang="en-US" sz="1600" b="1" dirty="0"/>
                        <a:t>       (only plants)</a:t>
                      </a:r>
                    </a:p>
                  </a:txBody>
                  <a:tcPr>
                    <a:lnR w="12700" cap="flat" cmpd="sng" algn="ctr">
                      <a:solidFill>
                        <a:schemeClr val="tx1"/>
                      </a:solidFill>
                      <a:prstDash val="solid"/>
                      <a:round/>
                      <a:headEnd type="none" w="med" len="med"/>
                      <a:tailEnd type="none" w="med" len="med"/>
                    </a:lnR>
                  </a:tcPr>
                </a:tc>
                <a:tc>
                  <a:txBody>
                    <a:bodyPr/>
                    <a:lstStyle/>
                    <a:p>
                      <a:r>
                        <a:rPr lang="en-US" sz="1600" b="1" dirty="0"/>
                        <a:t>Process</a:t>
                      </a:r>
                      <a:r>
                        <a:rPr lang="en-US" sz="1600" b="1" baseline="0" dirty="0"/>
                        <a:t> plants use to make sugar (glucose) this requires carbon dioxide, water and sunlight. </a:t>
                      </a:r>
                      <a:r>
                        <a:rPr lang="pt-BR" sz="1600" b="0" i="0" kern="1200" dirty="0">
                          <a:solidFill>
                            <a:schemeClr val="dk1"/>
                          </a:solidFill>
                          <a:latin typeface="+mn-lt"/>
                          <a:ea typeface="+mn-ea"/>
                          <a:cs typeface="+mn-cs"/>
                        </a:rPr>
                        <a:t> </a:t>
                      </a:r>
                      <a:r>
                        <a:rPr lang="pt-BR" sz="1600" b="1" i="0" kern="1200" dirty="0">
                          <a:solidFill>
                            <a:schemeClr val="dk1"/>
                          </a:solidFill>
                          <a:latin typeface="+mn-lt"/>
                          <a:ea typeface="+mn-ea"/>
                          <a:cs typeface="+mn-cs"/>
                        </a:rPr>
                        <a:t>6CO2 + 6H2O + energy </a:t>
                      </a:r>
                      <a:r>
                        <a:rPr lang="pt-BR" sz="1600" b="1" i="0" kern="1200" dirty="0">
                          <a:solidFill>
                            <a:schemeClr val="dk1"/>
                          </a:solidFill>
                          <a:latin typeface="+mn-lt"/>
                          <a:ea typeface="+mn-ea"/>
                          <a:cs typeface="+mn-cs"/>
                          <a:sym typeface="Wingdings" pitchFamily="2" charset="2"/>
                        </a:rPr>
                        <a:t></a:t>
                      </a:r>
                      <a:r>
                        <a:rPr lang="pt-BR" sz="1600" b="1" i="0" kern="1200" dirty="0">
                          <a:solidFill>
                            <a:schemeClr val="dk1"/>
                          </a:solidFill>
                          <a:latin typeface="+mn-lt"/>
                          <a:ea typeface="+mn-ea"/>
                          <a:cs typeface="+mn-cs"/>
                        </a:rPr>
                        <a:t> C6H12O6 + 6O2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95230"/>
                  </a:ext>
                </a:extLst>
              </a:tr>
              <a:tr h="868559">
                <a:tc>
                  <a:txBody>
                    <a:bodyPr/>
                    <a:lstStyle/>
                    <a:p>
                      <a:pPr marL="342900" indent="-342900">
                        <a:buAutoNum type="arabicPeriod" startAt="6"/>
                      </a:pPr>
                      <a:r>
                        <a:rPr lang="en-US" sz="1600" b="1" dirty="0"/>
                        <a:t>respiration</a:t>
                      </a:r>
                    </a:p>
                    <a:p>
                      <a:pPr marL="342900" indent="-342900">
                        <a:buNone/>
                      </a:pPr>
                      <a:r>
                        <a:rPr lang="en-US" sz="1600" b="1" dirty="0"/>
                        <a:t>       (plants/animals)</a:t>
                      </a:r>
                    </a:p>
                  </a:txBody>
                  <a:tcPr>
                    <a:lnR w="12700" cap="flat" cmpd="sng" algn="ctr">
                      <a:solidFill>
                        <a:schemeClr val="tx1"/>
                      </a:solidFill>
                      <a:prstDash val="solid"/>
                      <a:round/>
                      <a:headEnd type="none" w="med" len="med"/>
                      <a:tailEnd type="none" w="med" len="med"/>
                    </a:lnR>
                  </a:tcPr>
                </a:tc>
                <a:tc>
                  <a:txBody>
                    <a:bodyPr/>
                    <a:lstStyle/>
                    <a:p>
                      <a:r>
                        <a:rPr lang="en-US" sz="1600" b="1" dirty="0"/>
                        <a:t>Process in which organisms obtain energy from the food it produces (plants)</a:t>
                      </a:r>
                      <a:r>
                        <a:rPr lang="en-US" sz="1600" b="1" baseline="0" dirty="0"/>
                        <a:t> or consumes (animals) to perform life functions such as growth or repairing. </a:t>
                      </a:r>
                      <a:r>
                        <a:rPr lang="pt-BR" sz="1600" b="1" i="0" kern="1200" dirty="0">
                          <a:solidFill>
                            <a:schemeClr val="dk1"/>
                          </a:solidFill>
                          <a:latin typeface="+mn-lt"/>
                          <a:ea typeface="+mn-ea"/>
                          <a:cs typeface="+mn-cs"/>
                        </a:rPr>
                        <a:t>C6H12O6 + 6O2 </a:t>
                      </a:r>
                      <a:r>
                        <a:rPr lang="pt-BR" sz="1600" b="1" i="0" kern="1200" dirty="0">
                          <a:solidFill>
                            <a:schemeClr val="dk1"/>
                          </a:solidFill>
                          <a:latin typeface="+mn-lt"/>
                          <a:ea typeface="+mn-ea"/>
                          <a:cs typeface="+mn-cs"/>
                          <a:sym typeface="Wingdings" pitchFamily="2" charset="2"/>
                        </a:rPr>
                        <a:t></a:t>
                      </a:r>
                      <a:r>
                        <a:rPr lang="pt-BR" sz="1600" b="1" i="0" kern="1200" dirty="0">
                          <a:solidFill>
                            <a:schemeClr val="dk1"/>
                          </a:solidFill>
                          <a:latin typeface="+mn-lt"/>
                          <a:ea typeface="+mn-ea"/>
                          <a:cs typeface="+mn-cs"/>
                        </a:rPr>
                        <a:t> 6CO2 + 6H2O + energy</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067429"/>
                  </a:ext>
                </a:extLst>
              </a:tr>
              <a:tr h="611208">
                <a:tc>
                  <a:txBody>
                    <a:bodyPr/>
                    <a:lstStyle/>
                    <a:p>
                      <a:pPr marL="342900" indent="-342900">
                        <a:buAutoNum type="arabicPeriod" startAt="7"/>
                      </a:pPr>
                      <a:r>
                        <a:rPr lang="en-US" sz="1600" b="1" baseline="0" dirty="0"/>
                        <a:t>Tr</a:t>
                      </a:r>
                      <a:r>
                        <a:rPr lang="en-US" sz="1600" b="1" dirty="0"/>
                        <a:t>anspiration</a:t>
                      </a:r>
                    </a:p>
                    <a:p>
                      <a:pPr marL="342900" indent="-342900">
                        <a:buNone/>
                      </a:pPr>
                      <a:r>
                        <a:rPr lang="en-US" sz="1600" b="1" dirty="0"/>
                        <a:t>       (only plants)</a:t>
                      </a:r>
                    </a:p>
                  </a:txBody>
                  <a:tcPr>
                    <a:lnR w="12700" cap="flat" cmpd="sng" algn="ctr">
                      <a:solidFill>
                        <a:schemeClr val="tx1"/>
                      </a:solidFill>
                      <a:prstDash val="solid"/>
                      <a:round/>
                      <a:headEnd type="none" w="med" len="med"/>
                      <a:tailEnd type="none" w="med" len="med"/>
                    </a:lnR>
                  </a:tcPr>
                </a:tc>
                <a:tc>
                  <a:txBody>
                    <a:bodyPr/>
                    <a:lstStyle/>
                    <a:p>
                      <a:r>
                        <a:rPr lang="en-US" sz="1600" b="1" dirty="0"/>
                        <a:t>Water loss (evaporation) through leaves that allows water to travel up the</a:t>
                      </a:r>
                      <a:r>
                        <a:rPr lang="en-US" sz="1600" b="1" baseline="0" dirty="0"/>
                        <a:t> plant against the pull of gravity.</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06931"/>
                  </a:ext>
                </a:extLst>
              </a:tr>
              <a:tr h="391388">
                <a:tc>
                  <a:txBody>
                    <a:bodyPr/>
                    <a:lstStyle/>
                    <a:p>
                      <a:r>
                        <a:rPr lang="en-US" sz="1600" b="1" dirty="0"/>
                        <a:t>8.   stomata</a:t>
                      </a:r>
                    </a:p>
                  </a:txBody>
                  <a:tcPr>
                    <a:lnR w="12700" cap="flat" cmpd="sng" algn="ctr">
                      <a:solidFill>
                        <a:schemeClr val="tx1"/>
                      </a:solidFill>
                      <a:prstDash val="solid"/>
                      <a:round/>
                      <a:headEnd type="none" w="med" len="med"/>
                      <a:tailEnd type="none" w="med" len="med"/>
                    </a:lnR>
                  </a:tcPr>
                </a:tc>
                <a:tc>
                  <a:txBody>
                    <a:bodyPr/>
                    <a:lstStyle/>
                    <a:p>
                      <a:r>
                        <a:rPr lang="en-US" sz="1600" b="1" dirty="0"/>
                        <a:t>Pores (holes) that allow CO2</a:t>
                      </a:r>
                      <a:r>
                        <a:rPr lang="en-US" sz="1600" b="1" baseline="0" dirty="0"/>
                        <a:t> </a:t>
                      </a:r>
                      <a:r>
                        <a:rPr lang="en-US" sz="1600" b="1" dirty="0"/>
                        <a:t>in and H2O vapor</a:t>
                      </a:r>
                      <a:r>
                        <a:rPr lang="en-US" sz="1600" b="1" baseline="0" dirty="0"/>
                        <a:t> and Oxygen</a:t>
                      </a:r>
                      <a:r>
                        <a:rPr lang="en-US" sz="1600" b="1" dirty="0"/>
                        <a:t> (O2) out of leaves.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91810"/>
                  </a:ext>
                </a:extLst>
              </a:tr>
              <a:tr h="611208">
                <a:tc>
                  <a:txBody>
                    <a:bodyPr/>
                    <a:lstStyle/>
                    <a:p>
                      <a:r>
                        <a:rPr lang="en-US" sz="1600" b="1" dirty="0"/>
                        <a:t>9.   root</a:t>
                      </a:r>
                      <a:r>
                        <a:rPr lang="en-US" sz="1600" b="1" baseline="0" dirty="0"/>
                        <a:t> hairs</a:t>
                      </a:r>
                      <a:endParaRPr lang="en-US" sz="1600"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Tiny extensions</a:t>
                      </a:r>
                      <a:r>
                        <a:rPr lang="en-US" sz="1600" b="1" baseline="0" dirty="0"/>
                        <a:t> of plant roots that increase the surface area of the roots to allow more water and nutrients to be absorbed.</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36962"/>
                  </a:ext>
                </a:extLst>
              </a:tr>
              <a:tr h="391388">
                <a:tc>
                  <a:txBody>
                    <a:bodyPr/>
                    <a:lstStyle/>
                    <a:p>
                      <a:pPr marL="342900" indent="-342900">
                        <a:buAutoNum type="arabicPeriod" startAt="10"/>
                      </a:pPr>
                      <a:r>
                        <a:rPr lang="en-US" sz="1600" b="1" baseline="0" dirty="0"/>
                        <a:t> guard cells</a:t>
                      </a:r>
                      <a:endParaRPr lang="en-US" sz="1600" b="1" dirty="0"/>
                    </a:p>
                  </a:txBody>
                  <a:tcPr>
                    <a:lnR w="12700" cap="flat" cmpd="sng" algn="ctr">
                      <a:solidFill>
                        <a:schemeClr val="tx1"/>
                      </a:solidFill>
                      <a:prstDash val="solid"/>
                      <a:round/>
                      <a:headEnd type="none" w="med" len="med"/>
                      <a:tailEnd type="none" w="med" len="med"/>
                    </a:lnR>
                  </a:tcPr>
                </a:tc>
                <a:tc>
                  <a:txBody>
                    <a:bodyPr/>
                    <a:lstStyle/>
                    <a:p>
                      <a:r>
                        <a:rPr lang="en-US" sz="1600" b="1" dirty="0"/>
                        <a:t>Cells that open and close the stomata to allow or prevent water loss from leaves.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572905"/>
                  </a:ext>
                </a:extLst>
              </a:tr>
            </a:tbl>
          </a:graphicData>
        </a:graphic>
      </p:graphicFrame>
      <p:sp>
        <p:nvSpPr>
          <p:cNvPr id="5" name="Rectangle 4"/>
          <p:cNvSpPr/>
          <p:nvPr/>
        </p:nvSpPr>
        <p:spPr>
          <a:xfrm>
            <a:off x="8458200" y="14068"/>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2</a:t>
            </a:r>
          </a:p>
        </p:txBody>
      </p:sp>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143000" y="0"/>
            <a:ext cx="6934200" cy="584775"/>
          </a:xfrm>
          <a:prstGeom prst="rect">
            <a:avLst/>
          </a:prstGeom>
          <a:noFill/>
          <a:ln w="9525">
            <a:noFill/>
            <a:miter lim="800000"/>
            <a:headEnd/>
            <a:tailEnd/>
          </a:ln>
          <a:effectLst/>
        </p:spPr>
        <p:txBody>
          <a:bodyPr>
            <a:spAutoFit/>
          </a:bodyPr>
          <a:lstStyle/>
          <a:p>
            <a:pPr algn="ctr">
              <a:spcBef>
                <a:spcPct val="50000"/>
              </a:spcBef>
            </a:pPr>
            <a:r>
              <a:rPr lang="en-US" sz="3200" b="1" dirty="0">
                <a:latin typeface="Britannic Bold" pitchFamily="34" charset="0"/>
              </a:rPr>
              <a:t>PHOTOSYNTHESIS SORT MAT</a:t>
            </a:r>
          </a:p>
        </p:txBody>
      </p:sp>
      <p:sp>
        <p:nvSpPr>
          <p:cNvPr id="1026" name="AutoShape 2" descr="Displaying IMG_8160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9" name="AutoShape 7" descr="Image result for f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1" name="AutoShape 9" descr="Image result for f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048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Rectangle 7"/>
          <p:cNvSpPr/>
          <p:nvPr/>
        </p:nvSpPr>
        <p:spPr>
          <a:xfrm>
            <a:off x="19050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Rectangle 8"/>
          <p:cNvSpPr/>
          <p:nvPr/>
        </p:nvSpPr>
        <p:spPr>
          <a:xfrm>
            <a:off x="35814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Rectangle 9"/>
          <p:cNvSpPr/>
          <p:nvPr/>
        </p:nvSpPr>
        <p:spPr>
          <a:xfrm>
            <a:off x="56388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Rectangle 10"/>
          <p:cNvSpPr/>
          <p:nvPr/>
        </p:nvSpPr>
        <p:spPr>
          <a:xfrm>
            <a:off x="73152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2" name="Rectangle 11"/>
          <p:cNvSpPr/>
          <p:nvPr/>
        </p:nvSpPr>
        <p:spPr>
          <a:xfrm>
            <a:off x="2286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3" name="Rectangle 12"/>
          <p:cNvSpPr/>
          <p:nvPr/>
        </p:nvSpPr>
        <p:spPr>
          <a:xfrm>
            <a:off x="19050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4" name="Rectangle 13"/>
          <p:cNvSpPr/>
          <p:nvPr/>
        </p:nvSpPr>
        <p:spPr>
          <a:xfrm>
            <a:off x="35814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5" name="Rectangle 14"/>
          <p:cNvSpPr/>
          <p:nvPr/>
        </p:nvSpPr>
        <p:spPr>
          <a:xfrm>
            <a:off x="56388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6" name="Rectangle 15"/>
          <p:cNvSpPr/>
          <p:nvPr/>
        </p:nvSpPr>
        <p:spPr>
          <a:xfrm>
            <a:off x="7315200" y="4114800"/>
            <a:ext cx="16002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7" name="TextBox 16"/>
          <p:cNvSpPr txBox="1"/>
          <p:nvPr/>
        </p:nvSpPr>
        <p:spPr>
          <a:xfrm>
            <a:off x="-381000" y="3048000"/>
            <a:ext cx="9829800" cy="707886"/>
          </a:xfrm>
          <a:prstGeom prst="rect">
            <a:avLst/>
          </a:prstGeom>
          <a:noFill/>
        </p:spPr>
        <p:txBody>
          <a:bodyPr wrap="square" rtlCol="0">
            <a:spAutoFit/>
          </a:bodyPr>
          <a:lstStyle/>
          <a:p>
            <a:pPr algn="ctr"/>
            <a:r>
              <a:rPr lang="en-US" sz="4000" b="1" dirty="0">
                <a:latin typeface="Britannic Bold" pitchFamily="34" charset="0"/>
              </a:rPr>
              <a:t>6CO</a:t>
            </a:r>
            <a:r>
              <a:rPr lang="en-US" sz="2800" b="1" dirty="0">
                <a:latin typeface="Britannic Bold" pitchFamily="34" charset="0"/>
              </a:rPr>
              <a:t>2</a:t>
            </a:r>
            <a:r>
              <a:rPr lang="en-US" sz="4000" b="1" dirty="0">
                <a:latin typeface="Britannic Bold" pitchFamily="34" charset="0"/>
              </a:rPr>
              <a:t> + 6H</a:t>
            </a:r>
            <a:r>
              <a:rPr lang="en-US" sz="2800" b="1" dirty="0">
                <a:latin typeface="Britannic Bold" pitchFamily="34" charset="0"/>
              </a:rPr>
              <a:t>2</a:t>
            </a:r>
            <a:r>
              <a:rPr lang="en-US" sz="4000" b="1" dirty="0">
                <a:latin typeface="Britannic Bold" pitchFamily="34" charset="0"/>
              </a:rPr>
              <a:t>O + energy </a:t>
            </a:r>
            <a:r>
              <a:rPr lang="en-US" sz="4000" b="1" dirty="0">
                <a:latin typeface="Britannic Bold" pitchFamily="34" charset="0"/>
                <a:sym typeface="Wingdings" pitchFamily="2" charset="2"/>
              </a:rPr>
              <a:t>C</a:t>
            </a:r>
            <a:r>
              <a:rPr lang="en-US" sz="2800" b="1" dirty="0">
                <a:latin typeface="Britannic Bold" pitchFamily="34" charset="0"/>
                <a:sym typeface="Wingdings" pitchFamily="2" charset="2"/>
              </a:rPr>
              <a:t>6</a:t>
            </a:r>
            <a:r>
              <a:rPr lang="en-US" sz="4000" b="1" dirty="0">
                <a:latin typeface="Britannic Bold" pitchFamily="34" charset="0"/>
                <a:sym typeface="Wingdings" pitchFamily="2" charset="2"/>
              </a:rPr>
              <a:t>H</a:t>
            </a:r>
            <a:r>
              <a:rPr lang="en-US" sz="2800" b="1" dirty="0">
                <a:latin typeface="Britannic Bold" pitchFamily="34" charset="0"/>
                <a:sym typeface="Wingdings" pitchFamily="2" charset="2"/>
              </a:rPr>
              <a:t>12</a:t>
            </a:r>
            <a:r>
              <a:rPr lang="en-US" sz="4000" b="1" dirty="0">
                <a:latin typeface="Britannic Bold" pitchFamily="34" charset="0"/>
                <a:sym typeface="Wingdings" pitchFamily="2" charset="2"/>
              </a:rPr>
              <a:t>O</a:t>
            </a:r>
            <a:r>
              <a:rPr lang="en-US" sz="2800" b="1" dirty="0">
                <a:latin typeface="Britannic Bold" pitchFamily="34" charset="0"/>
                <a:sym typeface="Wingdings" pitchFamily="2" charset="2"/>
              </a:rPr>
              <a:t>6</a:t>
            </a:r>
            <a:r>
              <a:rPr lang="en-US" sz="4000" b="1" dirty="0">
                <a:latin typeface="Britannic Bold" pitchFamily="34" charset="0"/>
                <a:sym typeface="Wingdings" pitchFamily="2" charset="2"/>
              </a:rPr>
              <a:t> +6O</a:t>
            </a:r>
            <a:r>
              <a:rPr lang="en-US" sz="2800" b="1" dirty="0">
                <a:latin typeface="Britannic Bold" pitchFamily="34" charset="0"/>
                <a:sym typeface="Wingdings" pitchFamily="2" charset="2"/>
              </a:rPr>
              <a:t>2</a:t>
            </a:r>
            <a:endParaRPr lang="en-US" sz="4000" b="1" dirty="0">
              <a:latin typeface="Britannic Bold" pitchFamily="34" charset="0"/>
            </a:endParaRPr>
          </a:p>
        </p:txBody>
      </p:sp>
      <p:sp>
        <p:nvSpPr>
          <p:cNvPr id="18" name="Down Arrow 17"/>
          <p:cNvSpPr/>
          <p:nvPr/>
        </p:nvSpPr>
        <p:spPr>
          <a:xfrm>
            <a:off x="6096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2860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39624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0960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8486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6096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22860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0800000">
            <a:off x="39624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0800000">
            <a:off x="60960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0800000">
            <a:off x="78486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2400" y="5943600"/>
            <a:ext cx="8991600" cy="646331"/>
          </a:xfrm>
          <a:prstGeom prst="rect">
            <a:avLst/>
          </a:prstGeom>
          <a:noFill/>
        </p:spPr>
        <p:txBody>
          <a:bodyPr wrap="square" rtlCol="0">
            <a:spAutoFit/>
          </a:bodyPr>
          <a:lstStyle/>
          <a:p>
            <a:r>
              <a:rPr lang="en-US" b="1" dirty="0">
                <a:latin typeface="Britannic Bold" pitchFamily="34" charset="0"/>
              </a:rPr>
              <a:t>AFTER YOU ARE DONE SORTING THE SORT MAT WITH YOUR TABLE GROUP, FILL IN THIS SORT MAT TO STUDY!</a:t>
            </a:r>
          </a:p>
        </p:txBody>
      </p:sp>
      <p:sp>
        <p:nvSpPr>
          <p:cNvPr id="30" name="Rectangle 29"/>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20</a:t>
            </a:r>
          </a:p>
        </p:txBody>
      </p:sp>
      <p:sp>
        <p:nvSpPr>
          <p:cNvPr id="31" name="TextBox 30"/>
          <p:cNvSpPr txBox="1"/>
          <p:nvPr/>
        </p:nvSpPr>
        <p:spPr>
          <a:xfrm>
            <a:off x="457200" y="457200"/>
            <a:ext cx="8458200" cy="707886"/>
          </a:xfrm>
          <a:prstGeom prst="rect">
            <a:avLst/>
          </a:prstGeom>
          <a:noFill/>
        </p:spPr>
        <p:txBody>
          <a:bodyPr wrap="square" rtlCol="0">
            <a:spAutoFit/>
          </a:bodyPr>
          <a:lstStyle/>
          <a:p>
            <a:pPr algn="ctr"/>
            <a:r>
              <a:rPr lang="en-US" sz="4000" b="1" dirty="0">
                <a:latin typeface="Britannic Bold" pitchFamily="34" charset="0"/>
                <a:sym typeface="Wingdings" pitchFamily="2" charset="2"/>
              </a:rPr>
              <a:t>Reactants </a:t>
            </a:r>
            <a:r>
              <a:rPr lang="en-US" sz="4000" b="1" dirty="0">
                <a:latin typeface="Britannic Bold" pitchFamily="34" charset="0"/>
                <a:sym typeface="Wingdings" pitchFamily="2" charset="2"/>
              </a:rPr>
              <a:t>      </a:t>
            </a:r>
            <a:r>
              <a:rPr lang="en-US" sz="4000" b="1" dirty="0">
                <a:latin typeface="Britannic Bold" pitchFamily="34" charset="0"/>
              </a:rPr>
              <a:t>Products</a:t>
            </a:r>
            <a:endParaRPr lang="en-US" sz="4000" b="1" dirty="0">
              <a:latin typeface="Britannic Bol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143000" y="0"/>
            <a:ext cx="6934200" cy="584775"/>
          </a:xfrm>
          <a:prstGeom prst="rect">
            <a:avLst/>
          </a:prstGeom>
          <a:noFill/>
          <a:ln w="9525">
            <a:noFill/>
            <a:miter lim="800000"/>
            <a:headEnd/>
            <a:tailEnd/>
          </a:ln>
          <a:effectLst/>
        </p:spPr>
        <p:txBody>
          <a:bodyPr>
            <a:spAutoFit/>
          </a:bodyPr>
          <a:lstStyle/>
          <a:p>
            <a:pPr algn="ctr">
              <a:spcBef>
                <a:spcPct val="50000"/>
              </a:spcBef>
            </a:pPr>
            <a:r>
              <a:rPr lang="en-US" sz="3200" b="1" dirty="0">
                <a:latin typeface="Britannic Bold" pitchFamily="34" charset="0"/>
              </a:rPr>
              <a:t>RESPIRATION SORT MAT</a:t>
            </a:r>
          </a:p>
        </p:txBody>
      </p:sp>
      <p:sp>
        <p:nvSpPr>
          <p:cNvPr id="1026" name="AutoShape 2" descr="Displaying IMG_8160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9" name="AutoShape 7" descr="Image result for f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1" name="AutoShape 9" descr="Image result for f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048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Rectangle 7"/>
          <p:cNvSpPr/>
          <p:nvPr/>
        </p:nvSpPr>
        <p:spPr>
          <a:xfrm>
            <a:off x="40386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Rectangle 8"/>
          <p:cNvSpPr/>
          <p:nvPr/>
        </p:nvSpPr>
        <p:spPr>
          <a:xfrm>
            <a:off x="74676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1" name="Rectangle 10"/>
          <p:cNvSpPr/>
          <p:nvPr/>
        </p:nvSpPr>
        <p:spPr>
          <a:xfrm>
            <a:off x="19812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2" name="Rectangle 11"/>
          <p:cNvSpPr/>
          <p:nvPr/>
        </p:nvSpPr>
        <p:spPr>
          <a:xfrm>
            <a:off x="2286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3" name="Rectangle 12"/>
          <p:cNvSpPr/>
          <p:nvPr/>
        </p:nvSpPr>
        <p:spPr>
          <a:xfrm>
            <a:off x="19050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4" name="Rectangle 13"/>
          <p:cNvSpPr/>
          <p:nvPr/>
        </p:nvSpPr>
        <p:spPr>
          <a:xfrm>
            <a:off x="40386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15" name="Rectangle 14"/>
          <p:cNvSpPr/>
          <p:nvPr/>
        </p:nvSpPr>
        <p:spPr>
          <a:xfrm>
            <a:off x="5638800" y="41148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6" name="Rectangle 15"/>
          <p:cNvSpPr/>
          <p:nvPr/>
        </p:nvSpPr>
        <p:spPr>
          <a:xfrm>
            <a:off x="7315200" y="4114800"/>
            <a:ext cx="16002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7" name="TextBox 16"/>
          <p:cNvSpPr txBox="1"/>
          <p:nvPr/>
        </p:nvSpPr>
        <p:spPr>
          <a:xfrm>
            <a:off x="-228600" y="3048000"/>
            <a:ext cx="9829800" cy="707886"/>
          </a:xfrm>
          <a:prstGeom prst="rect">
            <a:avLst/>
          </a:prstGeom>
          <a:noFill/>
        </p:spPr>
        <p:txBody>
          <a:bodyPr wrap="square" rtlCol="0">
            <a:spAutoFit/>
          </a:bodyPr>
          <a:lstStyle/>
          <a:p>
            <a:pPr algn="ctr"/>
            <a:r>
              <a:rPr lang="en-US" sz="4000" b="1" dirty="0">
                <a:latin typeface="Britannic Bold" pitchFamily="34" charset="0"/>
                <a:sym typeface="Wingdings" pitchFamily="2" charset="2"/>
              </a:rPr>
              <a:t>C</a:t>
            </a:r>
            <a:r>
              <a:rPr lang="en-US" sz="2800" b="1" dirty="0">
                <a:latin typeface="Britannic Bold" pitchFamily="34" charset="0"/>
                <a:sym typeface="Wingdings" pitchFamily="2" charset="2"/>
              </a:rPr>
              <a:t>6</a:t>
            </a:r>
            <a:r>
              <a:rPr lang="en-US" sz="4000" b="1" dirty="0">
                <a:latin typeface="Britannic Bold" pitchFamily="34" charset="0"/>
                <a:sym typeface="Wingdings" pitchFamily="2" charset="2"/>
              </a:rPr>
              <a:t>H</a:t>
            </a:r>
            <a:r>
              <a:rPr lang="en-US" sz="2800" b="1" dirty="0">
                <a:latin typeface="Britannic Bold" pitchFamily="34" charset="0"/>
                <a:sym typeface="Wingdings" pitchFamily="2" charset="2"/>
              </a:rPr>
              <a:t>12</a:t>
            </a:r>
            <a:r>
              <a:rPr lang="en-US" sz="4000" b="1" dirty="0">
                <a:latin typeface="Britannic Bold" pitchFamily="34" charset="0"/>
                <a:sym typeface="Wingdings" pitchFamily="2" charset="2"/>
              </a:rPr>
              <a:t>O</a:t>
            </a:r>
            <a:r>
              <a:rPr lang="en-US" sz="2800" b="1" dirty="0">
                <a:latin typeface="Britannic Bold" pitchFamily="34" charset="0"/>
                <a:sym typeface="Wingdings" pitchFamily="2" charset="2"/>
              </a:rPr>
              <a:t>6</a:t>
            </a:r>
            <a:r>
              <a:rPr lang="en-US" sz="4000" b="1" dirty="0">
                <a:latin typeface="Britannic Bold" pitchFamily="34" charset="0"/>
                <a:sym typeface="Wingdings" pitchFamily="2" charset="2"/>
              </a:rPr>
              <a:t> +6O</a:t>
            </a:r>
            <a:r>
              <a:rPr lang="en-US" sz="2800" b="1" dirty="0">
                <a:latin typeface="Britannic Bold" pitchFamily="34" charset="0"/>
                <a:sym typeface="Wingdings" pitchFamily="2" charset="2"/>
              </a:rPr>
              <a:t>2 </a:t>
            </a:r>
            <a:r>
              <a:rPr lang="en-US" sz="4000" b="1" dirty="0">
                <a:latin typeface="Britannic Bold" pitchFamily="34" charset="0"/>
                <a:sym typeface="Wingdings" pitchFamily="2" charset="2"/>
              </a:rPr>
              <a:t></a:t>
            </a:r>
            <a:r>
              <a:rPr lang="en-US" sz="4000" b="1" dirty="0">
                <a:latin typeface="Britannic Bold" pitchFamily="34" charset="0"/>
              </a:rPr>
              <a:t> 6CO</a:t>
            </a:r>
            <a:r>
              <a:rPr lang="en-US" sz="2800" b="1" dirty="0">
                <a:latin typeface="Britannic Bold" pitchFamily="34" charset="0"/>
              </a:rPr>
              <a:t>2</a:t>
            </a:r>
            <a:r>
              <a:rPr lang="en-US" sz="4000" b="1" dirty="0">
                <a:latin typeface="Britannic Bold" pitchFamily="34" charset="0"/>
              </a:rPr>
              <a:t> + 6H</a:t>
            </a:r>
            <a:r>
              <a:rPr lang="en-US" sz="2800" b="1" dirty="0">
                <a:latin typeface="Britannic Bold" pitchFamily="34" charset="0"/>
              </a:rPr>
              <a:t>2</a:t>
            </a:r>
            <a:r>
              <a:rPr lang="en-US" sz="4000" b="1" dirty="0">
                <a:latin typeface="Britannic Bold" pitchFamily="34" charset="0"/>
              </a:rPr>
              <a:t>O + energy </a:t>
            </a:r>
          </a:p>
        </p:txBody>
      </p:sp>
      <p:sp>
        <p:nvSpPr>
          <p:cNvPr id="18" name="Down Arrow 17"/>
          <p:cNvSpPr/>
          <p:nvPr/>
        </p:nvSpPr>
        <p:spPr>
          <a:xfrm>
            <a:off x="6096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2860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4196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0960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848600" y="26670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6096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22860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0800000">
            <a:off x="44196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0800000">
            <a:off x="60960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0800000">
            <a:off x="7848600" y="3657600"/>
            <a:ext cx="609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15000" y="1219200"/>
            <a:ext cx="1447800" cy="1447800"/>
          </a:xfrm>
          <a:prstGeom prst="rect">
            <a:avLst/>
          </a:prstGeom>
          <a:solidFill>
            <a:schemeClr val="bg1"/>
          </a:solidFill>
          <a:ln w="47625" cmpd="dbl">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9" name="TextBox 28"/>
          <p:cNvSpPr txBox="1"/>
          <p:nvPr/>
        </p:nvSpPr>
        <p:spPr>
          <a:xfrm>
            <a:off x="152400" y="5943600"/>
            <a:ext cx="8991600" cy="646331"/>
          </a:xfrm>
          <a:prstGeom prst="rect">
            <a:avLst/>
          </a:prstGeom>
          <a:noFill/>
        </p:spPr>
        <p:txBody>
          <a:bodyPr wrap="square" rtlCol="0">
            <a:spAutoFit/>
          </a:bodyPr>
          <a:lstStyle/>
          <a:p>
            <a:r>
              <a:rPr lang="en-US" b="1" dirty="0">
                <a:latin typeface="Britannic Bold" pitchFamily="34" charset="0"/>
              </a:rPr>
              <a:t>AFTER YOU ARE DONE SORTING THE SORT MAT WITH YOUR TABLE GROUP, FILL IN THIS SORT MAT TO STUDY!</a:t>
            </a:r>
          </a:p>
        </p:txBody>
      </p:sp>
      <p:sp>
        <p:nvSpPr>
          <p:cNvPr id="30" name="Rectangle 29"/>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21</a:t>
            </a:r>
          </a:p>
        </p:txBody>
      </p:sp>
      <p:sp>
        <p:nvSpPr>
          <p:cNvPr id="31" name="TextBox 30"/>
          <p:cNvSpPr txBox="1"/>
          <p:nvPr/>
        </p:nvSpPr>
        <p:spPr>
          <a:xfrm>
            <a:off x="0" y="457200"/>
            <a:ext cx="8458200" cy="707886"/>
          </a:xfrm>
          <a:prstGeom prst="rect">
            <a:avLst/>
          </a:prstGeom>
          <a:noFill/>
        </p:spPr>
        <p:txBody>
          <a:bodyPr wrap="square" rtlCol="0">
            <a:spAutoFit/>
          </a:bodyPr>
          <a:lstStyle/>
          <a:p>
            <a:pPr algn="ctr"/>
            <a:r>
              <a:rPr lang="en-US" sz="4000" b="1" dirty="0">
                <a:latin typeface="Britannic Bold" pitchFamily="34" charset="0"/>
              </a:rPr>
              <a:t>Reactants </a:t>
            </a:r>
            <a:r>
              <a:rPr lang="en-US" sz="4000" b="1">
                <a:latin typeface="Britannic Bold" pitchFamily="34" charset="0"/>
                <a:sym typeface="Wingdings" pitchFamily="2" charset="2"/>
              </a:rPr>
              <a:t>      Products</a:t>
            </a:r>
            <a:endParaRPr lang="en-US" sz="4000" b="1" dirty="0">
              <a:latin typeface="Britannic Bold"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b="1" dirty="0"/>
              <a:t>Scientific Argument: Claim, Evidence, Reasoning</a:t>
            </a:r>
          </a:p>
        </p:txBody>
      </p:sp>
      <p:sp>
        <p:nvSpPr>
          <p:cNvPr id="5" name="TextBox 4"/>
          <p:cNvSpPr txBox="1"/>
          <p:nvPr/>
        </p:nvSpPr>
        <p:spPr>
          <a:xfrm>
            <a:off x="5410200" y="762000"/>
            <a:ext cx="3733800" cy="5909310"/>
          </a:xfrm>
          <a:prstGeom prst="rect">
            <a:avLst/>
          </a:prstGeom>
          <a:noFill/>
        </p:spPr>
        <p:txBody>
          <a:bodyPr wrap="square" rtlCol="0">
            <a:spAutoFit/>
          </a:bodyPr>
          <a:lstStyle/>
          <a:p>
            <a:r>
              <a:rPr lang="en-US" b="1" dirty="0"/>
              <a:t>Using the graphic, use your scientific argument skills to make a claim, find evidence and reasoning about the concepts of photosynthesis, respiration and transpiration.</a:t>
            </a:r>
          </a:p>
          <a:p>
            <a:r>
              <a:rPr lang="en-US" b="1" dirty="0"/>
              <a:t>Claim:_____________________________________________________</a:t>
            </a:r>
          </a:p>
          <a:p>
            <a:endParaRPr lang="en-US" b="1" dirty="0"/>
          </a:p>
          <a:p>
            <a:r>
              <a:rPr lang="en-US" b="1" dirty="0"/>
              <a:t>Evidence: _________________________________________________________________________________________________________________________________________________</a:t>
            </a:r>
          </a:p>
          <a:p>
            <a:endParaRPr lang="en-US" b="1" dirty="0"/>
          </a:p>
          <a:p>
            <a:r>
              <a:rPr lang="en-US" b="1" dirty="0"/>
              <a:t>Reasoning: _________________________________________________________________________________________________________________________________________________</a:t>
            </a:r>
          </a:p>
        </p:txBody>
      </p:sp>
      <p:sp>
        <p:nvSpPr>
          <p:cNvPr id="8" name="TextBox 7"/>
          <p:cNvSpPr txBox="1"/>
          <p:nvPr/>
        </p:nvSpPr>
        <p:spPr>
          <a:xfrm>
            <a:off x="152400" y="5867400"/>
            <a:ext cx="5257800" cy="762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a:t>Find a fact</a:t>
            </a:r>
            <a:r>
              <a:rPr lang="en-US" sz="1400" b="1" dirty="0"/>
              <a:t>: According to this Photosynthesis and Cellular Respiration Graphic, the graphic is evidence that plants and animals both complete what process?</a:t>
            </a:r>
          </a:p>
        </p:txBody>
      </p:sp>
      <p:sp>
        <p:nvSpPr>
          <p:cNvPr id="10" name="Rectangle 9"/>
          <p:cNvSpPr/>
          <p:nvPr/>
        </p:nvSpPr>
        <p:spPr>
          <a:xfrm>
            <a:off x="0" y="685800"/>
            <a:ext cx="1024704" cy="369332"/>
          </a:xfrm>
          <a:prstGeom prst="rect">
            <a:avLst/>
          </a:prstGeom>
        </p:spPr>
        <p:txBody>
          <a:bodyPr wrap="none">
            <a:spAutoFit/>
          </a:bodyPr>
          <a:lstStyle/>
          <a:p>
            <a:r>
              <a:rPr lang="en-US" b="1" dirty="0"/>
              <a:t>6.E.2A.2 </a:t>
            </a:r>
            <a:endParaRPr lang="en-US" dirty="0"/>
          </a:p>
        </p:txBody>
      </p:sp>
      <p:sp>
        <p:nvSpPr>
          <p:cNvPr id="11" name="Rectangle 10"/>
          <p:cNvSpPr/>
          <p:nvPr/>
        </p:nvSpPr>
        <p:spPr>
          <a:xfrm>
            <a:off x="8305800" y="6150114"/>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22</a:t>
            </a:r>
          </a:p>
        </p:txBody>
      </p:sp>
      <p:pic>
        <p:nvPicPr>
          <p:cNvPr id="8195" name="Picture 3"/>
          <p:cNvPicPr>
            <a:picLocks noChangeAspect="1" noChangeArrowheads="1"/>
          </p:cNvPicPr>
          <p:nvPr/>
        </p:nvPicPr>
        <p:blipFill>
          <a:blip r:embed="rId2" cstate="print"/>
          <a:srcRect/>
          <a:stretch>
            <a:fillRect/>
          </a:stretch>
        </p:blipFill>
        <p:spPr bwMode="auto">
          <a:xfrm>
            <a:off x="0" y="990600"/>
            <a:ext cx="5438775" cy="4876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a:t>How to Solve One-Step Dimensional Analysis Problems</a:t>
            </a:r>
          </a:p>
        </p:txBody>
      </p:sp>
      <p:sp>
        <p:nvSpPr>
          <p:cNvPr id="4" name="Rectangle 3"/>
          <p:cNvSpPr/>
          <p:nvPr/>
        </p:nvSpPr>
        <p:spPr>
          <a:xfrm>
            <a:off x="0" y="1752600"/>
            <a:ext cx="4953000" cy="2062103"/>
          </a:xfrm>
          <a:prstGeom prst="rect">
            <a:avLst/>
          </a:prstGeom>
        </p:spPr>
        <p:txBody>
          <a:bodyPr wrap="square">
            <a:spAutoFit/>
          </a:bodyPr>
          <a:lstStyle/>
          <a:p>
            <a:r>
              <a:rPr lang="en-US" sz="3200" b="1" dirty="0"/>
              <a:t>The distance from North Myrtle to Surfside is 26 miles. What is the distance in cm?</a:t>
            </a:r>
          </a:p>
        </p:txBody>
      </p:sp>
      <p:sp>
        <p:nvSpPr>
          <p:cNvPr id="6" name="Rectangle 5"/>
          <p:cNvSpPr/>
          <p:nvPr/>
        </p:nvSpPr>
        <p:spPr>
          <a:xfrm>
            <a:off x="6434604" y="4572000"/>
            <a:ext cx="2709396" cy="830997"/>
          </a:xfrm>
          <a:prstGeom prst="rect">
            <a:avLst/>
          </a:prstGeom>
        </p:spPr>
        <p:txBody>
          <a:bodyPr wrap="none">
            <a:spAutoFit/>
          </a:bodyPr>
          <a:lstStyle/>
          <a:p>
            <a:pPr algn="ctr"/>
            <a:r>
              <a:rPr lang="en-US" sz="2400" b="1" dirty="0">
                <a:latin typeface="Times New Roman"/>
                <a:ea typeface="Times New Roman"/>
                <a:cs typeface="Times New Roman"/>
              </a:rPr>
              <a:t>Conversion</a:t>
            </a:r>
          </a:p>
          <a:p>
            <a:pPr algn="ctr"/>
            <a:r>
              <a:rPr lang="en-US" sz="2400" b="1" dirty="0">
                <a:latin typeface="Times New Roman"/>
                <a:ea typeface="Times New Roman"/>
                <a:cs typeface="Times New Roman"/>
              </a:rPr>
              <a:t>1 mi=</a:t>
            </a:r>
            <a:r>
              <a:rPr lang="en-US" sz="2400" b="1" baseline="0" dirty="0">
                <a:latin typeface="Times New Roman"/>
                <a:ea typeface="Times New Roman"/>
                <a:cs typeface="Times New Roman"/>
              </a:rPr>
              <a:t> 160,934.4 cm</a:t>
            </a:r>
            <a:endParaRPr lang="en-US" sz="2400" b="1" dirty="0">
              <a:latin typeface="Times New Roman"/>
              <a:ea typeface="Times New Roman"/>
              <a:cs typeface="Times New Roman"/>
            </a:endParaRPr>
          </a:p>
        </p:txBody>
      </p:sp>
      <p:pic>
        <p:nvPicPr>
          <p:cNvPr id="7" name="Picture 2"/>
          <p:cNvPicPr>
            <a:picLocks noChangeAspect="1" noChangeArrowheads="1"/>
          </p:cNvPicPr>
          <p:nvPr/>
        </p:nvPicPr>
        <p:blipFill>
          <a:blip r:embed="rId2" cstate="print"/>
          <a:srcRect/>
          <a:stretch>
            <a:fillRect/>
          </a:stretch>
        </p:blipFill>
        <p:spPr bwMode="auto">
          <a:xfrm>
            <a:off x="4953000" y="1752600"/>
            <a:ext cx="4038600" cy="2757040"/>
          </a:xfrm>
          <a:prstGeom prst="rect">
            <a:avLst/>
          </a:prstGeom>
          <a:noFill/>
          <a:ln w="9525">
            <a:noFill/>
            <a:miter lim="800000"/>
            <a:headEnd/>
            <a:tailEnd/>
          </a:ln>
        </p:spPr>
      </p:pic>
      <p:sp>
        <p:nvSpPr>
          <p:cNvPr id="8" name="Rectangle 7"/>
          <p:cNvSpPr/>
          <p:nvPr/>
        </p:nvSpPr>
        <p:spPr>
          <a:xfrm>
            <a:off x="8305800" y="5486400"/>
            <a:ext cx="8382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6" name="Rectangle 5"/>
          <p:cNvSpPr/>
          <p:nvPr/>
        </p:nvSpPr>
        <p:spPr>
          <a:xfrm>
            <a:off x="0" y="457200"/>
            <a:ext cx="8458200" cy="923330"/>
          </a:xfrm>
          <a:prstGeom prst="rect">
            <a:avLst/>
          </a:prstGeom>
        </p:spPr>
        <p:txBody>
          <a:bodyPr wrap="square">
            <a:spAutoFit/>
          </a:bodyPr>
          <a:lstStyle/>
          <a:p>
            <a:r>
              <a:rPr lang="en-US" b="1" u="sng" dirty="0"/>
              <a:t>6.L.5B.2</a:t>
            </a:r>
            <a:r>
              <a:rPr lang="en-US" dirty="0"/>
              <a:t>  </a:t>
            </a:r>
            <a:r>
              <a:rPr lang="en-US" b="1" dirty="0"/>
              <a:t>Analyze and interpret data to explain how the processes of photosynthesis, respiration, and transpiration work together to meet the needs of plants. </a:t>
            </a:r>
            <a:br>
              <a:rPr lang="en-US" dirty="0"/>
            </a:br>
            <a:r>
              <a:rPr lang="en-US" dirty="0"/>
              <a:t>​</a:t>
            </a:r>
          </a:p>
        </p:txBody>
      </p:sp>
      <p:sp>
        <p:nvSpPr>
          <p:cNvPr id="7" name="Rectangle 6"/>
          <p:cNvSpPr/>
          <p:nvPr/>
        </p:nvSpPr>
        <p:spPr>
          <a:xfrm>
            <a:off x="0" y="1219200"/>
            <a:ext cx="9144000" cy="4801314"/>
          </a:xfrm>
          <a:prstGeom prst="rect">
            <a:avLst/>
          </a:prstGeom>
        </p:spPr>
        <p:txBody>
          <a:bodyPr wrap="square">
            <a:spAutoFit/>
          </a:bodyPr>
          <a:lstStyle/>
          <a:p>
            <a:r>
              <a:rPr lang="en-US" u="sng" dirty="0"/>
              <a:t>Essential Knowledge</a:t>
            </a:r>
            <a:br>
              <a:rPr lang="en-US" dirty="0"/>
            </a:br>
            <a:r>
              <a:rPr lang="en-US" dirty="0"/>
              <a:t>It is essential for students to know that plants are organisms that perform certain processes necessary for survival.</a:t>
            </a:r>
            <a:br>
              <a:rPr lang="en-US" dirty="0"/>
            </a:br>
            <a:br>
              <a:rPr lang="en-US" dirty="0"/>
            </a:br>
            <a:r>
              <a:rPr lang="en-US" u="sng" dirty="0"/>
              <a:t>Photosynthesis</a:t>
            </a:r>
            <a:br>
              <a:rPr lang="en-US" dirty="0"/>
            </a:br>
            <a:r>
              <a:rPr lang="en-US" dirty="0"/>
              <a:t>● Plants are organisms that make their own food, a simple sugar, for survival.</a:t>
            </a:r>
            <a:br>
              <a:rPr lang="en-US" dirty="0"/>
            </a:br>
            <a:r>
              <a:rPr lang="en-US" dirty="0"/>
              <a:t>● The process by which they make this sugar is called photosynthesis.</a:t>
            </a:r>
            <a:br>
              <a:rPr lang="en-US" dirty="0"/>
            </a:br>
            <a:r>
              <a:rPr lang="en-US" dirty="0"/>
              <a:t>● Plant cells require sunlight, carbon dioxide and water to undergo photosynthesis.</a:t>
            </a:r>
            <a:br>
              <a:rPr lang="en-US" dirty="0"/>
            </a:br>
            <a:r>
              <a:rPr lang="en-US" dirty="0"/>
              <a:t>● Chloroplasts, found in the cells of the leaf, contain chlorophyll, a green pigment that absorbs light energy from the sun.</a:t>
            </a:r>
            <a:br>
              <a:rPr lang="en-US" dirty="0"/>
            </a:br>
            <a:r>
              <a:rPr lang="en-US" dirty="0"/>
              <a:t>● Carbon dioxide is taken in through openings, or pores, in the leaf called stomata and water is absorbed through the roots.</a:t>
            </a:r>
            <a:br>
              <a:rPr lang="en-US" dirty="0"/>
            </a:br>
            <a:r>
              <a:rPr lang="en-US" dirty="0"/>
              <a:t>● Simple sugar (glucose) and oxygen gas are produced. The plant uses the glucose for food and the oxygen gas released into the air through the stomata.</a:t>
            </a:r>
            <a:br>
              <a:rPr lang="en-US" dirty="0"/>
            </a:br>
            <a:r>
              <a:rPr lang="en-US" dirty="0"/>
              <a:t>Photosynthesis provides the oxygen gas in the atmosphere that most living organisms need.</a:t>
            </a:r>
            <a:br>
              <a:rPr lang="en-US" dirty="0"/>
            </a:br>
            <a:br>
              <a:rPr lang="en-US" dirty="0"/>
            </a:br>
            <a:endParaRPr lang="en-US" dirty="0"/>
          </a:p>
        </p:txBody>
      </p:sp>
      <p:sp>
        <p:nvSpPr>
          <p:cNvPr id="8" name="Rectangle 7"/>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24</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9" name="Rectangle 8"/>
          <p:cNvSpPr/>
          <p:nvPr/>
        </p:nvSpPr>
        <p:spPr>
          <a:xfrm>
            <a:off x="0" y="394692"/>
            <a:ext cx="9144000" cy="6463308"/>
          </a:xfrm>
          <a:prstGeom prst="rect">
            <a:avLst/>
          </a:prstGeom>
        </p:spPr>
        <p:txBody>
          <a:bodyPr wrap="square">
            <a:spAutoFit/>
          </a:bodyPr>
          <a:lstStyle/>
          <a:p>
            <a:r>
              <a:rPr lang="en-US" u="sng" dirty="0"/>
              <a:t>Respiration</a:t>
            </a:r>
            <a:br>
              <a:rPr lang="en-US" dirty="0"/>
            </a:br>
            <a:r>
              <a:rPr lang="en-US" dirty="0"/>
              <a:t>● The glucose created through photosynthesis is used to provide energy needed by the plants to perform life functions such as growing and repairing.</a:t>
            </a:r>
            <a:br>
              <a:rPr lang="en-US" dirty="0"/>
            </a:br>
            <a:r>
              <a:rPr lang="en-US" dirty="0"/>
              <a:t>● To obtain the energy from the food it produces, plants must break down the sugar in the cells throughout the plant in a cellular process called respiration.</a:t>
            </a:r>
            <a:br>
              <a:rPr lang="en-US" dirty="0"/>
            </a:br>
            <a:r>
              <a:rPr lang="en-US" dirty="0"/>
              <a:t>● Cells require glucose and oxygen gas to undergo respiration.</a:t>
            </a:r>
            <a:br>
              <a:rPr lang="en-US" dirty="0"/>
            </a:br>
            <a:r>
              <a:rPr lang="en-US" dirty="0"/>
              <a:t>● Oxygen gas from the air (taken in through the stomata) combines with the glucose, which is then broken down producing carbon dioxide and water.</a:t>
            </a:r>
            <a:br>
              <a:rPr lang="en-US" dirty="0"/>
            </a:br>
            <a:r>
              <a:rPr lang="en-US" dirty="0"/>
              <a:t>● During this process, energy is released. This energy will be used by the plant to perform life functions such as growth and repair.</a:t>
            </a:r>
            <a:br>
              <a:rPr lang="en-US" dirty="0"/>
            </a:br>
            <a:r>
              <a:rPr lang="en-US" dirty="0"/>
              <a:t>● The carbon dioxide gas and water that are formed are then given off through the stomata in the leaves.</a:t>
            </a:r>
            <a:br>
              <a:rPr lang="en-US" dirty="0"/>
            </a:br>
            <a:r>
              <a:rPr lang="en-US" i="1" dirty="0"/>
              <a:t>Note</a:t>
            </a:r>
            <a:r>
              <a:rPr lang="en-US" dirty="0"/>
              <a:t>: All organisms undergo respiration to release energy from food.</a:t>
            </a:r>
            <a:br>
              <a:rPr lang="en-US" dirty="0"/>
            </a:br>
            <a:br>
              <a:rPr lang="en-US" dirty="0"/>
            </a:br>
            <a:r>
              <a:rPr lang="en-US" u="sng" dirty="0"/>
              <a:t>Transpiration</a:t>
            </a:r>
            <a:br>
              <a:rPr lang="en-US" dirty="0"/>
            </a:br>
            <a:r>
              <a:rPr lang="en-US" dirty="0"/>
              <a:t>● Some of the water taken in through the roots of plants is used in the process of photosynthesis.</a:t>
            </a:r>
            <a:br>
              <a:rPr lang="en-US" dirty="0"/>
            </a:br>
            <a:r>
              <a:rPr lang="en-US" dirty="0"/>
              <a:t>● Plants store water inside of their cells.</a:t>
            </a:r>
            <a:br>
              <a:rPr lang="en-US" dirty="0"/>
            </a:br>
            <a:r>
              <a:rPr lang="en-US" dirty="0"/>
              <a:t>● Plants lose water through the leaves. This process is called transpiration.</a:t>
            </a:r>
            <a:br>
              <a:rPr lang="en-US" dirty="0"/>
            </a:br>
            <a:r>
              <a:rPr lang="en-US" dirty="0"/>
              <a:t>● Without a way to control transpiration, plants would wither up and die.</a:t>
            </a:r>
            <a:br>
              <a:rPr lang="en-US" dirty="0"/>
            </a:br>
            <a:r>
              <a:rPr lang="en-US" dirty="0"/>
              <a:t>● Guard cells, mostly on the underside of the leaf, open and close the stomata and allow plants to control transpiration.</a:t>
            </a:r>
            <a:br>
              <a:rPr lang="en-US" dirty="0"/>
            </a:br>
            <a:r>
              <a:rPr lang="en-US" dirty="0"/>
              <a:t>● When the stomata are closed, water cannot escape from the leaf.</a:t>
            </a:r>
          </a:p>
        </p:txBody>
      </p:sp>
      <p:sp>
        <p:nvSpPr>
          <p:cNvPr id="10" name="Rectangle 9"/>
          <p:cNvSpPr/>
          <p:nvPr/>
        </p:nvSpPr>
        <p:spPr>
          <a:xfrm>
            <a:off x="8305800" y="396240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25</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187" y="0"/>
            <a:ext cx="6693884" cy="523220"/>
          </a:xfrm>
          <a:prstGeom prst="rect">
            <a:avLst/>
          </a:prstGeom>
        </p:spPr>
        <p:txBody>
          <a:bodyPr wrap="none">
            <a:spAutoFit/>
          </a:bodyPr>
          <a:lstStyle/>
          <a:p>
            <a:pPr algn="ctr"/>
            <a:r>
              <a:rPr lang="en-US" sz="2800" b="1" dirty="0"/>
              <a:t>Photosynthesis, Respiration &amp; Transpiration</a:t>
            </a:r>
          </a:p>
        </p:txBody>
      </p:sp>
      <p:sp>
        <p:nvSpPr>
          <p:cNvPr id="8" name="Rectangle 7"/>
          <p:cNvSpPr/>
          <p:nvPr/>
        </p:nvSpPr>
        <p:spPr>
          <a:xfrm>
            <a:off x="0" y="457200"/>
            <a:ext cx="9144000" cy="6370975"/>
          </a:xfrm>
          <a:prstGeom prst="rect">
            <a:avLst/>
          </a:prstGeom>
        </p:spPr>
        <p:txBody>
          <a:bodyPr wrap="square">
            <a:spAutoFit/>
          </a:bodyPr>
          <a:lstStyle/>
          <a:p>
            <a:r>
              <a:rPr lang="en-US" sz="1700" u="sng" dirty="0"/>
              <a:t>Extended Knowledge</a:t>
            </a:r>
            <a:br>
              <a:rPr lang="en-US" sz="1700" dirty="0"/>
            </a:br>
            <a:r>
              <a:rPr lang="en-US" sz="1700" dirty="0"/>
              <a:t>• The chemical equation for photosynthesis is 6CO2 + 6H2O + energy </a:t>
            </a:r>
            <a:r>
              <a:rPr lang="en-US" sz="1700" dirty="0">
                <a:sym typeface="Wingdings" pitchFamily="2" charset="2"/>
              </a:rPr>
              <a:t></a:t>
            </a:r>
            <a:r>
              <a:rPr lang="en-US" sz="1700" dirty="0"/>
              <a:t> C6H12O6 + 6O2.</a:t>
            </a:r>
            <a:br>
              <a:rPr lang="en-US" sz="1700" dirty="0"/>
            </a:br>
            <a:r>
              <a:rPr lang="en-US" sz="1700" dirty="0"/>
              <a:t>• The chemical equation for respiration </a:t>
            </a:r>
            <a:r>
              <a:rPr lang="en-US" sz="1700"/>
              <a:t>is C6H12O6 + </a:t>
            </a:r>
            <a:r>
              <a:rPr lang="en-US" sz="1700" dirty="0"/>
              <a:t>6O2 </a:t>
            </a:r>
            <a:r>
              <a:rPr lang="en-US" sz="1700" dirty="0">
                <a:sym typeface="Wingdings" pitchFamily="2" charset="2"/>
              </a:rPr>
              <a:t></a:t>
            </a:r>
            <a:r>
              <a:rPr lang="en-US" sz="1700" dirty="0"/>
              <a:t> 6CO2 + 6H2O + energy.</a:t>
            </a:r>
            <a:br>
              <a:rPr lang="en-US" sz="1700" dirty="0"/>
            </a:br>
            <a:r>
              <a:rPr lang="en-US" sz="1700" dirty="0"/>
              <a:t>• Photosynthesis and respiration are chemical reactions that have chemical equations.</a:t>
            </a:r>
            <a:br>
              <a:rPr lang="en-US" sz="1700" dirty="0"/>
            </a:br>
            <a:r>
              <a:rPr lang="en-US" sz="1700" dirty="0"/>
              <a:t>• The reactants are at the beginning of the reaction (left side of the arrow) and the products are the substances that are formed (right side of the arrow).</a:t>
            </a:r>
            <a:br>
              <a:rPr lang="en-US" sz="1700" dirty="0"/>
            </a:br>
            <a:r>
              <a:rPr lang="en-US" sz="1700" dirty="0"/>
              <a:t>• Students may want to analyze the overall chemical equations for photosynthesis and cellular respiration so they are able to see the complementary relationship between the two processes.</a:t>
            </a:r>
            <a:br>
              <a:rPr lang="en-US" sz="1700" dirty="0"/>
            </a:br>
            <a:br>
              <a:rPr lang="en-US" sz="1700" dirty="0"/>
            </a:br>
            <a:r>
              <a:rPr lang="en-US" sz="1700" u="sng" dirty="0"/>
              <a:t>Assessment Guidance</a:t>
            </a:r>
            <a:br>
              <a:rPr lang="en-US" sz="1700" dirty="0"/>
            </a:br>
            <a:r>
              <a:rPr lang="en-US" sz="1700" dirty="0"/>
              <a:t>​The objective of this indicator is to analyze and interpret data to explain how the processes of photosynthesis, respiration, and transpiration work together to meet the needs of plants. Therefore, the primary focus of assessment should be for students to analyze and interpret data from informational texts, observations, measurements, and investigations to support claims that photosynthesis, transpiration, and respiration are processes that are necessary for plants to survive. This could include but is not limited to students using data from informational texts to describe how photosynthesis and respiration are inverse processes that help to ensure survival of the plant. Students can also conduct experiments in order to collect data that shows that photosynthesis or respiration are occurring (increasing amounts of carbon dioxide for photosynthesis or the presence of water for transpiration). Students to should use this data to show how these processes are helping the plant to survive. In addition to analyze and interpret data, students should ask questions; plan and carry out investigations; use mathematics and computational thinking; engage in argument from evidence; construct explanations; develop and use models; obtain, evaluate, and communicate information; and construct devices or define solutions.</a:t>
            </a:r>
          </a:p>
        </p:txBody>
      </p:sp>
      <p:sp>
        <p:nvSpPr>
          <p:cNvPr id="7" name="Rectangle 6"/>
          <p:cNvSpPr/>
          <p:nvPr/>
        </p:nvSpPr>
        <p:spPr>
          <a:xfrm>
            <a:off x="8305800" y="0"/>
            <a:ext cx="838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26</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pPr marL="514350" indent="-514350"/>
            <a:r>
              <a:rPr lang="en-US" sz="2800" b="1" dirty="0"/>
              <a:t>Focus Question: How is water transported through a plant?</a:t>
            </a:r>
          </a:p>
          <a:p>
            <a:pPr marL="514350" indent="-514350"/>
            <a:endParaRPr lang="en-US" sz="2800" dirty="0"/>
          </a:p>
          <a:p>
            <a:endParaRPr lang="en-US" sz="4000" dirty="0"/>
          </a:p>
          <a:p>
            <a:endParaRPr lang="en-US" dirty="0"/>
          </a:p>
        </p:txBody>
      </p:sp>
      <p:sp>
        <p:nvSpPr>
          <p:cNvPr id="4" name="Rectangle 3"/>
          <p:cNvSpPr/>
          <p:nvPr/>
        </p:nvSpPr>
        <p:spPr>
          <a:xfrm>
            <a:off x="0" y="1371600"/>
            <a:ext cx="9144000" cy="2308324"/>
          </a:xfrm>
          <a:prstGeom prst="rect">
            <a:avLst/>
          </a:prstGeom>
        </p:spPr>
        <p:txBody>
          <a:bodyPr wrap="square">
            <a:spAutoFit/>
          </a:bodyPr>
          <a:lstStyle/>
          <a:p>
            <a:r>
              <a:rPr lang="en-US" b="1" dirty="0"/>
              <a:t>Collect your bags from outside that were wrapped around a tree or your bag over a plant in the classroom.  The bags should be removed carefully and held shut as to not lose any water.</a:t>
            </a:r>
          </a:p>
          <a:p>
            <a:r>
              <a:rPr lang="en-US" b="1" dirty="0"/>
              <a:t>What do you observe?</a:t>
            </a:r>
          </a:p>
          <a:p>
            <a:endParaRPr lang="en-US" b="1" dirty="0"/>
          </a:p>
          <a:p>
            <a:r>
              <a:rPr lang="en-US" b="1" dirty="0"/>
              <a:t>The leaves were dry when the bag was put over the branch.  Where did  the water come from? </a:t>
            </a:r>
          </a:p>
          <a:p>
            <a:endParaRPr lang="en-US" b="1" dirty="0"/>
          </a:p>
          <a:p>
            <a:r>
              <a:rPr lang="en-US" b="1" dirty="0"/>
              <a:t>Where is the water that came out of all of the other leaves on the plant/tree you used for the experiment?</a:t>
            </a:r>
          </a:p>
        </p:txBody>
      </p:sp>
      <p:sp>
        <p:nvSpPr>
          <p:cNvPr id="5" name="TextBox 4"/>
          <p:cNvSpPr txBox="1"/>
          <p:nvPr/>
        </p:nvSpPr>
        <p:spPr>
          <a:xfrm>
            <a:off x="0" y="990600"/>
            <a:ext cx="9144000" cy="800219"/>
          </a:xfrm>
          <a:prstGeom prst="rect">
            <a:avLst/>
          </a:prstGeom>
          <a:noFill/>
        </p:spPr>
        <p:txBody>
          <a:bodyPr wrap="square" rtlCol="0">
            <a:spAutoFit/>
          </a:bodyPr>
          <a:lstStyle/>
          <a:p>
            <a:pPr marL="514350" indent="-514350"/>
            <a:r>
              <a:rPr lang="en-US" sz="2800" b="1" u="sng" dirty="0"/>
              <a:t>Lab Part 3: Transpiration &amp; Photosynthesis</a:t>
            </a:r>
            <a:endParaRPr lang="en-US" sz="4000" b="1" dirty="0"/>
          </a:p>
          <a:p>
            <a:endParaRPr lang="en-US" dirty="0"/>
          </a:p>
        </p:txBody>
      </p:sp>
      <p:sp>
        <p:nvSpPr>
          <p:cNvPr id="6" name="Rectangle 5"/>
          <p:cNvSpPr/>
          <p:nvPr/>
        </p:nvSpPr>
        <p:spPr>
          <a:xfrm>
            <a:off x="0" y="3886200"/>
            <a:ext cx="9144000" cy="2585323"/>
          </a:xfrm>
          <a:prstGeom prst="rect">
            <a:avLst/>
          </a:prstGeom>
        </p:spPr>
        <p:txBody>
          <a:bodyPr wrap="square">
            <a:spAutoFit/>
          </a:bodyPr>
          <a:lstStyle/>
          <a:p>
            <a:r>
              <a:rPr lang="en-US" b="1" dirty="0"/>
              <a:t>Compare the amount of water collected in your bag in milliliters using a graduated cylinder.</a:t>
            </a:r>
          </a:p>
          <a:p>
            <a:endParaRPr lang="en-US" b="1" dirty="0"/>
          </a:p>
          <a:p>
            <a:endParaRPr lang="en-US" b="1" dirty="0"/>
          </a:p>
          <a:p>
            <a:endParaRPr lang="en-US" b="1" dirty="0"/>
          </a:p>
          <a:p>
            <a:endParaRPr lang="en-US" b="1" dirty="0"/>
          </a:p>
          <a:p>
            <a:r>
              <a:rPr lang="en-US" b="1" dirty="0"/>
              <a:t>Define transpiration-</a:t>
            </a:r>
          </a:p>
          <a:p>
            <a:endParaRPr lang="en-US" b="1" dirty="0"/>
          </a:p>
          <a:p>
            <a:r>
              <a:rPr lang="en-US" b="1" dirty="0"/>
              <a:t>Even large trees manage to pull water up from their roots.  They may lift as much as ______L (Liters)  or ______ gal (gallons ) of water every day!</a:t>
            </a:r>
          </a:p>
        </p:txBody>
      </p:sp>
      <p:graphicFrame>
        <p:nvGraphicFramePr>
          <p:cNvPr id="7" name="Table 6"/>
          <p:cNvGraphicFramePr>
            <a:graphicFrameLocks noGrp="1"/>
          </p:cNvGraphicFramePr>
          <p:nvPr/>
        </p:nvGraphicFramePr>
        <p:xfrm>
          <a:off x="228600" y="4191000"/>
          <a:ext cx="8686800" cy="1043482"/>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6520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965200">
                  <a:extLst>
                    <a:ext uri="{9D8B030D-6E8A-4147-A177-3AD203B41FA5}">
                      <a16:colId xmlns:a16="http://schemas.microsoft.com/office/drawing/2014/main" val="20007"/>
                    </a:ext>
                  </a:extLst>
                </a:gridCol>
                <a:gridCol w="965200">
                  <a:extLst>
                    <a:ext uri="{9D8B030D-6E8A-4147-A177-3AD203B41FA5}">
                      <a16:colId xmlns:a16="http://schemas.microsoft.com/office/drawing/2014/main" val="20008"/>
                    </a:ext>
                  </a:extLst>
                </a:gridCol>
              </a:tblGrid>
              <a:tr h="587198">
                <a:tc>
                  <a:txBody>
                    <a:bodyPr/>
                    <a:lstStyle/>
                    <a:p>
                      <a:pPr algn="ctr"/>
                      <a:r>
                        <a:rPr lang="en-US" sz="1800" b="1" dirty="0"/>
                        <a:t>Group 1</a:t>
                      </a:r>
                    </a:p>
                  </a:txBody>
                  <a:tcPr>
                    <a:solidFill>
                      <a:schemeClr val="bg1">
                        <a:lumMod val="85000"/>
                      </a:schemeClr>
                    </a:solidFill>
                  </a:tcPr>
                </a:tc>
                <a:tc>
                  <a:txBody>
                    <a:bodyPr/>
                    <a:lstStyle/>
                    <a:p>
                      <a:pPr algn="ctr"/>
                      <a:r>
                        <a:rPr lang="en-US" sz="1800" b="1" dirty="0"/>
                        <a:t>Group 2</a:t>
                      </a:r>
                    </a:p>
                  </a:txBody>
                  <a:tcPr>
                    <a:solidFill>
                      <a:schemeClr val="bg1">
                        <a:lumMod val="85000"/>
                      </a:schemeClr>
                    </a:solidFill>
                  </a:tcPr>
                </a:tc>
                <a:tc>
                  <a:txBody>
                    <a:bodyPr/>
                    <a:lstStyle/>
                    <a:p>
                      <a:pPr algn="ctr"/>
                      <a:r>
                        <a:rPr lang="en-US" sz="1800" b="1" dirty="0"/>
                        <a:t>Group 3</a:t>
                      </a:r>
                    </a:p>
                  </a:txBody>
                  <a:tcPr>
                    <a:solidFill>
                      <a:schemeClr val="bg1">
                        <a:lumMod val="85000"/>
                      </a:schemeClr>
                    </a:solidFill>
                  </a:tcPr>
                </a:tc>
                <a:tc>
                  <a:txBody>
                    <a:bodyPr/>
                    <a:lstStyle/>
                    <a:p>
                      <a:pPr algn="ctr"/>
                      <a:r>
                        <a:rPr lang="en-US" sz="1800" b="1" dirty="0"/>
                        <a:t>Group 4</a:t>
                      </a:r>
                    </a:p>
                  </a:txBody>
                  <a:tcPr>
                    <a:solidFill>
                      <a:schemeClr val="bg1">
                        <a:lumMod val="85000"/>
                      </a:schemeClr>
                    </a:solidFill>
                  </a:tcPr>
                </a:tc>
                <a:tc>
                  <a:txBody>
                    <a:bodyPr/>
                    <a:lstStyle/>
                    <a:p>
                      <a:pPr algn="ctr"/>
                      <a:r>
                        <a:rPr lang="en-US" sz="1800" b="1" dirty="0"/>
                        <a:t>Group 5</a:t>
                      </a:r>
                    </a:p>
                  </a:txBody>
                  <a:tcPr>
                    <a:solidFill>
                      <a:schemeClr val="bg1">
                        <a:lumMod val="85000"/>
                      </a:schemeClr>
                    </a:solidFill>
                  </a:tcPr>
                </a:tc>
                <a:tc>
                  <a:txBody>
                    <a:bodyPr/>
                    <a:lstStyle/>
                    <a:p>
                      <a:pPr algn="ctr"/>
                      <a:r>
                        <a:rPr lang="en-US" sz="1800" b="1" dirty="0"/>
                        <a:t>Group 6</a:t>
                      </a:r>
                    </a:p>
                  </a:txBody>
                  <a:tcPr>
                    <a:solidFill>
                      <a:schemeClr val="bg1">
                        <a:lumMod val="85000"/>
                      </a:schemeClr>
                    </a:solidFill>
                  </a:tcPr>
                </a:tc>
                <a:tc>
                  <a:txBody>
                    <a:bodyPr/>
                    <a:lstStyle/>
                    <a:p>
                      <a:pPr algn="ctr"/>
                      <a:r>
                        <a:rPr lang="en-US" sz="1800" b="1" dirty="0"/>
                        <a:t>Group 7</a:t>
                      </a:r>
                    </a:p>
                  </a:txBody>
                  <a:tcPr>
                    <a:solidFill>
                      <a:schemeClr val="bg1">
                        <a:lumMod val="85000"/>
                      </a:schemeClr>
                    </a:solidFill>
                  </a:tcPr>
                </a:tc>
                <a:tc>
                  <a:txBody>
                    <a:bodyPr/>
                    <a:lstStyle/>
                    <a:p>
                      <a:pPr algn="ctr"/>
                      <a:r>
                        <a:rPr lang="en-US" sz="1800" b="1" dirty="0"/>
                        <a:t>Group 8</a:t>
                      </a:r>
                    </a:p>
                  </a:txBody>
                  <a:tcPr>
                    <a:solidFill>
                      <a:schemeClr val="bg1">
                        <a:lumMod val="85000"/>
                      </a:schemeClr>
                    </a:solidFill>
                  </a:tcPr>
                </a:tc>
                <a:tc>
                  <a:txBody>
                    <a:bodyPr/>
                    <a:lstStyle/>
                    <a:p>
                      <a:pPr algn="ctr"/>
                      <a:r>
                        <a:rPr lang="en-US" sz="1800" b="1" dirty="0"/>
                        <a:t>Class Average</a:t>
                      </a:r>
                    </a:p>
                  </a:txBody>
                  <a:tcPr>
                    <a:solidFill>
                      <a:schemeClr val="bg1">
                        <a:lumMod val="85000"/>
                      </a:schemeClr>
                    </a:solidFill>
                  </a:tcPr>
                </a:tc>
                <a:extLst>
                  <a:ext uri="{0D108BD9-81ED-4DB2-BD59-A6C34878D82A}">
                    <a16:rowId xmlns:a16="http://schemas.microsoft.com/office/drawing/2014/main" val="10000"/>
                  </a:ext>
                </a:extLst>
              </a:tr>
              <a:tr h="403402">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8458200" y="533401"/>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3</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00219"/>
          </a:xfrm>
          <a:prstGeom prst="rect">
            <a:avLst/>
          </a:prstGeom>
          <a:noFill/>
        </p:spPr>
        <p:txBody>
          <a:bodyPr wrap="square" rtlCol="0">
            <a:spAutoFit/>
          </a:bodyPr>
          <a:lstStyle/>
          <a:p>
            <a:pPr marL="514350" indent="-514350"/>
            <a:r>
              <a:rPr lang="en-US" sz="2800" b="1" u="sng" dirty="0"/>
              <a:t>Part 3: Transpiration &amp; Photosynthesis </a:t>
            </a:r>
            <a:r>
              <a:rPr lang="en-US" sz="2800" b="1" dirty="0"/>
              <a:t>(continued)</a:t>
            </a:r>
            <a:endParaRPr lang="en-US" sz="4000" b="1" dirty="0"/>
          </a:p>
          <a:p>
            <a:endParaRPr lang="en-US" dirty="0"/>
          </a:p>
        </p:txBody>
      </p:sp>
      <p:sp>
        <p:nvSpPr>
          <p:cNvPr id="4" name="TextBox 3"/>
          <p:cNvSpPr txBox="1"/>
          <p:nvPr/>
        </p:nvSpPr>
        <p:spPr>
          <a:xfrm>
            <a:off x="0" y="457200"/>
            <a:ext cx="9144000" cy="1754326"/>
          </a:xfrm>
          <a:prstGeom prst="rect">
            <a:avLst/>
          </a:prstGeom>
          <a:noFill/>
        </p:spPr>
        <p:txBody>
          <a:bodyPr wrap="square" rtlCol="0">
            <a:spAutoFit/>
          </a:bodyPr>
          <a:lstStyle/>
          <a:p>
            <a:r>
              <a:rPr lang="en-US" b="1" dirty="0"/>
              <a:t>Think back to our celery stalks and the water loss experiment.  Why did the celery stalks with more leaves lose more water?</a:t>
            </a:r>
          </a:p>
          <a:p>
            <a:endParaRPr lang="en-US" b="1" dirty="0"/>
          </a:p>
          <a:p>
            <a:endParaRPr lang="en-US" b="1" dirty="0"/>
          </a:p>
          <a:p>
            <a:endParaRPr lang="en-US" b="1" dirty="0"/>
          </a:p>
          <a:p>
            <a:endParaRPr lang="en-US" dirty="0"/>
          </a:p>
        </p:txBody>
      </p:sp>
      <p:sp>
        <p:nvSpPr>
          <p:cNvPr id="6" name="Rectangle 5"/>
          <p:cNvSpPr/>
          <p:nvPr/>
        </p:nvSpPr>
        <p:spPr>
          <a:xfrm>
            <a:off x="0" y="1600200"/>
            <a:ext cx="5861092" cy="830997"/>
          </a:xfrm>
          <a:prstGeom prst="rect">
            <a:avLst/>
          </a:prstGeom>
        </p:spPr>
        <p:txBody>
          <a:bodyPr wrap="none">
            <a:spAutoFit/>
          </a:bodyPr>
          <a:lstStyle/>
          <a:p>
            <a:r>
              <a:rPr lang="en-US" sz="2400" b="1" dirty="0"/>
              <a:t>Multicellular Levels of Complexity Questions</a:t>
            </a:r>
          </a:p>
          <a:p>
            <a:endParaRPr lang="en-US" sz="2400" b="1" dirty="0"/>
          </a:p>
        </p:txBody>
      </p:sp>
      <p:sp>
        <p:nvSpPr>
          <p:cNvPr id="7" name="TextBox 6"/>
          <p:cNvSpPr txBox="1"/>
          <p:nvPr/>
        </p:nvSpPr>
        <p:spPr>
          <a:xfrm>
            <a:off x="0" y="1981200"/>
            <a:ext cx="7543800" cy="369332"/>
          </a:xfrm>
          <a:prstGeom prst="rect">
            <a:avLst/>
          </a:prstGeom>
          <a:noFill/>
        </p:spPr>
        <p:txBody>
          <a:bodyPr wrap="square" rtlCol="0">
            <a:spAutoFit/>
          </a:bodyPr>
          <a:lstStyle/>
          <a:p>
            <a:r>
              <a:rPr lang="en-US" b="1" dirty="0">
                <a:hlinkClick r:id="rId2"/>
              </a:rPr>
              <a:t>Online Activity: Plant Vascular System</a:t>
            </a:r>
            <a:r>
              <a:rPr lang="en-US" b="1" dirty="0"/>
              <a:t> (sign in to Fossweb.com to view)</a:t>
            </a:r>
          </a:p>
        </p:txBody>
      </p:sp>
      <p:sp>
        <p:nvSpPr>
          <p:cNvPr id="8" name="Rectangle 7"/>
          <p:cNvSpPr/>
          <p:nvPr/>
        </p:nvSpPr>
        <p:spPr>
          <a:xfrm>
            <a:off x="0" y="2362200"/>
            <a:ext cx="9144000" cy="3416320"/>
          </a:xfrm>
          <a:prstGeom prst="rect">
            <a:avLst/>
          </a:prstGeom>
        </p:spPr>
        <p:txBody>
          <a:bodyPr wrap="square">
            <a:spAutoFit/>
          </a:bodyPr>
          <a:lstStyle/>
          <a:p>
            <a:r>
              <a:rPr lang="en-US" b="1" dirty="0"/>
              <a:t>How do single-celled organisms get the water that they need to live?</a:t>
            </a:r>
          </a:p>
          <a:p>
            <a:endParaRPr lang="en-US" b="1" dirty="0"/>
          </a:p>
          <a:p>
            <a:endParaRPr lang="en-US" b="1" dirty="0"/>
          </a:p>
          <a:p>
            <a:r>
              <a:rPr lang="en-US" b="1" dirty="0"/>
              <a:t>Are all of the cells in the </a:t>
            </a:r>
            <a:r>
              <a:rPr lang="en-US" b="1" dirty="0" err="1"/>
              <a:t>multicellular</a:t>
            </a:r>
            <a:r>
              <a:rPr lang="en-US" b="1" dirty="0"/>
              <a:t> celery and </a:t>
            </a:r>
            <a:r>
              <a:rPr lang="en-US" b="1" dirty="0" err="1"/>
              <a:t>tradescantia</a:t>
            </a:r>
            <a:r>
              <a:rPr lang="en-US" b="1" dirty="0"/>
              <a:t> (Wandering Jew) plants living?</a:t>
            </a:r>
          </a:p>
          <a:p>
            <a:r>
              <a:rPr lang="en-US" b="1" dirty="0"/>
              <a:t>Circle Yes or No</a:t>
            </a:r>
          </a:p>
          <a:p>
            <a:endParaRPr lang="en-US" b="1" dirty="0"/>
          </a:p>
          <a:p>
            <a:r>
              <a:rPr lang="en-US" b="1" dirty="0"/>
              <a:t>How do all of those cells: the guard cells, the leaf cells, the cells in the stalks and stems get the water they need?</a:t>
            </a:r>
          </a:p>
          <a:p>
            <a:endParaRPr lang="en-US" b="1" dirty="0"/>
          </a:p>
          <a:p>
            <a:endParaRPr lang="en-US" b="1" dirty="0"/>
          </a:p>
          <a:p>
            <a:endParaRPr lang="en-US" b="1" dirty="0"/>
          </a:p>
          <a:p>
            <a:r>
              <a:rPr lang="en-US" b="1" dirty="0"/>
              <a:t>In what part of the plant is xylem tissue found?</a:t>
            </a:r>
          </a:p>
        </p:txBody>
      </p:sp>
      <p:sp>
        <p:nvSpPr>
          <p:cNvPr id="9" name="Rectangle 8"/>
          <p:cNvSpPr/>
          <p:nvPr/>
        </p:nvSpPr>
        <p:spPr>
          <a:xfrm>
            <a:off x="8458200" y="1143000"/>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4</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5</a:t>
            </a:r>
          </a:p>
        </p:txBody>
      </p:sp>
      <p:sp>
        <p:nvSpPr>
          <p:cNvPr id="6" name="Rectangle 5"/>
          <p:cNvSpPr/>
          <p:nvPr/>
        </p:nvSpPr>
        <p:spPr>
          <a:xfrm>
            <a:off x="1676400" y="0"/>
            <a:ext cx="5334474" cy="461665"/>
          </a:xfrm>
          <a:prstGeom prst="rect">
            <a:avLst/>
          </a:prstGeom>
        </p:spPr>
        <p:txBody>
          <a:bodyPr wrap="none">
            <a:spAutoFit/>
          </a:bodyPr>
          <a:lstStyle/>
          <a:p>
            <a:r>
              <a:rPr lang="en-US" sz="2400" b="1" dirty="0"/>
              <a:t>Part 3: Transpiration and Photosynthesis</a:t>
            </a:r>
          </a:p>
        </p:txBody>
      </p:sp>
      <p:sp>
        <p:nvSpPr>
          <p:cNvPr id="7" name="TextBox 6"/>
          <p:cNvSpPr txBox="1"/>
          <p:nvPr/>
        </p:nvSpPr>
        <p:spPr>
          <a:xfrm>
            <a:off x="0" y="381000"/>
            <a:ext cx="7543800" cy="369332"/>
          </a:xfrm>
          <a:prstGeom prst="rect">
            <a:avLst/>
          </a:prstGeom>
          <a:noFill/>
        </p:spPr>
        <p:txBody>
          <a:bodyPr wrap="square" rtlCol="0">
            <a:spAutoFit/>
          </a:bodyPr>
          <a:lstStyle/>
          <a:p>
            <a:r>
              <a:rPr lang="en-US" b="1" dirty="0">
                <a:hlinkClick r:id="rId3"/>
              </a:rPr>
              <a:t>Online Activity: Plant Vascular System</a:t>
            </a:r>
            <a:r>
              <a:rPr lang="en-US" b="1" dirty="0"/>
              <a:t> (sign in to Fossweb.com to view)</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304800"/>
            <a:ext cx="9074385" cy="6400800"/>
          </a:xfrm>
          <a:prstGeom prst="rect">
            <a:avLst/>
          </a:prstGeom>
          <a:noFill/>
          <a:ln w="9525">
            <a:noFill/>
            <a:miter lim="800000"/>
            <a:headEnd/>
            <a:tailEnd/>
          </a:ln>
        </p:spPr>
      </p:pic>
      <p:sp>
        <p:nvSpPr>
          <p:cNvPr id="5" name="Rectangle 4"/>
          <p:cNvSpPr/>
          <p:nvPr/>
        </p:nvSpPr>
        <p:spPr>
          <a:xfrm>
            <a:off x="8534400" y="2819400"/>
            <a:ext cx="6096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6</a:t>
            </a:r>
          </a:p>
        </p:txBody>
      </p:sp>
      <p:sp>
        <p:nvSpPr>
          <p:cNvPr id="6" name="Rectangle 5"/>
          <p:cNvSpPr/>
          <p:nvPr/>
        </p:nvSpPr>
        <p:spPr>
          <a:xfrm>
            <a:off x="228600" y="1"/>
            <a:ext cx="8153400" cy="461665"/>
          </a:xfrm>
          <a:prstGeom prst="rect">
            <a:avLst/>
          </a:prstGeom>
        </p:spPr>
        <p:txBody>
          <a:bodyPr wrap="square">
            <a:spAutoFit/>
          </a:bodyPr>
          <a:lstStyle/>
          <a:p>
            <a:r>
              <a:rPr lang="en-US" sz="2400" b="1" dirty="0"/>
              <a:t>LAB: Part 3: Transpiration and Photosynthesis Book p. 43-47</a:t>
            </a:r>
          </a:p>
        </p:txBody>
      </p:sp>
      <p:sp>
        <p:nvSpPr>
          <p:cNvPr id="7" name="TextBox 6"/>
          <p:cNvSpPr txBox="1"/>
          <p:nvPr/>
        </p:nvSpPr>
        <p:spPr>
          <a:xfrm>
            <a:off x="0" y="381000"/>
            <a:ext cx="4419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Use your close reading skills as you read.</a:t>
            </a:r>
          </a:p>
        </p:txBody>
      </p:sp>
      <p:pic>
        <p:nvPicPr>
          <p:cNvPr id="23554" name="Picture 2" descr="Picture"/>
          <p:cNvPicPr>
            <a:picLocks noChangeAspect="1" noChangeArrowheads="1"/>
          </p:cNvPicPr>
          <p:nvPr/>
        </p:nvPicPr>
        <p:blipFill>
          <a:blip r:embed="rId3" cstate="print"/>
          <a:srcRect/>
          <a:stretch>
            <a:fillRect/>
          </a:stretch>
        </p:blipFill>
        <p:spPr bwMode="auto">
          <a:xfrm rot="16200000">
            <a:off x="1094456" y="3934744"/>
            <a:ext cx="1828800" cy="4017712"/>
          </a:xfrm>
          <a:prstGeom prst="rect">
            <a:avLst/>
          </a:prstGeom>
          <a:noFill/>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81000"/>
            <a:ext cx="9144000" cy="6477000"/>
          </a:xfrm>
          <a:prstGeom prst="rect">
            <a:avLst/>
          </a:prstGeom>
          <a:noFill/>
          <a:ln w="9525">
            <a:noFill/>
            <a:miter lim="800000"/>
            <a:headEnd/>
            <a:tailEnd/>
          </a:ln>
        </p:spPr>
      </p:pic>
      <p:sp>
        <p:nvSpPr>
          <p:cNvPr id="5" name="Rectangle 4"/>
          <p:cNvSpPr/>
          <p:nvPr/>
        </p:nvSpPr>
        <p:spPr>
          <a:xfrm>
            <a:off x="8610600" y="2971800"/>
            <a:ext cx="5334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7</a:t>
            </a:r>
          </a:p>
        </p:txBody>
      </p:sp>
      <p:sp>
        <p:nvSpPr>
          <p:cNvPr id="4" name="Rectangle 3"/>
          <p:cNvSpPr/>
          <p:nvPr/>
        </p:nvSpPr>
        <p:spPr>
          <a:xfrm>
            <a:off x="1676400" y="0"/>
            <a:ext cx="5977277" cy="461665"/>
          </a:xfrm>
          <a:prstGeom prst="rect">
            <a:avLst/>
          </a:prstGeom>
        </p:spPr>
        <p:txBody>
          <a:bodyPr wrap="none">
            <a:spAutoFit/>
          </a:bodyPr>
          <a:lstStyle/>
          <a:p>
            <a:r>
              <a:rPr lang="en-US" sz="2400" b="1" dirty="0"/>
              <a:t>LAB: Part 3: Transpiration and Photosynthesis</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457200"/>
            <a:ext cx="9107144" cy="6172200"/>
          </a:xfrm>
          <a:prstGeom prst="rect">
            <a:avLst/>
          </a:prstGeom>
          <a:noFill/>
          <a:ln w="9525">
            <a:noFill/>
            <a:miter lim="800000"/>
            <a:headEnd/>
            <a:tailEnd/>
          </a:ln>
        </p:spPr>
      </p:pic>
      <p:sp>
        <p:nvSpPr>
          <p:cNvPr id="5" name="Rectangle 4"/>
          <p:cNvSpPr/>
          <p:nvPr/>
        </p:nvSpPr>
        <p:spPr>
          <a:xfrm>
            <a:off x="8686800" y="2819400"/>
            <a:ext cx="457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8</a:t>
            </a:r>
          </a:p>
        </p:txBody>
      </p:sp>
      <p:sp>
        <p:nvSpPr>
          <p:cNvPr id="4" name="Rectangle 3"/>
          <p:cNvSpPr/>
          <p:nvPr/>
        </p:nvSpPr>
        <p:spPr>
          <a:xfrm>
            <a:off x="2362200" y="0"/>
            <a:ext cx="4088748" cy="461665"/>
          </a:xfrm>
          <a:prstGeom prst="rect">
            <a:avLst/>
          </a:prstGeom>
        </p:spPr>
        <p:txBody>
          <a:bodyPr wrap="none">
            <a:spAutoFit/>
          </a:bodyPr>
          <a:lstStyle/>
          <a:p>
            <a:r>
              <a:rPr lang="en-US" sz="2400" b="1" dirty="0"/>
              <a:t>LAB: Is Anything Alive in Here?</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8600" y="0"/>
            <a:ext cx="8915400" cy="6858000"/>
          </a:xfrm>
          <a:prstGeom prst="rect">
            <a:avLst/>
          </a:prstGeom>
          <a:noFill/>
          <a:ln w="9525">
            <a:noFill/>
            <a:miter lim="800000"/>
            <a:headEnd/>
            <a:tailEnd/>
          </a:ln>
        </p:spPr>
      </p:pic>
      <p:sp>
        <p:nvSpPr>
          <p:cNvPr id="6" name="Rectangle 5"/>
          <p:cNvSpPr/>
          <p:nvPr/>
        </p:nvSpPr>
        <p:spPr>
          <a:xfrm>
            <a:off x="8610600" y="2819400"/>
            <a:ext cx="5334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9</a:t>
            </a:r>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TotalTime>
  <Words>1306</Words>
  <Application>Microsoft Office PowerPoint</Application>
  <PresentationFormat>On-screen Show (4:3)</PresentationFormat>
  <Paragraphs>292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Arrus BT</vt:lpstr>
      <vt:lpstr>Britannic Bold</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Argument: Claim, Evidence, Reasoning</vt:lpstr>
      <vt:lpstr>How to Solve One-Step Dimensional Analysis Problems</vt:lpstr>
      <vt:lpstr>PowerPoint Presentation</vt:lpstr>
      <vt:lpstr>PowerPoint Presentation</vt:lpstr>
      <vt:lpstr>PowerPoint Presentation</vt:lpstr>
    </vt:vector>
  </TitlesOfParts>
  <Company>Horry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mmassey</dc:creator>
  <cp:lastModifiedBy>Mary Massey</cp:lastModifiedBy>
  <cp:revision>147</cp:revision>
  <dcterms:created xsi:type="dcterms:W3CDTF">2015-09-22T18:01:20Z</dcterms:created>
  <dcterms:modified xsi:type="dcterms:W3CDTF">2017-02-15T15:10:17Z</dcterms:modified>
</cp:coreProperties>
</file>