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2" r:id="rId3"/>
    <p:sldId id="307" r:id="rId4"/>
    <p:sldId id="294" r:id="rId5"/>
    <p:sldId id="317" r:id="rId6"/>
    <p:sldId id="318" r:id="rId7"/>
    <p:sldId id="319" r:id="rId8"/>
    <p:sldId id="295" r:id="rId9"/>
    <p:sldId id="296" r:id="rId10"/>
    <p:sldId id="308" r:id="rId11"/>
    <p:sldId id="310" r:id="rId12"/>
    <p:sldId id="321" r:id="rId13"/>
    <p:sldId id="306" r:id="rId14"/>
    <p:sldId id="315" r:id="rId15"/>
    <p:sldId id="316" r:id="rId16"/>
    <p:sldId id="313" r:id="rId17"/>
    <p:sldId id="314" r:id="rId18"/>
    <p:sldId id="322" r:id="rId19"/>
    <p:sldId id="323" r:id="rId20"/>
    <p:sldId id="324" r:id="rId21"/>
    <p:sldId id="325" r:id="rId22"/>
    <p:sldId id="32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256" y="-7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14E0E-045C-497B-A70F-D2BA926FA333}"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463C25E-6604-4E4A-9352-FD8EE0C9CEB6}">
      <dgm:prSet phldrT="[Text]" custT="1"/>
      <dgm:spPr>
        <a:effectLst>
          <a:outerShdw blurRad="50800" dist="38100" dir="5400000" algn="t" rotWithShape="0">
            <a:prstClr val="black">
              <a:alpha val="40000"/>
            </a:prstClr>
          </a:outerShdw>
        </a:effectLst>
      </dgm:spPr>
      <dgm:t>
        <a:bodyPr anchor="t"/>
        <a:lstStyle/>
        <a:p>
          <a:pPr algn="l"/>
          <a:r>
            <a:rPr lang="en-US" sz="1000" dirty="0" smtClean="0"/>
            <a:t>Organisms that make their own food: ______________</a:t>
          </a:r>
          <a:endParaRPr lang="en-US" sz="1000" dirty="0"/>
        </a:p>
      </dgm:t>
    </dgm:pt>
    <dgm:pt modelId="{D1E951E5-1553-46D8-97B9-E48E0F72C5BA}" type="parTrans" cxnId="{FFB51FEE-7DBA-4AE6-A9AE-D025A9BE4B2D}">
      <dgm:prSet/>
      <dgm:spPr/>
      <dgm:t>
        <a:bodyPr/>
        <a:lstStyle/>
        <a:p>
          <a:endParaRPr lang="en-US" sz="1000"/>
        </a:p>
      </dgm:t>
    </dgm:pt>
    <dgm:pt modelId="{10D2582E-01B8-44CF-B3FB-21F1140D38F9}" type="sibTrans" cxnId="{FFB51FEE-7DBA-4AE6-A9AE-D025A9BE4B2D}">
      <dgm:prSet/>
      <dgm:spPr/>
      <dgm:t>
        <a:bodyPr/>
        <a:lstStyle/>
        <a:p>
          <a:endParaRPr lang="en-US" sz="1000"/>
        </a:p>
      </dgm:t>
    </dgm:pt>
    <dgm:pt modelId="{AD95F8A7-B285-4154-9D77-D895C2F30AF1}">
      <dgm:prSet phldrT="[Text]" custT="1"/>
      <dgm:spPr>
        <a:effectLst>
          <a:outerShdw blurRad="50800" dist="38100" dir="5400000" algn="t" rotWithShape="0">
            <a:prstClr val="black">
              <a:alpha val="40000"/>
            </a:prstClr>
          </a:outerShdw>
        </a:effectLst>
      </dgm:spPr>
      <dgm:t>
        <a:bodyPr anchor="t"/>
        <a:lstStyle/>
        <a:p>
          <a:r>
            <a:rPr lang="en-US" sz="1000" dirty="0" smtClean="0"/>
            <a:t>Organisms that must  find an external source of food: __________________</a:t>
          </a:r>
          <a:endParaRPr lang="en-US" sz="1000" dirty="0"/>
        </a:p>
      </dgm:t>
    </dgm:pt>
    <dgm:pt modelId="{305F47EA-A8B6-4318-8821-A3E47AD25DC6}" type="parTrans" cxnId="{0828E222-3D5D-4EB0-9E25-09E98853E045}">
      <dgm:prSet/>
      <dgm:spPr/>
      <dgm:t>
        <a:bodyPr/>
        <a:lstStyle/>
        <a:p>
          <a:endParaRPr lang="en-US" sz="1000"/>
        </a:p>
      </dgm:t>
    </dgm:pt>
    <dgm:pt modelId="{2932C8AE-FCCB-4A1A-ADEC-4F237E17A134}" type="sibTrans" cxnId="{0828E222-3D5D-4EB0-9E25-09E98853E045}">
      <dgm:prSet/>
      <dgm:spPr/>
      <dgm:t>
        <a:bodyPr/>
        <a:lstStyle/>
        <a:p>
          <a:endParaRPr lang="en-US" sz="1000"/>
        </a:p>
      </dgm:t>
    </dgm:pt>
    <dgm:pt modelId="{40528839-F828-4144-897E-FD9A6F1055C8}">
      <dgm:prSet phldrT="[Text]" custT="1"/>
      <dgm:spPr>
        <a:effectLst>
          <a:outerShdw blurRad="50800" dist="38100" dir="5400000" algn="t" rotWithShape="0">
            <a:prstClr val="black">
              <a:alpha val="40000"/>
            </a:prstClr>
          </a:outerShdw>
        </a:effectLst>
      </dgm:spPr>
      <dgm:t>
        <a:bodyPr anchor="t"/>
        <a:lstStyle/>
        <a:p>
          <a:r>
            <a:rPr lang="en-US" sz="1000" dirty="0" smtClean="0"/>
            <a:t>The largest group of plants: ________________</a:t>
          </a:r>
          <a:endParaRPr lang="en-US" sz="1000" dirty="0"/>
        </a:p>
      </dgm:t>
    </dgm:pt>
    <dgm:pt modelId="{F322BCDF-A261-4E75-86A1-0B0AC4FBBF3A}" type="parTrans" cxnId="{A46684E9-78D4-4AA6-BEB1-A687D25A1192}">
      <dgm:prSet/>
      <dgm:spPr/>
      <dgm:t>
        <a:bodyPr/>
        <a:lstStyle/>
        <a:p>
          <a:endParaRPr lang="en-US" sz="1000"/>
        </a:p>
      </dgm:t>
    </dgm:pt>
    <dgm:pt modelId="{0B69EB09-98F0-4908-B05A-99AF3DB09DF4}" type="sibTrans" cxnId="{A46684E9-78D4-4AA6-BEB1-A687D25A1192}">
      <dgm:prSet/>
      <dgm:spPr/>
      <dgm:t>
        <a:bodyPr/>
        <a:lstStyle/>
        <a:p>
          <a:endParaRPr lang="en-US" sz="1000"/>
        </a:p>
      </dgm:t>
    </dgm:pt>
    <dgm:pt modelId="{7DC102D2-5422-4338-A5A0-C44344B78FC7}">
      <dgm:prSet phldrT="[Text]" custT="1"/>
      <dgm:spPr>
        <a:effectLst>
          <a:outerShdw blurRad="50800" dist="38100" dir="5400000" algn="t" rotWithShape="0">
            <a:prstClr val="black">
              <a:alpha val="40000"/>
            </a:prstClr>
          </a:outerShdw>
        </a:effectLst>
      </dgm:spPr>
      <dgm:t>
        <a:bodyPr anchor="t"/>
        <a:lstStyle/>
        <a:p>
          <a:r>
            <a:rPr lang="en-US" sz="1000" dirty="0" smtClean="0"/>
            <a:t>Group of plants that do not have true root, stems, or leaves: _________________</a:t>
          </a:r>
          <a:endParaRPr lang="en-US" sz="1000" dirty="0"/>
        </a:p>
      </dgm:t>
    </dgm:pt>
    <dgm:pt modelId="{57D94360-2B15-4F99-93ED-37CCF7FC56BB}" type="parTrans" cxnId="{0C26A471-7F18-4209-A6A0-EDE772550B6E}">
      <dgm:prSet/>
      <dgm:spPr/>
      <dgm:t>
        <a:bodyPr/>
        <a:lstStyle/>
        <a:p>
          <a:endParaRPr lang="en-US" sz="1000"/>
        </a:p>
      </dgm:t>
    </dgm:pt>
    <dgm:pt modelId="{F9A9C039-5A9F-4946-A237-C31D6E8D4715}" type="sibTrans" cxnId="{0C26A471-7F18-4209-A6A0-EDE772550B6E}">
      <dgm:prSet/>
      <dgm:spPr/>
      <dgm:t>
        <a:bodyPr/>
        <a:lstStyle/>
        <a:p>
          <a:endParaRPr lang="en-US" sz="1000"/>
        </a:p>
      </dgm:t>
    </dgm:pt>
    <dgm:pt modelId="{4E379B55-1899-405C-8406-23D519B0D667}">
      <dgm:prSet phldrT="[Text]" custT="1"/>
      <dgm:spPr>
        <a:effectLst>
          <a:outerShdw blurRad="50800" dist="38100" dir="5400000" algn="t" rotWithShape="0">
            <a:prstClr val="black">
              <a:alpha val="40000"/>
            </a:prstClr>
          </a:outerShdw>
        </a:effectLst>
      </dgm:spPr>
      <dgm:t>
        <a:bodyPr anchor="t"/>
        <a:lstStyle/>
        <a:p>
          <a:pPr algn="l"/>
          <a:r>
            <a:rPr lang="en-US" sz="1000" dirty="0" smtClean="0"/>
            <a:t>Vascular Plants-vascular tissue: 1. _______ carries ______ 2. ___________ (carries ______)</a:t>
          </a:r>
          <a:endParaRPr lang="en-US" sz="1000" dirty="0"/>
        </a:p>
      </dgm:t>
    </dgm:pt>
    <dgm:pt modelId="{3AE2419B-A498-4006-BDCE-238E55ED62F3}" type="parTrans" cxnId="{7FF83BDB-73AB-4B7E-9A98-4C298CDC319C}">
      <dgm:prSet/>
      <dgm:spPr/>
      <dgm:t>
        <a:bodyPr/>
        <a:lstStyle/>
        <a:p>
          <a:endParaRPr lang="en-US" sz="1000"/>
        </a:p>
      </dgm:t>
    </dgm:pt>
    <dgm:pt modelId="{AC75A47F-2C7F-4A5C-8DEB-5A7070F6E17B}" type="sibTrans" cxnId="{7FF83BDB-73AB-4B7E-9A98-4C298CDC319C}">
      <dgm:prSet/>
      <dgm:spPr/>
      <dgm:t>
        <a:bodyPr/>
        <a:lstStyle/>
        <a:p>
          <a:endParaRPr lang="en-US" sz="1000"/>
        </a:p>
      </dgm:t>
    </dgm:pt>
    <dgm:pt modelId="{4CB048EA-8CE3-40DE-A41F-356AB5407F64}">
      <dgm:prSet custT="1"/>
      <dgm:spPr>
        <a:effectLst>
          <a:outerShdw blurRad="50800" dist="38100" dir="2700000" algn="tl" rotWithShape="0">
            <a:prstClr val="black">
              <a:alpha val="40000"/>
            </a:prstClr>
          </a:outerShdw>
        </a:effectLst>
      </dgm:spPr>
      <dgm:t>
        <a:bodyPr anchor="t"/>
        <a:lstStyle/>
        <a:p>
          <a:pPr algn="l"/>
          <a:r>
            <a:rPr lang="en-US" sz="1000" dirty="0" smtClean="0"/>
            <a:t>Flowerless plants reproduce by ___________.</a:t>
          </a:r>
          <a:endParaRPr lang="en-US" sz="1000" dirty="0"/>
        </a:p>
      </dgm:t>
    </dgm:pt>
    <dgm:pt modelId="{57446D5D-ED9A-400F-B109-22DDE5AF3AE2}" type="parTrans" cxnId="{783BA2F9-BFFE-48E2-B53E-A3B84A3CCA36}">
      <dgm:prSet/>
      <dgm:spPr/>
      <dgm:t>
        <a:bodyPr/>
        <a:lstStyle/>
        <a:p>
          <a:endParaRPr lang="en-US" sz="1000"/>
        </a:p>
      </dgm:t>
    </dgm:pt>
    <dgm:pt modelId="{4E72567D-0C84-41E3-A552-33F7D059C704}" type="sibTrans" cxnId="{783BA2F9-BFFE-48E2-B53E-A3B84A3CCA36}">
      <dgm:prSet/>
      <dgm:spPr/>
      <dgm:t>
        <a:bodyPr/>
        <a:lstStyle/>
        <a:p>
          <a:endParaRPr lang="en-US" sz="1000"/>
        </a:p>
      </dgm:t>
    </dgm:pt>
    <dgm:pt modelId="{16D71873-FC3C-4C0C-A2A9-FCD708018B85}" type="pres">
      <dgm:prSet presAssocID="{24614E0E-045C-497B-A70F-D2BA926FA333}" presName="Name0" presStyleCnt="0">
        <dgm:presLayoutVars>
          <dgm:dir/>
          <dgm:resizeHandles val="exact"/>
        </dgm:presLayoutVars>
      </dgm:prSet>
      <dgm:spPr/>
      <dgm:t>
        <a:bodyPr/>
        <a:lstStyle/>
        <a:p>
          <a:endParaRPr lang="en-US"/>
        </a:p>
      </dgm:t>
    </dgm:pt>
    <dgm:pt modelId="{43405F16-D5F7-429E-8F00-1EA04FC4406D}" type="pres">
      <dgm:prSet presAssocID="{24614E0E-045C-497B-A70F-D2BA926FA333}" presName="cycle" presStyleCnt="0"/>
      <dgm:spPr/>
    </dgm:pt>
    <dgm:pt modelId="{0E02498F-4C5C-4D11-B6B0-4903B3765E31}" type="pres">
      <dgm:prSet presAssocID="{5463C25E-6604-4E4A-9352-FD8EE0C9CEB6}" presName="nodeFirstNode" presStyleLbl="node1" presStyleIdx="0" presStyleCnt="6" custRadScaleRad="85990" custRadScaleInc="-10124">
        <dgm:presLayoutVars>
          <dgm:bulletEnabled val="1"/>
        </dgm:presLayoutVars>
      </dgm:prSet>
      <dgm:spPr/>
      <dgm:t>
        <a:bodyPr/>
        <a:lstStyle/>
        <a:p>
          <a:endParaRPr lang="en-US"/>
        </a:p>
      </dgm:t>
    </dgm:pt>
    <dgm:pt modelId="{CF73E141-3262-4403-878F-3ADCAC611C10}" type="pres">
      <dgm:prSet presAssocID="{10D2582E-01B8-44CF-B3FB-21F1140D38F9}" presName="sibTransFirstNode" presStyleLbl="bgShp" presStyleIdx="0" presStyleCnt="1" custLinFactNeighborX="4276" custLinFactNeighborY="-1807"/>
      <dgm:spPr/>
      <dgm:t>
        <a:bodyPr/>
        <a:lstStyle/>
        <a:p>
          <a:endParaRPr lang="en-US"/>
        </a:p>
      </dgm:t>
    </dgm:pt>
    <dgm:pt modelId="{690C4424-5B4D-4BD0-86D3-4B5E403ED5E1}" type="pres">
      <dgm:prSet presAssocID="{AD95F8A7-B285-4154-9D77-D895C2F30AF1}" presName="nodeFollowingNodes" presStyleLbl="node1" presStyleIdx="1" presStyleCnt="6" custRadScaleRad="72218" custRadScaleInc="6000">
        <dgm:presLayoutVars>
          <dgm:bulletEnabled val="1"/>
        </dgm:presLayoutVars>
      </dgm:prSet>
      <dgm:spPr/>
      <dgm:t>
        <a:bodyPr/>
        <a:lstStyle/>
        <a:p>
          <a:endParaRPr lang="en-US"/>
        </a:p>
      </dgm:t>
    </dgm:pt>
    <dgm:pt modelId="{8811CAE6-DBA9-49DD-99A1-29098A0696AE}" type="pres">
      <dgm:prSet presAssocID="{40528839-F828-4144-897E-FD9A6F1055C8}" presName="nodeFollowingNodes" presStyleLbl="node1" presStyleIdx="2" presStyleCnt="6" custRadScaleRad="73609" custRadScaleInc="-19616">
        <dgm:presLayoutVars>
          <dgm:bulletEnabled val="1"/>
        </dgm:presLayoutVars>
      </dgm:prSet>
      <dgm:spPr/>
      <dgm:t>
        <a:bodyPr/>
        <a:lstStyle/>
        <a:p>
          <a:endParaRPr lang="en-US"/>
        </a:p>
      </dgm:t>
    </dgm:pt>
    <dgm:pt modelId="{D2D5263C-40D9-4329-A4F2-1019C6D0E2C4}" type="pres">
      <dgm:prSet presAssocID="{7DC102D2-5422-4338-A5A0-C44344B78FC7}" presName="nodeFollowingNodes" presStyleLbl="node1" presStyleIdx="3" presStyleCnt="6" custScaleX="148269" custRadScaleRad="78141" custRadScaleInc="-6346">
        <dgm:presLayoutVars>
          <dgm:bulletEnabled val="1"/>
        </dgm:presLayoutVars>
      </dgm:prSet>
      <dgm:spPr/>
      <dgm:t>
        <a:bodyPr/>
        <a:lstStyle/>
        <a:p>
          <a:endParaRPr lang="en-US"/>
        </a:p>
      </dgm:t>
    </dgm:pt>
    <dgm:pt modelId="{1E253AE4-7CAF-4307-9F7E-BF148EC48386}" type="pres">
      <dgm:prSet presAssocID="{4E379B55-1899-405C-8406-23D519B0D667}" presName="nodeFollowingNodes" presStyleLbl="node1" presStyleIdx="4" presStyleCnt="6" custScaleX="111425" custRadScaleRad="69850" custRadScaleInc="17437">
        <dgm:presLayoutVars>
          <dgm:bulletEnabled val="1"/>
        </dgm:presLayoutVars>
      </dgm:prSet>
      <dgm:spPr/>
      <dgm:t>
        <a:bodyPr/>
        <a:lstStyle/>
        <a:p>
          <a:endParaRPr lang="en-US"/>
        </a:p>
      </dgm:t>
    </dgm:pt>
    <dgm:pt modelId="{34BBF5B1-24B3-4DA0-AE92-42FEDBF6217F}" type="pres">
      <dgm:prSet presAssocID="{4CB048EA-8CE3-40DE-A41F-356AB5407F64}" presName="nodeFollowingNodes" presStyleLbl="node1" presStyleIdx="5" presStyleCnt="6" custRadScaleRad="73260" custRadScaleInc="-6803">
        <dgm:presLayoutVars>
          <dgm:bulletEnabled val="1"/>
        </dgm:presLayoutVars>
      </dgm:prSet>
      <dgm:spPr/>
      <dgm:t>
        <a:bodyPr/>
        <a:lstStyle/>
        <a:p>
          <a:endParaRPr lang="en-US"/>
        </a:p>
      </dgm:t>
    </dgm:pt>
  </dgm:ptLst>
  <dgm:cxnLst>
    <dgm:cxn modelId="{0828E222-3D5D-4EB0-9E25-09E98853E045}" srcId="{24614E0E-045C-497B-A70F-D2BA926FA333}" destId="{AD95F8A7-B285-4154-9D77-D895C2F30AF1}" srcOrd="1" destOrd="0" parTransId="{305F47EA-A8B6-4318-8821-A3E47AD25DC6}" sibTransId="{2932C8AE-FCCB-4A1A-ADEC-4F237E17A134}"/>
    <dgm:cxn modelId="{C9B6A36A-EF4D-47A6-AC0A-AC4BFD352ED2}" type="presOf" srcId="{7DC102D2-5422-4338-A5A0-C44344B78FC7}" destId="{D2D5263C-40D9-4329-A4F2-1019C6D0E2C4}" srcOrd="0" destOrd="0" presId="urn:microsoft.com/office/officeart/2005/8/layout/cycle3"/>
    <dgm:cxn modelId="{966EE2DB-7C03-4FBA-8D1D-7023C899AD67}" type="presOf" srcId="{24614E0E-045C-497B-A70F-D2BA926FA333}" destId="{16D71873-FC3C-4C0C-A2A9-FCD708018B85}" srcOrd="0" destOrd="0" presId="urn:microsoft.com/office/officeart/2005/8/layout/cycle3"/>
    <dgm:cxn modelId="{8D944092-FFCF-4B99-A4AA-B87E8ED6791B}" type="presOf" srcId="{40528839-F828-4144-897E-FD9A6F1055C8}" destId="{8811CAE6-DBA9-49DD-99A1-29098A0696AE}" srcOrd="0" destOrd="0" presId="urn:microsoft.com/office/officeart/2005/8/layout/cycle3"/>
    <dgm:cxn modelId="{0C26A471-7F18-4209-A6A0-EDE772550B6E}" srcId="{24614E0E-045C-497B-A70F-D2BA926FA333}" destId="{7DC102D2-5422-4338-A5A0-C44344B78FC7}" srcOrd="3" destOrd="0" parTransId="{57D94360-2B15-4F99-93ED-37CCF7FC56BB}" sibTransId="{F9A9C039-5A9F-4946-A237-C31D6E8D4715}"/>
    <dgm:cxn modelId="{7FF83BDB-73AB-4B7E-9A98-4C298CDC319C}" srcId="{24614E0E-045C-497B-A70F-D2BA926FA333}" destId="{4E379B55-1899-405C-8406-23D519B0D667}" srcOrd="4" destOrd="0" parTransId="{3AE2419B-A498-4006-BDCE-238E55ED62F3}" sibTransId="{AC75A47F-2C7F-4A5C-8DEB-5A7070F6E17B}"/>
    <dgm:cxn modelId="{66AF8D42-9703-479F-BF98-6D4E6B435EBE}" type="presOf" srcId="{4CB048EA-8CE3-40DE-A41F-356AB5407F64}" destId="{34BBF5B1-24B3-4DA0-AE92-42FEDBF6217F}" srcOrd="0" destOrd="0" presId="urn:microsoft.com/office/officeart/2005/8/layout/cycle3"/>
    <dgm:cxn modelId="{FFB51FEE-7DBA-4AE6-A9AE-D025A9BE4B2D}" srcId="{24614E0E-045C-497B-A70F-D2BA926FA333}" destId="{5463C25E-6604-4E4A-9352-FD8EE0C9CEB6}" srcOrd="0" destOrd="0" parTransId="{D1E951E5-1553-46D8-97B9-E48E0F72C5BA}" sibTransId="{10D2582E-01B8-44CF-B3FB-21F1140D38F9}"/>
    <dgm:cxn modelId="{D53FCA7F-37DB-47F4-B65A-2D1B77F2FC96}" type="presOf" srcId="{10D2582E-01B8-44CF-B3FB-21F1140D38F9}" destId="{CF73E141-3262-4403-878F-3ADCAC611C10}" srcOrd="0" destOrd="0" presId="urn:microsoft.com/office/officeart/2005/8/layout/cycle3"/>
    <dgm:cxn modelId="{97711ED5-95F0-4298-97A7-1AA5E707D5C6}" type="presOf" srcId="{4E379B55-1899-405C-8406-23D519B0D667}" destId="{1E253AE4-7CAF-4307-9F7E-BF148EC48386}" srcOrd="0" destOrd="0" presId="urn:microsoft.com/office/officeart/2005/8/layout/cycle3"/>
    <dgm:cxn modelId="{A010E0AA-9D62-4B19-B1FB-1948816BC5A3}" type="presOf" srcId="{AD95F8A7-B285-4154-9D77-D895C2F30AF1}" destId="{690C4424-5B4D-4BD0-86D3-4B5E403ED5E1}" srcOrd="0" destOrd="0" presId="urn:microsoft.com/office/officeart/2005/8/layout/cycle3"/>
    <dgm:cxn modelId="{F22A17D5-DD49-4C13-9882-54E3C63D0234}" type="presOf" srcId="{5463C25E-6604-4E4A-9352-FD8EE0C9CEB6}" destId="{0E02498F-4C5C-4D11-B6B0-4903B3765E31}" srcOrd="0" destOrd="0" presId="urn:microsoft.com/office/officeart/2005/8/layout/cycle3"/>
    <dgm:cxn modelId="{A46684E9-78D4-4AA6-BEB1-A687D25A1192}" srcId="{24614E0E-045C-497B-A70F-D2BA926FA333}" destId="{40528839-F828-4144-897E-FD9A6F1055C8}" srcOrd="2" destOrd="0" parTransId="{F322BCDF-A261-4E75-86A1-0B0AC4FBBF3A}" sibTransId="{0B69EB09-98F0-4908-B05A-99AF3DB09DF4}"/>
    <dgm:cxn modelId="{783BA2F9-BFFE-48E2-B53E-A3B84A3CCA36}" srcId="{24614E0E-045C-497B-A70F-D2BA926FA333}" destId="{4CB048EA-8CE3-40DE-A41F-356AB5407F64}" srcOrd="5" destOrd="0" parTransId="{57446D5D-ED9A-400F-B109-22DDE5AF3AE2}" sibTransId="{4E72567D-0C84-41E3-A552-33F7D059C704}"/>
    <dgm:cxn modelId="{6E46F708-D462-4DB5-BB82-C3D45DE17445}" type="presParOf" srcId="{16D71873-FC3C-4C0C-A2A9-FCD708018B85}" destId="{43405F16-D5F7-429E-8F00-1EA04FC4406D}" srcOrd="0" destOrd="0" presId="urn:microsoft.com/office/officeart/2005/8/layout/cycle3"/>
    <dgm:cxn modelId="{4A47CD70-5624-4418-9BA5-5DAE76CDF173}" type="presParOf" srcId="{43405F16-D5F7-429E-8F00-1EA04FC4406D}" destId="{0E02498F-4C5C-4D11-B6B0-4903B3765E31}" srcOrd="0" destOrd="0" presId="urn:microsoft.com/office/officeart/2005/8/layout/cycle3"/>
    <dgm:cxn modelId="{677934EB-6BB6-453D-97B9-E5F3FB5FC83E}" type="presParOf" srcId="{43405F16-D5F7-429E-8F00-1EA04FC4406D}" destId="{CF73E141-3262-4403-878F-3ADCAC611C10}" srcOrd="1" destOrd="0" presId="urn:microsoft.com/office/officeart/2005/8/layout/cycle3"/>
    <dgm:cxn modelId="{DDFBCFA2-26EE-4CC6-A16A-D8172B6F9205}" type="presParOf" srcId="{43405F16-D5F7-429E-8F00-1EA04FC4406D}" destId="{690C4424-5B4D-4BD0-86D3-4B5E403ED5E1}" srcOrd="2" destOrd="0" presId="urn:microsoft.com/office/officeart/2005/8/layout/cycle3"/>
    <dgm:cxn modelId="{6B8FFE69-DE38-4A12-B007-934C7F3DEBF8}" type="presParOf" srcId="{43405F16-D5F7-429E-8F00-1EA04FC4406D}" destId="{8811CAE6-DBA9-49DD-99A1-29098A0696AE}" srcOrd="3" destOrd="0" presId="urn:microsoft.com/office/officeart/2005/8/layout/cycle3"/>
    <dgm:cxn modelId="{3BEEE34D-C8FD-49F5-A947-07C75A3287A8}" type="presParOf" srcId="{43405F16-D5F7-429E-8F00-1EA04FC4406D}" destId="{D2D5263C-40D9-4329-A4F2-1019C6D0E2C4}" srcOrd="4" destOrd="0" presId="urn:microsoft.com/office/officeart/2005/8/layout/cycle3"/>
    <dgm:cxn modelId="{16BA9494-C9A0-4153-9B44-E5329A517419}" type="presParOf" srcId="{43405F16-D5F7-429E-8F00-1EA04FC4406D}" destId="{1E253AE4-7CAF-4307-9F7E-BF148EC48386}" srcOrd="5" destOrd="0" presId="urn:microsoft.com/office/officeart/2005/8/layout/cycle3"/>
    <dgm:cxn modelId="{5B19D733-2DF1-4384-AE4E-6D62CA75DCA3}" type="presParOf" srcId="{43405F16-D5F7-429E-8F00-1EA04FC4406D}" destId="{34BBF5B1-24B3-4DA0-AE92-42FEDBF6217F}" srcOrd="6" destOrd="0" presId="urn:microsoft.com/office/officeart/2005/8/layout/cycle3"/>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F85113-C34B-423F-893E-691D5245C219}" type="doc">
      <dgm:prSet loTypeId="urn:microsoft.com/office/officeart/2005/8/layout/funnel1" loCatId="relationship" qsTypeId="urn:microsoft.com/office/officeart/2005/8/quickstyle/simple1" qsCatId="simple" csTypeId="urn:microsoft.com/office/officeart/2005/8/colors/accent0_1" csCatId="mainScheme" phldr="1"/>
      <dgm:spPr/>
      <dgm:t>
        <a:bodyPr/>
        <a:lstStyle/>
        <a:p>
          <a:endParaRPr lang="en-US"/>
        </a:p>
      </dgm:t>
    </dgm:pt>
    <dgm:pt modelId="{0963A9D8-6AE5-411D-A081-0C1144ED31F4}">
      <dgm:prSet phldrT="[Text]" custT="1"/>
      <dgm:spPr/>
      <dgm:t>
        <a:bodyPr anchor="t"/>
        <a:lstStyle/>
        <a:p>
          <a:r>
            <a:rPr lang="en-US" sz="1000" b="1" dirty="0" smtClean="0"/>
            <a:t>P_______</a:t>
          </a:r>
          <a:endParaRPr lang="en-US" sz="1000" b="1" dirty="0"/>
        </a:p>
      </dgm:t>
    </dgm:pt>
    <dgm:pt modelId="{77154E9F-30CE-4AA5-A2C6-E0FDCC116972}" type="parTrans" cxnId="{677B7755-8419-4EE6-8B1B-65AF602A31A1}">
      <dgm:prSet/>
      <dgm:spPr/>
      <dgm:t>
        <a:bodyPr/>
        <a:lstStyle/>
        <a:p>
          <a:endParaRPr lang="en-US"/>
        </a:p>
      </dgm:t>
    </dgm:pt>
    <dgm:pt modelId="{87A6A81D-D115-4C9A-B989-1AFEB79E6776}" type="sibTrans" cxnId="{677B7755-8419-4EE6-8B1B-65AF602A31A1}">
      <dgm:prSet/>
      <dgm:spPr/>
      <dgm:t>
        <a:bodyPr/>
        <a:lstStyle/>
        <a:p>
          <a:endParaRPr lang="en-US"/>
        </a:p>
      </dgm:t>
    </dgm:pt>
    <dgm:pt modelId="{DAF6B04F-26F4-465B-874B-AC58582F881E}">
      <dgm:prSet phldrT="[Text]" custT="1"/>
      <dgm:spPr/>
      <dgm:t>
        <a:bodyPr anchor="t"/>
        <a:lstStyle/>
        <a:p>
          <a:r>
            <a:rPr lang="en-US" sz="1000" b="1" dirty="0" smtClean="0"/>
            <a:t>R_______</a:t>
          </a:r>
          <a:endParaRPr lang="en-US" sz="1000" b="1" dirty="0"/>
        </a:p>
      </dgm:t>
    </dgm:pt>
    <dgm:pt modelId="{866A3454-BEAE-4BAF-9D21-68F5C9B6AF20}" type="parTrans" cxnId="{7F37D18F-E945-47A8-8A8E-7C379DCB24A6}">
      <dgm:prSet/>
      <dgm:spPr/>
      <dgm:t>
        <a:bodyPr/>
        <a:lstStyle/>
        <a:p>
          <a:endParaRPr lang="en-US"/>
        </a:p>
      </dgm:t>
    </dgm:pt>
    <dgm:pt modelId="{1376CDE3-5CA6-4665-AF58-25130A62C382}" type="sibTrans" cxnId="{7F37D18F-E945-47A8-8A8E-7C379DCB24A6}">
      <dgm:prSet/>
      <dgm:spPr/>
      <dgm:t>
        <a:bodyPr/>
        <a:lstStyle/>
        <a:p>
          <a:endParaRPr lang="en-US"/>
        </a:p>
      </dgm:t>
    </dgm:pt>
    <dgm:pt modelId="{C8FA4B5A-9DC5-4E78-BFA5-308553E14346}">
      <dgm:prSet phldrT="[Text]" custT="1"/>
      <dgm:spPr/>
      <dgm:t>
        <a:bodyPr anchor="t"/>
        <a:lstStyle/>
        <a:p>
          <a:r>
            <a:rPr lang="en-US" sz="1000" b="1" dirty="0" smtClean="0"/>
            <a:t>T________</a:t>
          </a:r>
          <a:endParaRPr lang="en-US" sz="1000" b="1" dirty="0"/>
        </a:p>
      </dgm:t>
    </dgm:pt>
    <dgm:pt modelId="{DEE18FBC-ED09-478E-9240-EA177B1900CF}" type="parTrans" cxnId="{F306A868-1CE3-4A68-A3C8-9AAD566F8D6B}">
      <dgm:prSet/>
      <dgm:spPr/>
      <dgm:t>
        <a:bodyPr/>
        <a:lstStyle/>
        <a:p>
          <a:endParaRPr lang="en-US"/>
        </a:p>
      </dgm:t>
    </dgm:pt>
    <dgm:pt modelId="{9CB93106-42B3-4D36-BDFB-1AF3636B9C92}" type="sibTrans" cxnId="{F306A868-1CE3-4A68-A3C8-9AAD566F8D6B}">
      <dgm:prSet/>
      <dgm:spPr/>
      <dgm:t>
        <a:bodyPr/>
        <a:lstStyle/>
        <a:p>
          <a:endParaRPr lang="en-US"/>
        </a:p>
      </dgm:t>
    </dgm:pt>
    <dgm:pt modelId="{E87F8DFA-82D8-4A3C-9816-1D73866E25B3}">
      <dgm:prSet phldrT="[Text]" custT="1"/>
      <dgm:spPr/>
      <dgm:t>
        <a:bodyPr/>
        <a:lstStyle/>
        <a:p>
          <a:r>
            <a:rPr lang="en-US" sz="1400" b="1" dirty="0" smtClean="0"/>
            <a:t>Processes in the Leaf:  </a:t>
          </a:r>
          <a:r>
            <a:rPr lang="en-US" sz="1050" b="0" dirty="0" smtClean="0">
              <a:effectLst/>
            </a:rPr>
            <a:t>(Define each briefly in the circles)</a:t>
          </a:r>
          <a:endParaRPr lang="en-US" sz="1400" b="0" dirty="0">
            <a:effectLst/>
          </a:endParaRPr>
        </a:p>
      </dgm:t>
    </dgm:pt>
    <dgm:pt modelId="{EC3923DD-365B-4032-A9F5-13C921EF63EC}" type="parTrans" cxnId="{AFB85F3F-2214-478C-88A4-5E7643F8B087}">
      <dgm:prSet/>
      <dgm:spPr/>
      <dgm:t>
        <a:bodyPr/>
        <a:lstStyle/>
        <a:p>
          <a:endParaRPr lang="en-US"/>
        </a:p>
      </dgm:t>
    </dgm:pt>
    <dgm:pt modelId="{F07CDE46-FC1A-4256-8A53-A26F95937BF7}" type="sibTrans" cxnId="{AFB85F3F-2214-478C-88A4-5E7643F8B087}">
      <dgm:prSet/>
      <dgm:spPr/>
      <dgm:t>
        <a:bodyPr/>
        <a:lstStyle/>
        <a:p>
          <a:endParaRPr lang="en-US"/>
        </a:p>
      </dgm:t>
    </dgm:pt>
    <dgm:pt modelId="{9FC99F7B-B4A2-433A-9282-225FE292DDD5}" type="pres">
      <dgm:prSet presAssocID="{4EF85113-C34B-423F-893E-691D5245C219}" presName="Name0" presStyleCnt="0">
        <dgm:presLayoutVars>
          <dgm:chMax val="4"/>
          <dgm:resizeHandles val="exact"/>
        </dgm:presLayoutVars>
      </dgm:prSet>
      <dgm:spPr/>
      <dgm:t>
        <a:bodyPr/>
        <a:lstStyle/>
        <a:p>
          <a:endParaRPr lang="en-US"/>
        </a:p>
      </dgm:t>
    </dgm:pt>
    <dgm:pt modelId="{6EE177BE-8E0E-4BC9-9324-18B35E8FB1C1}" type="pres">
      <dgm:prSet presAssocID="{4EF85113-C34B-423F-893E-691D5245C219}" presName="ellipse" presStyleLbl="trBgShp" presStyleIdx="0" presStyleCnt="1"/>
      <dgm:spPr/>
    </dgm:pt>
    <dgm:pt modelId="{0F44D5B4-A96B-4B05-BF91-B5AECEDE2C89}" type="pres">
      <dgm:prSet presAssocID="{4EF85113-C34B-423F-893E-691D5245C219}" presName="arrow1" presStyleLbl="fgShp" presStyleIdx="0" presStyleCnt="1"/>
      <dgm:spPr/>
    </dgm:pt>
    <dgm:pt modelId="{230AF24A-8EB2-41D6-B292-90623797F1C1}" type="pres">
      <dgm:prSet presAssocID="{4EF85113-C34B-423F-893E-691D5245C219}" presName="rectangle" presStyleLbl="revTx" presStyleIdx="0" presStyleCnt="1">
        <dgm:presLayoutVars>
          <dgm:bulletEnabled val="1"/>
        </dgm:presLayoutVars>
      </dgm:prSet>
      <dgm:spPr/>
      <dgm:t>
        <a:bodyPr/>
        <a:lstStyle/>
        <a:p>
          <a:endParaRPr lang="en-US"/>
        </a:p>
      </dgm:t>
    </dgm:pt>
    <dgm:pt modelId="{214F49C8-9EE7-4F67-BEFF-DB82281BB9C4}" type="pres">
      <dgm:prSet presAssocID="{DAF6B04F-26F4-465B-874B-AC58582F881E}" presName="item1" presStyleLbl="node1" presStyleIdx="0" presStyleCnt="3">
        <dgm:presLayoutVars>
          <dgm:bulletEnabled val="1"/>
        </dgm:presLayoutVars>
      </dgm:prSet>
      <dgm:spPr/>
      <dgm:t>
        <a:bodyPr/>
        <a:lstStyle/>
        <a:p>
          <a:endParaRPr lang="en-US"/>
        </a:p>
      </dgm:t>
    </dgm:pt>
    <dgm:pt modelId="{5660137D-0B9E-49C2-8595-8C0CB6A49525}" type="pres">
      <dgm:prSet presAssocID="{C8FA4B5A-9DC5-4E78-BFA5-308553E14346}" presName="item2" presStyleLbl="node1" presStyleIdx="1" presStyleCnt="3">
        <dgm:presLayoutVars>
          <dgm:bulletEnabled val="1"/>
        </dgm:presLayoutVars>
      </dgm:prSet>
      <dgm:spPr/>
      <dgm:t>
        <a:bodyPr/>
        <a:lstStyle/>
        <a:p>
          <a:endParaRPr lang="en-US"/>
        </a:p>
      </dgm:t>
    </dgm:pt>
    <dgm:pt modelId="{75DCA520-68A3-4217-BD3E-AA734976190D}" type="pres">
      <dgm:prSet presAssocID="{E87F8DFA-82D8-4A3C-9816-1D73866E25B3}" presName="item3" presStyleLbl="node1" presStyleIdx="2" presStyleCnt="3" custLinFactNeighborX="8889" custLinFactNeighborY="-4410">
        <dgm:presLayoutVars>
          <dgm:bulletEnabled val="1"/>
        </dgm:presLayoutVars>
      </dgm:prSet>
      <dgm:spPr/>
      <dgm:t>
        <a:bodyPr/>
        <a:lstStyle/>
        <a:p>
          <a:endParaRPr lang="en-US"/>
        </a:p>
      </dgm:t>
    </dgm:pt>
    <dgm:pt modelId="{3CF61889-8F77-4D2E-B921-9685F635EC06}" type="pres">
      <dgm:prSet presAssocID="{4EF85113-C34B-423F-893E-691D5245C219}" presName="funnel" presStyleLbl="trAlignAcc1" presStyleIdx="0" presStyleCnt="1"/>
      <dgm:spPr/>
    </dgm:pt>
  </dgm:ptLst>
  <dgm:cxnLst>
    <dgm:cxn modelId="{AFE73984-5D7C-4816-9497-E19B08B40305}" type="presOf" srcId="{C8FA4B5A-9DC5-4E78-BFA5-308553E14346}" destId="{214F49C8-9EE7-4F67-BEFF-DB82281BB9C4}" srcOrd="0" destOrd="0" presId="urn:microsoft.com/office/officeart/2005/8/layout/funnel1"/>
    <dgm:cxn modelId="{F306A868-1CE3-4A68-A3C8-9AAD566F8D6B}" srcId="{4EF85113-C34B-423F-893E-691D5245C219}" destId="{C8FA4B5A-9DC5-4E78-BFA5-308553E14346}" srcOrd="2" destOrd="0" parTransId="{DEE18FBC-ED09-478E-9240-EA177B1900CF}" sibTransId="{9CB93106-42B3-4D36-BDFB-1AF3636B9C92}"/>
    <dgm:cxn modelId="{DE1C09D6-4A47-47A2-B0FD-F5F34ACFCAD3}" type="presOf" srcId="{DAF6B04F-26F4-465B-874B-AC58582F881E}" destId="{5660137D-0B9E-49C2-8595-8C0CB6A49525}" srcOrd="0" destOrd="0" presId="urn:microsoft.com/office/officeart/2005/8/layout/funnel1"/>
    <dgm:cxn modelId="{F930A704-28FE-4FE7-8C76-843B5EB4F432}" type="presOf" srcId="{0963A9D8-6AE5-411D-A081-0C1144ED31F4}" destId="{75DCA520-68A3-4217-BD3E-AA734976190D}" srcOrd="0" destOrd="0" presId="urn:microsoft.com/office/officeart/2005/8/layout/funnel1"/>
    <dgm:cxn modelId="{7F37D18F-E945-47A8-8A8E-7C379DCB24A6}" srcId="{4EF85113-C34B-423F-893E-691D5245C219}" destId="{DAF6B04F-26F4-465B-874B-AC58582F881E}" srcOrd="1" destOrd="0" parTransId="{866A3454-BEAE-4BAF-9D21-68F5C9B6AF20}" sibTransId="{1376CDE3-5CA6-4665-AF58-25130A62C382}"/>
    <dgm:cxn modelId="{677B7755-8419-4EE6-8B1B-65AF602A31A1}" srcId="{4EF85113-C34B-423F-893E-691D5245C219}" destId="{0963A9D8-6AE5-411D-A081-0C1144ED31F4}" srcOrd="0" destOrd="0" parTransId="{77154E9F-30CE-4AA5-A2C6-E0FDCC116972}" sibTransId="{87A6A81D-D115-4C9A-B989-1AFEB79E6776}"/>
    <dgm:cxn modelId="{AFB85F3F-2214-478C-88A4-5E7643F8B087}" srcId="{4EF85113-C34B-423F-893E-691D5245C219}" destId="{E87F8DFA-82D8-4A3C-9816-1D73866E25B3}" srcOrd="3" destOrd="0" parTransId="{EC3923DD-365B-4032-A9F5-13C921EF63EC}" sibTransId="{F07CDE46-FC1A-4256-8A53-A26F95937BF7}"/>
    <dgm:cxn modelId="{E516EF03-3089-4B09-8A21-0BC13E9C75A4}" type="presOf" srcId="{4EF85113-C34B-423F-893E-691D5245C219}" destId="{9FC99F7B-B4A2-433A-9282-225FE292DDD5}" srcOrd="0" destOrd="0" presId="urn:microsoft.com/office/officeart/2005/8/layout/funnel1"/>
    <dgm:cxn modelId="{446839E3-4986-4B9F-964F-63A1971D8188}" type="presOf" srcId="{E87F8DFA-82D8-4A3C-9816-1D73866E25B3}" destId="{230AF24A-8EB2-41D6-B292-90623797F1C1}" srcOrd="0" destOrd="0" presId="urn:microsoft.com/office/officeart/2005/8/layout/funnel1"/>
    <dgm:cxn modelId="{9715200D-6C36-4B1F-B338-829581EAD345}" type="presParOf" srcId="{9FC99F7B-B4A2-433A-9282-225FE292DDD5}" destId="{6EE177BE-8E0E-4BC9-9324-18B35E8FB1C1}" srcOrd="0" destOrd="0" presId="urn:microsoft.com/office/officeart/2005/8/layout/funnel1"/>
    <dgm:cxn modelId="{A692AE44-AF22-44A7-AD6B-30030B226DCE}" type="presParOf" srcId="{9FC99F7B-B4A2-433A-9282-225FE292DDD5}" destId="{0F44D5B4-A96B-4B05-BF91-B5AECEDE2C89}" srcOrd="1" destOrd="0" presId="urn:microsoft.com/office/officeart/2005/8/layout/funnel1"/>
    <dgm:cxn modelId="{56E7FFE3-43A8-41D1-BC5A-3EA374FEBA4E}" type="presParOf" srcId="{9FC99F7B-B4A2-433A-9282-225FE292DDD5}" destId="{230AF24A-8EB2-41D6-B292-90623797F1C1}" srcOrd="2" destOrd="0" presId="urn:microsoft.com/office/officeart/2005/8/layout/funnel1"/>
    <dgm:cxn modelId="{97314E9A-4BCD-4A80-AD66-2A4688E503D8}" type="presParOf" srcId="{9FC99F7B-B4A2-433A-9282-225FE292DDD5}" destId="{214F49C8-9EE7-4F67-BEFF-DB82281BB9C4}" srcOrd="3" destOrd="0" presId="urn:microsoft.com/office/officeart/2005/8/layout/funnel1"/>
    <dgm:cxn modelId="{6BCEF0D2-91E0-4241-80EF-5923C283FC59}" type="presParOf" srcId="{9FC99F7B-B4A2-433A-9282-225FE292DDD5}" destId="{5660137D-0B9E-49C2-8595-8C0CB6A49525}" srcOrd="4" destOrd="0" presId="urn:microsoft.com/office/officeart/2005/8/layout/funnel1"/>
    <dgm:cxn modelId="{C1C3AE3F-F5D0-495E-A370-FA84FC3FD1E4}" type="presParOf" srcId="{9FC99F7B-B4A2-433A-9282-225FE292DDD5}" destId="{75DCA520-68A3-4217-BD3E-AA734976190D}" srcOrd="5" destOrd="0" presId="urn:microsoft.com/office/officeart/2005/8/layout/funnel1"/>
    <dgm:cxn modelId="{B4C711EF-5E64-467A-A1E3-4D64BE8E7DC8}" type="presParOf" srcId="{9FC99F7B-B4A2-433A-9282-225FE292DDD5}" destId="{3CF61889-8F77-4D2E-B921-9685F635EC06}" srcOrd="6" destOrd="0" presId="urn:microsoft.com/office/officeart/2005/8/layout/funnel1"/>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C3CBA-6F8F-45A0-80A1-597B1F6E0BF4}"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n-US"/>
        </a:p>
      </dgm:t>
    </dgm:pt>
    <dgm:pt modelId="{E7894B5F-E8A2-46BB-8FE4-034AEEBB1156}">
      <dgm:prSet phldrT="[Text]"/>
      <dgm:spPr/>
      <dgm:t>
        <a:bodyPr/>
        <a:lstStyle/>
        <a:p>
          <a:r>
            <a:rPr lang="en-US" dirty="0" smtClean="0"/>
            <a:t>Plant Processes</a:t>
          </a:r>
          <a:endParaRPr lang="en-US" dirty="0"/>
        </a:p>
      </dgm:t>
    </dgm:pt>
    <dgm:pt modelId="{021327D8-4EB8-49F0-9115-1F4520FEE6F6}" type="parTrans" cxnId="{466D33A2-B718-4A1B-9A87-E5AD2C7BB1A3}">
      <dgm:prSet/>
      <dgm:spPr/>
      <dgm:t>
        <a:bodyPr/>
        <a:lstStyle/>
        <a:p>
          <a:endParaRPr lang="en-US"/>
        </a:p>
      </dgm:t>
    </dgm:pt>
    <dgm:pt modelId="{CDE89D57-8AD7-49F3-86BC-9CDBE772BEE2}" type="sibTrans" cxnId="{466D33A2-B718-4A1B-9A87-E5AD2C7BB1A3}">
      <dgm:prSet/>
      <dgm:spPr/>
      <dgm:t>
        <a:bodyPr/>
        <a:lstStyle/>
        <a:p>
          <a:endParaRPr lang="en-US"/>
        </a:p>
      </dgm:t>
    </dgm:pt>
    <dgm:pt modelId="{D9FEF49E-3710-4451-996B-9654ECA03B13}">
      <dgm:prSet phldrT="[Text]"/>
      <dgm:spPr/>
      <dgm:t>
        <a:bodyPr anchor="t"/>
        <a:lstStyle/>
        <a:p>
          <a:pPr algn="ctr"/>
          <a:r>
            <a:rPr lang="en-US" u="sng" dirty="0" smtClean="0"/>
            <a:t>Photosynthesis</a:t>
          </a:r>
          <a:endParaRPr lang="en-US" u="sng" dirty="0"/>
        </a:p>
      </dgm:t>
    </dgm:pt>
    <dgm:pt modelId="{A68FABC6-2418-4953-84D9-0CB975FAA23D}" type="parTrans" cxnId="{799534BB-8F54-4411-A277-11B4B13BCC66}">
      <dgm:prSet/>
      <dgm:spPr/>
      <dgm:t>
        <a:bodyPr/>
        <a:lstStyle/>
        <a:p>
          <a:endParaRPr lang="en-US"/>
        </a:p>
      </dgm:t>
    </dgm:pt>
    <dgm:pt modelId="{559A685A-B40A-4FB8-AB60-8E128A772BAF}" type="sibTrans" cxnId="{799534BB-8F54-4411-A277-11B4B13BCC66}">
      <dgm:prSet/>
      <dgm:spPr/>
      <dgm:t>
        <a:bodyPr/>
        <a:lstStyle/>
        <a:p>
          <a:endParaRPr lang="en-US"/>
        </a:p>
      </dgm:t>
    </dgm:pt>
    <dgm:pt modelId="{3BED6053-B0CA-4A36-A6E1-ED775A7C099A}">
      <dgm:prSet phldrT="[Text]"/>
      <dgm:spPr/>
      <dgm:t>
        <a:bodyPr anchor="t"/>
        <a:lstStyle/>
        <a:p>
          <a:pPr algn="ctr"/>
          <a:r>
            <a:rPr lang="en-US" u="sng" dirty="0" smtClean="0"/>
            <a:t>Respiration</a:t>
          </a:r>
          <a:endParaRPr lang="en-US" u="sng" dirty="0"/>
        </a:p>
      </dgm:t>
    </dgm:pt>
    <dgm:pt modelId="{CA2E1257-32C9-4F5C-A388-DFAC56F61F14}" type="parTrans" cxnId="{7F46A851-0863-4E6E-BB8C-2F9F3DA88DF4}">
      <dgm:prSet/>
      <dgm:spPr/>
      <dgm:t>
        <a:bodyPr/>
        <a:lstStyle/>
        <a:p>
          <a:endParaRPr lang="en-US"/>
        </a:p>
      </dgm:t>
    </dgm:pt>
    <dgm:pt modelId="{CF23111A-3E25-49D5-853A-C2D518C67D07}" type="sibTrans" cxnId="{7F46A851-0863-4E6E-BB8C-2F9F3DA88DF4}">
      <dgm:prSet/>
      <dgm:spPr/>
      <dgm:t>
        <a:bodyPr/>
        <a:lstStyle/>
        <a:p>
          <a:endParaRPr lang="en-US"/>
        </a:p>
      </dgm:t>
    </dgm:pt>
    <dgm:pt modelId="{D845747B-E8B3-4BC9-8841-4A57467B14B3}">
      <dgm:prSet phldrT="[Text]"/>
      <dgm:spPr/>
      <dgm:t>
        <a:bodyPr anchor="t"/>
        <a:lstStyle/>
        <a:p>
          <a:pPr algn="ctr"/>
          <a:r>
            <a:rPr lang="en-US" u="sng" dirty="0" smtClean="0"/>
            <a:t>Transpiration</a:t>
          </a:r>
          <a:endParaRPr lang="en-US" u="sng" dirty="0"/>
        </a:p>
      </dgm:t>
    </dgm:pt>
    <dgm:pt modelId="{D5DEC863-5FD3-4331-9B24-ACDC84308C1D}" type="parTrans" cxnId="{39DC7BC2-A883-4B5B-8644-D48F6E67B8F7}">
      <dgm:prSet/>
      <dgm:spPr/>
      <dgm:t>
        <a:bodyPr/>
        <a:lstStyle/>
        <a:p>
          <a:endParaRPr lang="en-US"/>
        </a:p>
      </dgm:t>
    </dgm:pt>
    <dgm:pt modelId="{5B3EC1E6-67D3-42C0-99B9-452B16D308EF}" type="sibTrans" cxnId="{39DC7BC2-A883-4B5B-8644-D48F6E67B8F7}">
      <dgm:prSet/>
      <dgm:spPr/>
      <dgm:t>
        <a:bodyPr/>
        <a:lstStyle/>
        <a:p>
          <a:endParaRPr lang="en-US"/>
        </a:p>
      </dgm:t>
    </dgm:pt>
    <dgm:pt modelId="{8A7B5A8A-B71F-466A-99E6-67670B8C7B24}">
      <dgm:prSet phldrT="[Text]"/>
      <dgm:spPr/>
      <dgm:t>
        <a:bodyPr anchor="t"/>
        <a:lstStyle/>
        <a:p>
          <a:pPr algn="ctr"/>
          <a:r>
            <a:rPr lang="en-US" u="sng" dirty="0" smtClean="0"/>
            <a:t>Pollination</a:t>
          </a:r>
          <a:endParaRPr lang="en-US" u="sng" dirty="0"/>
        </a:p>
      </dgm:t>
    </dgm:pt>
    <dgm:pt modelId="{430C28FD-FBAB-4614-B165-254003B92DFC}" type="parTrans" cxnId="{253174AD-39EE-4797-BCCB-2AFE455E437E}">
      <dgm:prSet/>
      <dgm:spPr/>
      <dgm:t>
        <a:bodyPr/>
        <a:lstStyle/>
        <a:p>
          <a:endParaRPr lang="en-US"/>
        </a:p>
      </dgm:t>
    </dgm:pt>
    <dgm:pt modelId="{98B7F3E3-44AF-4D48-90D9-63CFEE368155}" type="sibTrans" cxnId="{253174AD-39EE-4797-BCCB-2AFE455E437E}">
      <dgm:prSet/>
      <dgm:spPr/>
      <dgm:t>
        <a:bodyPr/>
        <a:lstStyle/>
        <a:p>
          <a:endParaRPr lang="en-US"/>
        </a:p>
      </dgm:t>
    </dgm:pt>
    <dgm:pt modelId="{A730B13A-B93B-4A32-9DFF-1D0FAB14A9E9}">
      <dgm:prSet phldrT="[Text]"/>
      <dgm:spPr/>
      <dgm:t>
        <a:bodyPr anchor="t"/>
        <a:lstStyle/>
        <a:p>
          <a:pPr algn="ctr"/>
          <a:r>
            <a:rPr lang="en-US" u="sng" dirty="0" smtClean="0"/>
            <a:t>Germination</a:t>
          </a:r>
          <a:endParaRPr lang="en-US" u="sng" dirty="0"/>
        </a:p>
      </dgm:t>
    </dgm:pt>
    <dgm:pt modelId="{1DAA4148-63D4-4EA1-A88B-48F1E5A96A6B}" type="parTrans" cxnId="{3E4F0B51-BA67-4947-9374-D8E35698CD2D}">
      <dgm:prSet/>
      <dgm:spPr/>
      <dgm:t>
        <a:bodyPr/>
        <a:lstStyle/>
        <a:p>
          <a:endParaRPr lang="en-US"/>
        </a:p>
      </dgm:t>
    </dgm:pt>
    <dgm:pt modelId="{62A05DBE-8B62-4465-942E-6C7D9A6CEFA6}" type="sibTrans" cxnId="{3E4F0B51-BA67-4947-9374-D8E35698CD2D}">
      <dgm:prSet/>
      <dgm:spPr/>
      <dgm:t>
        <a:bodyPr/>
        <a:lstStyle/>
        <a:p>
          <a:endParaRPr lang="en-US"/>
        </a:p>
      </dgm:t>
    </dgm:pt>
    <dgm:pt modelId="{3C279154-C2AE-4FE9-A5EE-5D24B8C91688}">
      <dgm:prSet phldrT="[Text]"/>
      <dgm:spPr/>
      <dgm:t>
        <a:bodyPr anchor="t"/>
        <a:lstStyle/>
        <a:p>
          <a:pPr algn="ctr"/>
          <a:r>
            <a:rPr lang="en-US" u="sng" dirty="0" smtClean="0"/>
            <a:t>Fertilization</a:t>
          </a:r>
          <a:endParaRPr lang="en-US" u="sng" dirty="0"/>
        </a:p>
      </dgm:t>
    </dgm:pt>
    <dgm:pt modelId="{14076A41-4CFA-4BEA-8F43-D8D2C7B98165}" type="parTrans" cxnId="{731A576B-53D0-4728-9866-C602C507AD7D}">
      <dgm:prSet/>
      <dgm:spPr/>
      <dgm:t>
        <a:bodyPr/>
        <a:lstStyle/>
        <a:p>
          <a:endParaRPr lang="en-US"/>
        </a:p>
      </dgm:t>
    </dgm:pt>
    <dgm:pt modelId="{BCDB88C5-9B87-46C1-9596-6C7F7D8AE645}" type="sibTrans" cxnId="{731A576B-53D0-4728-9866-C602C507AD7D}">
      <dgm:prSet/>
      <dgm:spPr/>
      <dgm:t>
        <a:bodyPr/>
        <a:lstStyle/>
        <a:p>
          <a:endParaRPr lang="en-US"/>
        </a:p>
      </dgm:t>
    </dgm:pt>
    <dgm:pt modelId="{6A437C1B-4FB6-455A-BA59-B184231424B5}" type="pres">
      <dgm:prSet presAssocID="{906C3CBA-6F8F-45A0-80A1-597B1F6E0BF4}" presName="cycle" presStyleCnt="0">
        <dgm:presLayoutVars>
          <dgm:chMax val="1"/>
          <dgm:dir/>
          <dgm:animLvl val="ctr"/>
          <dgm:resizeHandles val="exact"/>
        </dgm:presLayoutVars>
      </dgm:prSet>
      <dgm:spPr/>
      <dgm:t>
        <a:bodyPr/>
        <a:lstStyle/>
        <a:p>
          <a:endParaRPr lang="en-US"/>
        </a:p>
      </dgm:t>
    </dgm:pt>
    <dgm:pt modelId="{2B2C9275-6AE4-4AA9-A3F2-17420A4DC9CC}" type="pres">
      <dgm:prSet presAssocID="{E7894B5F-E8A2-46BB-8FE4-034AEEBB1156}" presName="centerShape" presStyleLbl="node0" presStyleIdx="0" presStyleCnt="1" custScaleX="74657" custScaleY="72209" custLinFactNeighborX="0" custLinFactNeighborY="-17567"/>
      <dgm:spPr/>
      <dgm:t>
        <a:bodyPr/>
        <a:lstStyle/>
        <a:p>
          <a:endParaRPr lang="en-US"/>
        </a:p>
      </dgm:t>
    </dgm:pt>
    <dgm:pt modelId="{D5A3168C-9E97-4457-A3D5-8D36F7254E05}" type="pres">
      <dgm:prSet presAssocID="{A68FABC6-2418-4953-84D9-0CB975FAA23D}" presName="parTrans" presStyleLbl="bgSibTrans2D1" presStyleIdx="0" presStyleCnt="6" custScaleX="64252" custLinFactNeighborX="26166" custLinFactNeighborY="8092"/>
      <dgm:spPr/>
      <dgm:t>
        <a:bodyPr/>
        <a:lstStyle/>
        <a:p>
          <a:endParaRPr lang="en-US"/>
        </a:p>
      </dgm:t>
    </dgm:pt>
    <dgm:pt modelId="{D0BA1510-E70C-43CD-8CD1-5EB984114C38}" type="pres">
      <dgm:prSet presAssocID="{D9FEF49E-3710-4451-996B-9654ECA03B13}" presName="node" presStyleLbl="node1" presStyleIdx="0" presStyleCnt="6" custRadScaleRad="87406" custRadScaleInc="34845">
        <dgm:presLayoutVars>
          <dgm:bulletEnabled val="1"/>
        </dgm:presLayoutVars>
      </dgm:prSet>
      <dgm:spPr/>
      <dgm:t>
        <a:bodyPr/>
        <a:lstStyle/>
        <a:p>
          <a:endParaRPr lang="en-US"/>
        </a:p>
      </dgm:t>
    </dgm:pt>
    <dgm:pt modelId="{8E607B22-C72A-4FC9-B716-084052A613CD}" type="pres">
      <dgm:prSet presAssocID="{CA2E1257-32C9-4F5C-A388-DFAC56F61F14}" presName="parTrans" presStyleLbl="bgSibTrans2D1" presStyleIdx="1" presStyleCnt="6"/>
      <dgm:spPr/>
      <dgm:t>
        <a:bodyPr/>
        <a:lstStyle/>
        <a:p>
          <a:endParaRPr lang="en-US"/>
        </a:p>
      </dgm:t>
    </dgm:pt>
    <dgm:pt modelId="{1F653A35-EDDB-4F0D-BC4A-FDB796848882}" type="pres">
      <dgm:prSet presAssocID="{3BED6053-B0CA-4A36-A6E1-ED775A7C099A}" presName="node" presStyleLbl="node1" presStyleIdx="1" presStyleCnt="6">
        <dgm:presLayoutVars>
          <dgm:bulletEnabled val="1"/>
        </dgm:presLayoutVars>
      </dgm:prSet>
      <dgm:spPr/>
      <dgm:t>
        <a:bodyPr/>
        <a:lstStyle/>
        <a:p>
          <a:endParaRPr lang="en-US"/>
        </a:p>
      </dgm:t>
    </dgm:pt>
    <dgm:pt modelId="{9B3F0242-45A8-48D5-BD2D-DC6B8614D3B2}" type="pres">
      <dgm:prSet presAssocID="{D5DEC863-5FD3-4331-9B24-ACDC84308C1D}" presName="parTrans" presStyleLbl="bgSibTrans2D1" presStyleIdx="2" presStyleCnt="6"/>
      <dgm:spPr/>
      <dgm:t>
        <a:bodyPr/>
        <a:lstStyle/>
        <a:p>
          <a:endParaRPr lang="en-US"/>
        </a:p>
      </dgm:t>
    </dgm:pt>
    <dgm:pt modelId="{6D512D15-190F-4F2F-9B0A-F7BD49AD327A}" type="pres">
      <dgm:prSet presAssocID="{D845747B-E8B3-4BC9-8841-4A57467B14B3}" presName="node" presStyleLbl="node1" presStyleIdx="2" presStyleCnt="6">
        <dgm:presLayoutVars>
          <dgm:bulletEnabled val="1"/>
        </dgm:presLayoutVars>
      </dgm:prSet>
      <dgm:spPr/>
      <dgm:t>
        <a:bodyPr/>
        <a:lstStyle/>
        <a:p>
          <a:endParaRPr lang="en-US"/>
        </a:p>
      </dgm:t>
    </dgm:pt>
    <dgm:pt modelId="{3EBE93DA-0ED8-4355-A198-18AE6DB287DB}" type="pres">
      <dgm:prSet presAssocID="{430C28FD-FBAB-4614-B165-254003B92DFC}" presName="parTrans" presStyleLbl="bgSibTrans2D1" presStyleIdx="3" presStyleCnt="6"/>
      <dgm:spPr/>
      <dgm:t>
        <a:bodyPr/>
        <a:lstStyle/>
        <a:p>
          <a:endParaRPr lang="en-US"/>
        </a:p>
      </dgm:t>
    </dgm:pt>
    <dgm:pt modelId="{27A41213-A0E7-41D2-94A7-98AB83A5C361}" type="pres">
      <dgm:prSet presAssocID="{8A7B5A8A-B71F-466A-99E6-67670B8C7B24}" presName="node" presStyleLbl="node1" presStyleIdx="3" presStyleCnt="6">
        <dgm:presLayoutVars>
          <dgm:bulletEnabled val="1"/>
        </dgm:presLayoutVars>
      </dgm:prSet>
      <dgm:spPr/>
      <dgm:t>
        <a:bodyPr/>
        <a:lstStyle/>
        <a:p>
          <a:endParaRPr lang="en-US"/>
        </a:p>
      </dgm:t>
    </dgm:pt>
    <dgm:pt modelId="{E69418EC-3F55-4739-A1BA-7E8B5EF588B1}" type="pres">
      <dgm:prSet presAssocID="{1DAA4148-63D4-4EA1-A88B-48F1E5A96A6B}" presName="parTrans" presStyleLbl="bgSibTrans2D1" presStyleIdx="4" presStyleCnt="6"/>
      <dgm:spPr/>
      <dgm:t>
        <a:bodyPr/>
        <a:lstStyle/>
        <a:p>
          <a:endParaRPr lang="en-US"/>
        </a:p>
      </dgm:t>
    </dgm:pt>
    <dgm:pt modelId="{D63F0AB1-34A0-47CD-B6B1-E596D39927A8}" type="pres">
      <dgm:prSet presAssocID="{A730B13A-B93B-4A32-9DFF-1D0FAB14A9E9}" presName="node" presStyleLbl="node1" presStyleIdx="4" presStyleCnt="6" custRadScaleRad="117190" custRadScaleInc="-21668">
        <dgm:presLayoutVars>
          <dgm:bulletEnabled val="1"/>
        </dgm:presLayoutVars>
      </dgm:prSet>
      <dgm:spPr/>
      <dgm:t>
        <a:bodyPr/>
        <a:lstStyle/>
        <a:p>
          <a:endParaRPr lang="en-US"/>
        </a:p>
      </dgm:t>
    </dgm:pt>
    <dgm:pt modelId="{70B95818-675D-4208-85E3-4AD220E2B76A}" type="pres">
      <dgm:prSet presAssocID="{14076A41-4CFA-4BEA-8F43-D8D2C7B98165}" presName="parTrans" presStyleLbl="bgSibTrans2D1" presStyleIdx="5" presStyleCnt="6"/>
      <dgm:spPr/>
      <dgm:t>
        <a:bodyPr/>
        <a:lstStyle/>
        <a:p>
          <a:endParaRPr lang="en-US"/>
        </a:p>
      </dgm:t>
    </dgm:pt>
    <dgm:pt modelId="{C29AE738-C8AA-475F-A262-52396A05E6E2}" type="pres">
      <dgm:prSet presAssocID="{3C279154-C2AE-4FE9-A5EE-5D24B8C91688}" presName="node" presStyleLbl="node1" presStyleIdx="5" presStyleCnt="6" custRadScaleRad="92648" custRadScaleInc="-70538">
        <dgm:presLayoutVars>
          <dgm:bulletEnabled val="1"/>
        </dgm:presLayoutVars>
      </dgm:prSet>
      <dgm:spPr/>
      <dgm:t>
        <a:bodyPr/>
        <a:lstStyle/>
        <a:p>
          <a:endParaRPr lang="en-US"/>
        </a:p>
      </dgm:t>
    </dgm:pt>
  </dgm:ptLst>
  <dgm:cxnLst>
    <dgm:cxn modelId="{ECF78557-6507-4CC6-99B4-7658703B07A4}" type="presOf" srcId="{3C279154-C2AE-4FE9-A5EE-5D24B8C91688}" destId="{C29AE738-C8AA-475F-A262-52396A05E6E2}" srcOrd="0" destOrd="0" presId="urn:microsoft.com/office/officeart/2005/8/layout/radial4"/>
    <dgm:cxn modelId="{731A576B-53D0-4728-9866-C602C507AD7D}" srcId="{E7894B5F-E8A2-46BB-8FE4-034AEEBB1156}" destId="{3C279154-C2AE-4FE9-A5EE-5D24B8C91688}" srcOrd="5" destOrd="0" parTransId="{14076A41-4CFA-4BEA-8F43-D8D2C7B98165}" sibTransId="{BCDB88C5-9B87-46C1-9596-6C7F7D8AE645}"/>
    <dgm:cxn modelId="{C4C591A0-8558-4EB4-981F-4832612E97AA}" type="presOf" srcId="{14076A41-4CFA-4BEA-8F43-D8D2C7B98165}" destId="{70B95818-675D-4208-85E3-4AD220E2B76A}" srcOrd="0" destOrd="0" presId="urn:microsoft.com/office/officeart/2005/8/layout/radial4"/>
    <dgm:cxn modelId="{7F46A851-0863-4E6E-BB8C-2F9F3DA88DF4}" srcId="{E7894B5F-E8A2-46BB-8FE4-034AEEBB1156}" destId="{3BED6053-B0CA-4A36-A6E1-ED775A7C099A}" srcOrd="1" destOrd="0" parTransId="{CA2E1257-32C9-4F5C-A388-DFAC56F61F14}" sibTransId="{CF23111A-3E25-49D5-853A-C2D518C67D07}"/>
    <dgm:cxn modelId="{D4EC6892-446A-4D38-98BB-4EF818DB3217}" type="presOf" srcId="{A730B13A-B93B-4A32-9DFF-1D0FAB14A9E9}" destId="{D63F0AB1-34A0-47CD-B6B1-E596D39927A8}" srcOrd="0" destOrd="0" presId="urn:microsoft.com/office/officeart/2005/8/layout/radial4"/>
    <dgm:cxn modelId="{A04F3818-D340-4D3E-B444-71CC365DF368}" type="presOf" srcId="{D845747B-E8B3-4BC9-8841-4A57467B14B3}" destId="{6D512D15-190F-4F2F-9B0A-F7BD49AD327A}" srcOrd="0" destOrd="0" presId="urn:microsoft.com/office/officeart/2005/8/layout/radial4"/>
    <dgm:cxn modelId="{253174AD-39EE-4797-BCCB-2AFE455E437E}" srcId="{E7894B5F-E8A2-46BB-8FE4-034AEEBB1156}" destId="{8A7B5A8A-B71F-466A-99E6-67670B8C7B24}" srcOrd="3" destOrd="0" parTransId="{430C28FD-FBAB-4614-B165-254003B92DFC}" sibTransId="{98B7F3E3-44AF-4D48-90D9-63CFEE368155}"/>
    <dgm:cxn modelId="{03CA864F-908D-4AEF-B749-53B178BA8A6E}" type="presOf" srcId="{1DAA4148-63D4-4EA1-A88B-48F1E5A96A6B}" destId="{E69418EC-3F55-4739-A1BA-7E8B5EF588B1}" srcOrd="0" destOrd="0" presId="urn:microsoft.com/office/officeart/2005/8/layout/radial4"/>
    <dgm:cxn modelId="{3E4F0B51-BA67-4947-9374-D8E35698CD2D}" srcId="{E7894B5F-E8A2-46BB-8FE4-034AEEBB1156}" destId="{A730B13A-B93B-4A32-9DFF-1D0FAB14A9E9}" srcOrd="4" destOrd="0" parTransId="{1DAA4148-63D4-4EA1-A88B-48F1E5A96A6B}" sibTransId="{62A05DBE-8B62-4465-942E-6C7D9A6CEFA6}"/>
    <dgm:cxn modelId="{39DC7BC2-A883-4B5B-8644-D48F6E67B8F7}" srcId="{E7894B5F-E8A2-46BB-8FE4-034AEEBB1156}" destId="{D845747B-E8B3-4BC9-8841-4A57467B14B3}" srcOrd="2" destOrd="0" parTransId="{D5DEC863-5FD3-4331-9B24-ACDC84308C1D}" sibTransId="{5B3EC1E6-67D3-42C0-99B9-452B16D308EF}"/>
    <dgm:cxn modelId="{9AB22468-CE64-4B02-BE20-EF56917A1346}" type="presOf" srcId="{906C3CBA-6F8F-45A0-80A1-597B1F6E0BF4}" destId="{6A437C1B-4FB6-455A-BA59-B184231424B5}" srcOrd="0" destOrd="0" presId="urn:microsoft.com/office/officeart/2005/8/layout/radial4"/>
    <dgm:cxn modelId="{466D33A2-B718-4A1B-9A87-E5AD2C7BB1A3}" srcId="{906C3CBA-6F8F-45A0-80A1-597B1F6E0BF4}" destId="{E7894B5F-E8A2-46BB-8FE4-034AEEBB1156}" srcOrd="0" destOrd="0" parTransId="{021327D8-4EB8-49F0-9115-1F4520FEE6F6}" sibTransId="{CDE89D57-8AD7-49F3-86BC-9CDBE772BEE2}"/>
    <dgm:cxn modelId="{E27CD0D6-E9A1-4571-A68C-F340CDC45763}" type="presOf" srcId="{430C28FD-FBAB-4614-B165-254003B92DFC}" destId="{3EBE93DA-0ED8-4355-A198-18AE6DB287DB}" srcOrd="0" destOrd="0" presId="urn:microsoft.com/office/officeart/2005/8/layout/radial4"/>
    <dgm:cxn modelId="{2CA9A500-02FF-47CE-BEAC-04B965DDC820}" type="presOf" srcId="{A68FABC6-2418-4953-84D9-0CB975FAA23D}" destId="{D5A3168C-9E97-4457-A3D5-8D36F7254E05}" srcOrd="0" destOrd="0" presId="urn:microsoft.com/office/officeart/2005/8/layout/radial4"/>
    <dgm:cxn modelId="{49B1BBCA-D630-423D-B4FE-419AFDD1F801}" type="presOf" srcId="{D9FEF49E-3710-4451-996B-9654ECA03B13}" destId="{D0BA1510-E70C-43CD-8CD1-5EB984114C38}" srcOrd="0" destOrd="0" presId="urn:microsoft.com/office/officeart/2005/8/layout/radial4"/>
    <dgm:cxn modelId="{092A2CAB-6FE5-42C0-9519-AB33506DF7A4}" type="presOf" srcId="{D5DEC863-5FD3-4331-9B24-ACDC84308C1D}" destId="{9B3F0242-45A8-48D5-BD2D-DC6B8614D3B2}" srcOrd="0" destOrd="0" presId="urn:microsoft.com/office/officeart/2005/8/layout/radial4"/>
    <dgm:cxn modelId="{799534BB-8F54-4411-A277-11B4B13BCC66}" srcId="{E7894B5F-E8A2-46BB-8FE4-034AEEBB1156}" destId="{D9FEF49E-3710-4451-996B-9654ECA03B13}" srcOrd="0" destOrd="0" parTransId="{A68FABC6-2418-4953-84D9-0CB975FAA23D}" sibTransId="{559A685A-B40A-4FB8-AB60-8E128A772BAF}"/>
    <dgm:cxn modelId="{51594538-6ACF-424B-BB0C-FD084E537D1E}" type="presOf" srcId="{E7894B5F-E8A2-46BB-8FE4-034AEEBB1156}" destId="{2B2C9275-6AE4-4AA9-A3F2-17420A4DC9CC}" srcOrd="0" destOrd="0" presId="urn:microsoft.com/office/officeart/2005/8/layout/radial4"/>
    <dgm:cxn modelId="{2B3ADB5C-836E-481A-B048-59B6F6A04EE7}" type="presOf" srcId="{3BED6053-B0CA-4A36-A6E1-ED775A7C099A}" destId="{1F653A35-EDDB-4F0D-BC4A-FDB796848882}" srcOrd="0" destOrd="0" presId="urn:microsoft.com/office/officeart/2005/8/layout/radial4"/>
    <dgm:cxn modelId="{FC51E9AC-8096-4903-BFF4-BF1E3744FECA}" type="presOf" srcId="{8A7B5A8A-B71F-466A-99E6-67670B8C7B24}" destId="{27A41213-A0E7-41D2-94A7-98AB83A5C361}" srcOrd="0" destOrd="0" presId="urn:microsoft.com/office/officeart/2005/8/layout/radial4"/>
    <dgm:cxn modelId="{6F26BA17-41DB-452F-8A77-83692F92FFAC}" type="presOf" srcId="{CA2E1257-32C9-4F5C-A388-DFAC56F61F14}" destId="{8E607B22-C72A-4FC9-B716-084052A613CD}" srcOrd="0" destOrd="0" presId="urn:microsoft.com/office/officeart/2005/8/layout/radial4"/>
    <dgm:cxn modelId="{9CA973CA-A796-4954-B365-89995B0C04C8}" type="presParOf" srcId="{6A437C1B-4FB6-455A-BA59-B184231424B5}" destId="{2B2C9275-6AE4-4AA9-A3F2-17420A4DC9CC}" srcOrd="0" destOrd="0" presId="urn:microsoft.com/office/officeart/2005/8/layout/radial4"/>
    <dgm:cxn modelId="{A9BF1336-ECF2-41EF-B660-65EC06FE8C56}" type="presParOf" srcId="{6A437C1B-4FB6-455A-BA59-B184231424B5}" destId="{D5A3168C-9E97-4457-A3D5-8D36F7254E05}" srcOrd="1" destOrd="0" presId="urn:microsoft.com/office/officeart/2005/8/layout/radial4"/>
    <dgm:cxn modelId="{F2FEBBBF-E54E-4AE2-9D79-02BF36A30D30}" type="presParOf" srcId="{6A437C1B-4FB6-455A-BA59-B184231424B5}" destId="{D0BA1510-E70C-43CD-8CD1-5EB984114C38}" srcOrd="2" destOrd="0" presId="urn:microsoft.com/office/officeart/2005/8/layout/radial4"/>
    <dgm:cxn modelId="{B2C472AD-6D52-481A-A0CA-BF550B32F57F}" type="presParOf" srcId="{6A437C1B-4FB6-455A-BA59-B184231424B5}" destId="{8E607B22-C72A-4FC9-B716-084052A613CD}" srcOrd="3" destOrd="0" presId="urn:microsoft.com/office/officeart/2005/8/layout/radial4"/>
    <dgm:cxn modelId="{57FD2138-F7CB-43FF-95BB-1CD65376DA9E}" type="presParOf" srcId="{6A437C1B-4FB6-455A-BA59-B184231424B5}" destId="{1F653A35-EDDB-4F0D-BC4A-FDB796848882}" srcOrd="4" destOrd="0" presId="urn:microsoft.com/office/officeart/2005/8/layout/radial4"/>
    <dgm:cxn modelId="{93B00B22-C585-4469-A91D-10B6D611752B}" type="presParOf" srcId="{6A437C1B-4FB6-455A-BA59-B184231424B5}" destId="{9B3F0242-45A8-48D5-BD2D-DC6B8614D3B2}" srcOrd="5" destOrd="0" presId="urn:microsoft.com/office/officeart/2005/8/layout/radial4"/>
    <dgm:cxn modelId="{52EE85D2-1951-4498-9137-99E9F9E45360}" type="presParOf" srcId="{6A437C1B-4FB6-455A-BA59-B184231424B5}" destId="{6D512D15-190F-4F2F-9B0A-F7BD49AD327A}" srcOrd="6" destOrd="0" presId="urn:microsoft.com/office/officeart/2005/8/layout/radial4"/>
    <dgm:cxn modelId="{74D50DBC-ED9B-4FBB-B220-A868C9CB7938}" type="presParOf" srcId="{6A437C1B-4FB6-455A-BA59-B184231424B5}" destId="{3EBE93DA-0ED8-4355-A198-18AE6DB287DB}" srcOrd="7" destOrd="0" presId="urn:microsoft.com/office/officeart/2005/8/layout/radial4"/>
    <dgm:cxn modelId="{125F883E-9635-42A8-9F72-BB7478ABC8FC}" type="presParOf" srcId="{6A437C1B-4FB6-455A-BA59-B184231424B5}" destId="{27A41213-A0E7-41D2-94A7-98AB83A5C361}" srcOrd="8" destOrd="0" presId="urn:microsoft.com/office/officeart/2005/8/layout/radial4"/>
    <dgm:cxn modelId="{614F7228-C9EB-4D2D-A0B5-4E836915940D}" type="presParOf" srcId="{6A437C1B-4FB6-455A-BA59-B184231424B5}" destId="{E69418EC-3F55-4739-A1BA-7E8B5EF588B1}" srcOrd="9" destOrd="0" presId="urn:microsoft.com/office/officeart/2005/8/layout/radial4"/>
    <dgm:cxn modelId="{1DA27921-388F-46D4-A8C7-7C95D5463522}" type="presParOf" srcId="{6A437C1B-4FB6-455A-BA59-B184231424B5}" destId="{D63F0AB1-34A0-47CD-B6B1-E596D39927A8}" srcOrd="10" destOrd="0" presId="urn:microsoft.com/office/officeart/2005/8/layout/radial4"/>
    <dgm:cxn modelId="{1A83E582-43CD-4BA4-9325-B3963A84D672}" type="presParOf" srcId="{6A437C1B-4FB6-455A-BA59-B184231424B5}" destId="{70B95818-675D-4208-85E3-4AD220E2B76A}" srcOrd="11" destOrd="0" presId="urn:microsoft.com/office/officeart/2005/8/layout/radial4"/>
    <dgm:cxn modelId="{BF53CB26-3017-42E4-9CE0-6B27FFBA097E}" type="presParOf" srcId="{6A437C1B-4FB6-455A-BA59-B184231424B5}" destId="{C29AE738-C8AA-475F-A262-52396A05E6E2}" srcOrd="12" destOrd="0" presId="urn:microsoft.com/office/officeart/2005/8/layout/radial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73E141-3262-4403-878F-3ADCAC611C10}">
      <dsp:nvSpPr>
        <dsp:cNvPr id="0" name=""/>
        <dsp:cNvSpPr/>
      </dsp:nvSpPr>
      <dsp:spPr>
        <a:xfrm>
          <a:off x="762005" y="152391"/>
          <a:ext cx="3902429" cy="3902429"/>
        </a:xfrm>
        <a:prstGeom prst="circularArrow">
          <a:avLst>
            <a:gd name="adj1" fmla="val 5274"/>
            <a:gd name="adj2" fmla="val 312630"/>
            <a:gd name="adj3" fmla="val 14285716"/>
            <a:gd name="adj4" fmla="val 17093400"/>
            <a:gd name="adj5" fmla="val 547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2498F-4C5C-4D11-B6B0-4903B3765E31}">
      <dsp:nvSpPr>
        <dsp:cNvPr id="0" name=""/>
        <dsp:cNvSpPr/>
      </dsp:nvSpPr>
      <dsp:spPr>
        <a:xfrm>
          <a:off x="1828795" y="228600"/>
          <a:ext cx="1435112" cy="7175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Organisms that make their own food: ______________</a:t>
          </a:r>
          <a:endParaRPr lang="en-US" sz="1000" kern="1200" dirty="0"/>
        </a:p>
      </dsp:txBody>
      <dsp:txXfrm>
        <a:off x="1828795" y="228600"/>
        <a:ext cx="1435112" cy="717556"/>
      </dsp:txXfrm>
    </dsp:sp>
    <dsp:sp modelId="{690C4424-5B4D-4BD0-86D3-4B5E403ED5E1}">
      <dsp:nvSpPr>
        <dsp:cNvPr id="0" name=""/>
        <dsp:cNvSpPr/>
      </dsp:nvSpPr>
      <dsp:spPr>
        <a:xfrm>
          <a:off x="2971805" y="1066795"/>
          <a:ext cx="1435112" cy="7175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US" sz="1000" kern="1200" dirty="0" smtClean="0"/>
            <a:t>Organisms that must  find an external source of food: __________________</a:t>
          </a:r>
          <a:endParaRPr lang="en-US" sz="1000" kern="1200" dirty="0"/>
        </a:p>
      </dsp:txBody>
      <dsp:txXfrm>
        <a:off x="2971805" y="1066795"/>
        <a:ext cx="1435112" cy="717556"/>
      </dsp:txXfrm>
    </dsp:sp>
    <dsp:sp modelId="{8811CAE6-DBA9-49DD-99A1-29098A0696AE}">
      <dsp:nvSpPr>
        <dsp:cNvPr id="0" name=""/>
        <dsp:cNvSpPr/>
      </dsp:nvSpPr>
      <dsp:spPr>
        <a:xfrm>
          <a:off x="3047998" y="1981201"/>
          <a:ext cx="1435112" cy="7175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US" sz="1000" kern="1200" dirty="0" smtClean="0"/>
            <a:t>The largest group of plants: ________________</a:t>
          </a:r>
          <a:endParaRPr lang="en-US" sz="1000" kern="1200" dirty="0"/>
        </a:p>
      </dsp:txBody>
      <dsp:txXfrm>
        <a:off x="3047998" y="1981201"/>
        <a:ext cx="1435112" cy="717556"/>
      </dsp:txXfrm>
    </dsp:sp>
    <dsp:sp modelId="{D2D5263C-40D9-4329-A4F2-1019C6D0E2C4}">
      <dsp:nvSpPr>
        <dsp:cNvPr id="0" name=""/>
        <dsp:cNvSpPr/>
      </dsp:nvSpPr>
      <dsp:spPr>
        <a:xfrm>
          <a:off x="1676404" y="2819393"/>
          <a:ext cx="2127826" cy="7175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US" sz="1000" kern="1200" dirty="0" smtClean="0"/>
            <a:t>Group of plants that do not have true root, stems, or leaves: _________________</a:t>
          </a:r>
          <a:endParaRPr lang="en-US" sz="1000" kern="1200" dirty="0"/>
        </a:p>
      </dsp:txBody>
      <dsp:txXfrm>
        <a:off x="1676404" y="2819393"/>
        <a:ext cx="2127826" cy="717556"/>
      </dsp:txXfrm>
    </dsp:sp>
    <dsp:sp modelId="{1E253AE4-7CAF-4307-9F7E-BF148EC48386}">
      <dsp:nvSpPr>
        <dsp:cNvPr id="0" name=""/>
        <dsp:cNvSpPr/>
      </dsp:nvSpPr>
      <dsp:spPr>
        <a:xfrm>
          <a:off x="838205" y="1981196"/>
          <a:ext cx="1599073" cy="7175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Vascular Plants-vascular tissue: 1. _______ carries ______ 2. ___________ (carries ______)</a:t>
          </a:r>
          <a:endParaRPr lang="en-US" sz="1000" kern="1200" dirty="0"/>
        </a:p>
      </dsp:txBody>
      <dsp:txXfrm>
        <a:off x="838205" y="1981196"/>
        <a:ext cx="1599073" cy="717556"/>
      </dsp:txXfrm>
    </dsp:sp>
    <dsp:sp modelId="{34BBF5B1-24B3-4DA0-AE92-42FEDBF6217F}">
      <dsp:nvSpPr>
        <dsp:cNvPr id="0" name=""/>
        <dsp:cNvSpPr/>
      </dsp:nvSpPr>
      <dsp:spPr>
        <a:xfrm>
          <a:off x="914396" y="1066795"/>
          <a:ext cx="1435112" cy="7175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Flowerless plants reproduce by ___________.</a:t>
          </a:r>
          <a:endParaRPr lang="en-US" sz="1000" kern="1200" dirty="0"/>
        </a:p>
      </dsp:txBody>
      <dsp:txXfrm>
        <a:off x="914396" y="1066795"/>
        <a:ext cx="1435112" cy="7175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177BE-8E0E-4BC9-9324-18B35E8FB1C1}">
      <dsp:nvSpPr>
        <dsp:cNvPr id="0" name=""/>
        <dsp:cNvSpPr/>
      </dsp:nvSpPr>
      <dsp:spPr>
        <a:xfrm>
          <a:off x="845407" y="121761"/>
          <a:ext cx="2416492" cy="839216"/>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44D5B4-A96B-4B05-BF91-B5AECEDE2C89}">
      <dsp:nvSpPr>
        <dsp:cNvPr id="0" name=""/>
        <dsp:cNvSpPr/>
      </dsp:nvSpPr>
      <dsp:spPr>
        <a:xfrm>
          <a:off x="1823243" y="2176716"/>
          <a:ext cx="468312" cy="299720"/>
        </a:xfrm>
        <a:prstGeom prst="down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AF24A-8EB2-41D6-B292-90623797F1C1}">
      <dsp:nvSpPr>
        <dsp:cNvPr id="0" name=""/>
        <dsp:cNvSpPr/>
      </dsp:nvSpPr>
      <dsp:spPr>
        <a:xfrm>
          <a:off x="933449" y="2416492"/>
          <a:ext cx="22479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Processes in the Leaf:  </a:t>
          </a:r>
          <a:r>
            <a:rPr lang="en-US" sz="1050" b="0" kern="1200" dirty="0" smtClean="0">
              <a:effectLst/>
            </a:rPr>
            <a:t>(Define each briefly in the circles)</a:t>
          </a:r>
          <a:endParaRPr lang="en-US" sz="1400" b="0" kern="1200" dirty="0">
            <a:effectLst/>
          </a:endParaRPr>
        </a:p>
      </dsp:txBody>
      <dsp:txXfrm>
        <a:off x="933449" y="2416492"/>
        <a:ext cx="2247900" cy="561975"/>
      </dsp:txXfrm>
    </dsp:sp>
    <dsp:sp modelId="{214F49C8-9EE7-4F67-BEFF-DB82281BB9C4}">
      <dsp:nvSpPr>
        <dsp:cNvPr id="0" name=""/>
        <dsp:cNvSpPr/>
      </dsp:nvSpPr>
      <dsp:spPr>
        <a:xfrm>
          <a:off x="1723961" y="1025791"/>
          <a:ext cx="842962" cy="84296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lvl="0" algn="ctr" defTabSz="444500">
            <a:lnSpc>
              <a:spcPct val="90000"/>
            </a:lnSpc>
            <a:spcBef>
              <a:spcPct val="0"/>
            </a:spcBef>
            <a:spcAft>
              <a:spcPct val="35000"/>
            </a:spcAft>
          </a:pPr>
          <a:r>
            <a:rPr lang="en-US" sz="1000" b="1" kern="1200" dirty="0" smtClean="0"/>
            <a:t>T________</a:t>
          </a:r>
          <a:endParaRPr lang="en-US" sz="1000" b="1" kern="1200" dirty="0"/>
        </a:p>
      </dsp:txBody>
      <dsp:txXfrm>
        <a:off x="1723961" y="1025791"/>
        <a:ext cx="842962" cy="842962"/>
      </dsp:txXfrm>
    </dsp:sp>
    <dsp:sp modelId="{5660137D-0B9E-49C2-8595-8C0CB6A49525}">
      <dsp:nvSpPr>
        <dsp:cNvPr id="0" name=""/>
        <dsp:cNvSpPr/>
      </dsp:nvSpPr>
      <dsp:spPr>
        <a:xfrm>
          <a:off x="1120774" y="393382"/>
          <a:ext cx="842962" cy="84296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lvl="0" algn="ctr" defTabSz="444500">
            <a:lnSpc>
              <a:spcPct val="90000"/>
            </a:lnSpc>
            <a:spcBef>
              <a:spcPct val="0"/>
            </a:spcBef>
            <a:spcAft>
              <a:spcPct val="35000"/>
            </a:spcAft>
          </a:pPr>
          <a:r>
            <a:rPr lang="en-US" sz="1000" b="1" kern="1200" dirty="0" smtClean="0"/>
            <a:t>R_______</a:t>
          </a:r>
          <a:endParaRPr lang="en-US" sz="1000" b="1" kern="1200" dirty="0"/>
        </a:p>
      </dsp:txBody>
      <dsp:txXfrm>
        <a:off x="1120774" y="393382"/>
        <a:ext cx="842962" cy="842962"/>
      </dsp:txXfrm>
    </dsp:sp>
    <dsp:sp modelId="{75DCA520-68A3-4217-BD3E-AA734976190D}">
      <dsp:nvSpPr>
        <dsp:cNvPr id="0" name=""/>
        <dsp:cNvSpPr/>
      </dsp:nvSpPr>
      <dsp:spPr>
        <a:xfrm>
          <a:off x="2057400" y="152398"/>
          <a:ext cx="842962" cy="84296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lvl="0" algn="ctr" defTabSz="444500">
            <a:lnSpc>
              <a:spcPct val="90000"/>
            </a:lnSpc>
            <a:spcBef>
              <a:spcPct val="0"/>
            </a:spcBef>
            <a:spcAft>
              <a:spcPct val="35000"/>
            </a:spcAft>
          </a:pPr>
          <a:r>
            <a:rPr lang="en-US" sz="1000" b="1" kern="1200" dirty="0" smtClean="0"/>
            <a:t>P_______</a:t>
          </a:r>
          <a:endParaRPr lang="en-US" sz="1000" b="1" kern="1200" dirty="0"/>
        </a:p>
      </dsp:txBody>
      <dsp:txXfrm>
        <a:off x="2057400" y="152398"/>
        <a:ext cx="842962" cy="842962"/>
      </dsp:txXfrm>
    </dsp:sp>
    <dsp:sp modelId="{3CF61889-8F77-4D2E-B921-9685F635EC06}">
      <dsp:nvSpPr>
        <dsp:cNvPr id="0" name=""/>
        <dsp:cNvSpPr/>
      </dsp:nvSpPr>
      <dsp:spPr>
        <a:xfrm>
          <a:off x="746124" y="18732"/>
          <a:ext cx="2622550" cy="2098040"/>
        </a:xfrm>
        <a:prstGeom prst="funnel">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2C9275-6AE4-4AA9-A3F2-17420A4DC9CC}">
      <dsp:nvSpPr>
        <dsp:cNvPr id="0" name=""/>
        <dsp:cNvSpPr/>
      </dsp:nvSpPr>
      <dsp:spPr>
        <a:xfrm>
          <a:off x="2133602" y="1447822"/>
          <a:ext cx="1066795" cy="103181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Plant Processes</a:t>
          </a:r>
          <a:endParaRPr lang="en-US" sz="1400" kern="1200" dirty="0"/>
        </a:p>
      </dsp:txBody>
      <dsp:txXfrm>
        <a:off x="2133602" y="1447822"/>
        <a:ext cx="1066795" cy="1031815"/>
      </dsp:txXfrm>
    </dsp:sp>
    <dsp:sp modelId="{D5A3168C-9E97-4457-A3D5-8D36F7254E05}">
      <dsp:nvSpPr>
        <dsp:cNvPr id="0" name=""/>
        <dsp:cNvSpPr/>
      </dsp:nvSpPr>
      <dsp:spPr>
        <a:xfrm rot="10041639">
          <a:off x="1361746" y="2068385"/>
          <a:ext cx="835363" cy="4072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BA1510-E70C-43CD-8CD1-5EB984114C38}">
      <dsp:nvSpPr>
        <dsp:cNvPr id="0" name=""/>
        <dsp:cNvSpPr/>
      </dsp:nvSpPr>
      <dsp:spPr>
        <a:xfrm>
          <a:off x="304794" y="1981197"/>
          <a:ext cx="1000250" cy="8002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t" anchorCtr="0">
          <a:noAutofit/>
        </a:bodyPr>
        <a:lstStyle/>
        <a:p>
          <a:pPr lvl="0" algn="ctr" defTabSz="488950">
            <a:lnSpc>
              <a:spcPct val="90000"/>
            </a:lnSpc>
            <a:spcBef>
              <a:spcPct val="0"/>
            </a:spcBef>
            <a:spcAft>
              <a:spcPct val="35000"/>
            </a:spcAft>
          </a:pPr>
          <a:r>
            <a:rPr lang="en-US" sz="1100" u="sng" kern="1200" dirty="0" smtClean="0"/>
            <a:t>Photosynthesis</a:t>
          </a:r>
          <a:endParaRPr lang="en-US" sz="1100" u="sng" kern="1200" dirty="0"/>
        </a:p>
      </dsp:txBody>
      <dsp:txXfrm>
        <a:off x="304794" y="1981197"/>
        <a:ext cx="1000250" cy="800200"/>
      </dsp:txXfrm>
    </dsp:sp>
    <dsp:sp modelId="{8E607B22-C72A-4FC9-B716-084052A613CD}">
      <dsp:nvSpPr>
        <dsp:cNvPr id="0" name=""/>
        <dsp:cNvSpPr/>
      </dsp:nvSpPr>
      <dsp:spPr>
        <a:xfrm rot="11777499">
          <a:off x="889847" y="1419401"/>
          <a:ext cx="1222796" cy="4072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653A35-EDDB-4F0D-BC4A-FDB796848882}">
      <dsp:nvSpPr>
        <dsp:cNvPr id="0" name=""/>
        <dsp:cNvSpPr/>
      </dsp:nvSpPr>
      <dsp:spPr>
        <a:xfrm>
          <a:off x="414272" y="1051409"/>
          <a:ext cx="1000250" cy="8002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t" anchorCtr="0">
          <a:noAutofit/>
        </a:bodyPr>
        <a:lstStyle/>
        <a:p>
          <a:pPr lvl="0" algn="ctr" defTabSz="488950">
            <a:lnSpc>
              <a:spcPct val="90000"/>
            </a:lnSpc>
            <a:spcBef>
              <a:spcPct val="0"/>
            </a:spcBef>
            <a:spcAft>
              <a:spcPct val="35000"/>
            </a:spcAft>
          </a:pPr>
          <a:r>
            <a:rPr lang="en-US" sz="1100" u="sng" kern="1200" dirty="0" smtClean="0"/>
            <a:t>Respiration</a:t>
          </a:r>
          <a:endParaRPr lang="en-US" sz="1100" u="sng" kern="1200" dirty="0"/>
        </a:p>
      </dsp:txBody>
      <dsp:txXfrm>
        <a:off x="414272" y="1051409"/>
        <a:ext cx="1000250" cy="800200"/>
      </dsp:txXfrm>
    </dsp:sp>
    <dsp:sp modelId="{9B3F0242-45A8-48D5-BD2D-DC6B8614D3B2}">
      <dsp:nvSpPr>
        <dsp:cNvPr id="0" name=""/>
        <dsp:cNvSpPr/>
      </dsp:nvSpPr>
      <dsp:spPr>
        <a:xfrm rot="14564354">
          <a:off x="1756321" y="856613"/>
          <a:ext cx="890267" cy="4072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512D15-190F-4F2F-9B0A-F7BD49AD327A}">
      <dsp:nvSpPr>
        <dsp:cNvPr id="0" name=""/>
        <dsp:cNvSpPr/>
      </dsp:nvSpPr>
      <dsp:spPr>
        <a:xfrm>
          <a:off x="1497440" y="264442"/>
          <a:ext cx="1000250" cy="8002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t" anchorCtr="0">
          <a:noAutofit/>
        </a:bodyPr>
        <a:lstStyle/>
        <a:p>
          <a:pPr lvl="0" algn="ctr" defTabSz="488950">
            <a:lnSpc>
              <a:spcPct val="90000"/>
            </a:lnSpc>
            <a:spcBef>
              <a:spcPct val="0"/>
            </a:spcBef>
            <a:spcAft>
              <a:spcPct val="35000"/>
            </a:spcAft>
          </a:pPr>
          <a:r>
            <a:rPr lang="en-US" sz="1100" u="sng" kern="1200" dirty="0" smtClean="0"/>
            <a:t>Transpiration</a:t>
          </a:r>
          <a:endParaRPr lang="en-US" sz="1100" u="sng" kern="1200" dirty="0"/>
        </a:p>
      </dsp:txBody>
      <dsp:txXfrm>
        <a:off x="1497440" y="264442"/>
        <a:ext cx="1000250" cy="800200"/>
      </dsp:txXfrm>
    </dsp:sp>
    <dsp:sp modelId="{3EBE93DA-0ED8-4355-A198-18AE6DB287DB}">
      <dsp:nvSpPr>
        <dsp:cNvPr id="0" name=""/>
        <dsp:cNvSpPr/>
      </dsp:nvSpPr>
      <dsp:spPr>
        <a:xfrm rot="17835646">
          <a:off x="2687411" y="856613"/>
          <a:ext cx="890267" cy="4072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A41213-A0E7-41D2-94A7-98AB83A5C361}">
      <dsp:nvSpPr>
        <dsp:cNvPr id="0" name=""/>
        <dsp:cNvSpPr/>
      </dsp:nvSpPr>
      <dsp:spPr>
        <a:xfrm>
          <a:off x="2836309" y="264442"/>
          <a:ext cx="1000250" cy="8002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t" anchorCtr="0">
          <a:noAutofit/>
        </a:bodyPr>
        <a:lstStyle/>
        <a:p>
          <a:pPr lvl="0" algn="ctr" defTabSz="488950">
            <a:lnSpc>
              <a:spcPct val="90000"/>
            </a:lnSpc>
            <a:spcBef>
              <a:spcPct val="0"/>
            </a:spcBef>
            <a:spcAft>
              <a:spcPct val="35000"/>
            </a:spcAft>
          </a:pPr>
          <a:r>
            <a:rPr lang="en-US" sz="1100" u="sng" kern="1200" dirty="0" smtClean="0"/>
            <a:t>Pollination</a:t>
          </a:r>
          <a:endParaRPr lang="en-US" sz="1100" u="sng" kern="1200" dirty="0"/>
        </a:p>
      </dsp:txBody>
      <dsp:txXfrm>
        <a:off x="2836309" y="264442"/>
        <a:ext cx="1000250" cy="800200"/>
      </dsp:txXfrm>
    </dsp:sp>
    <dsp:sp modelId="{E69418EC-3F55-4739-A1BA-7E8B5EF588B1}">
      <dsp:nvSpPr>
        <dsp:cNvPr id="0" name=""/>
        <dsp:cNvSpPr/>
      </dsp:nvSpPr>
      <dsp:spPr>
        <a:xfrm rot="19979510">
          <a:off x="3134910" y="1143208"/>
          <a:ext cx="1484789" cy="4072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3F0AB1-34A0-47CD-B6B1-E596D39927A8}">
      <dsp:nvSpPr>
        <dsp:cNvPr id="0" name=""/>
        <dsp:cNvSpPr/>
      </dsp:nvSpPr>
      <dsp:spPr>
        <a:xfrm>
          <a:off x="4038610" y="609596"/>
          <a:ext cx="1000250" cy="8002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t" anchorCtr="0">
          <a:noAutofit/>
        </a:bodyPr>
        <a:lstStyle/>
        <a:p>
          <a:pPr lvl="0" algn="ctr" defTabSz="488950">
            <a:lnSpc>
              <a:spcPct val="90000"/>
            </a:lnSpc>
            <a:spcBef>
              <a:spcPct val="0"/>
            </a:spcBef>
            <a:spcAft>
              <a:spcPct val="35000"/>
            </a:spcAft>
          </a:pPr>
          <a:r>
            <a:rPr lang="en-US" sz="1100" u="sng" kern="1200" dirty="0" smtClean="0"/>
            <a:t>Germination</a:t>
          </a:r>
          <a:endParaRPr lang="en-US" sz="1100" u="sng" kern="1200" dirty="0"/>
        </a:p>
      </dsp:txBody>
      <dsp:txXfrm>
        <a:off x="4038610" y="609596"/>
        <a:ext cx="1000250" cy="800200"/>
      </dsp:txXfrm>
    </dsp:sp>
    <dsp:sp modelId="{70B95818-675D-4208-85E3-4AD220E2B76A}">
      <dsp:nvSpPr>
        <dsp:cNvPr id="0" name=""/>
        <dsp:cNvSpPr/>
      </dsp:nvSpPr>
      <dsp:spPr>
        <a:xfrm rot="67171">
          <a:off x="3273782" y="1784325"/>
          <a:ext cx="1265063" cy="4072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AE738-C8AA-475F-A262-52396A05E6E2}">
      <dsp:nvSpPr>
        <dsp:cNvPr id="0" name=""/>
        <dsp:cNvSpPr/>
      </dsp:nvSpPr>
      <dsp:spPr>
        <a:xfrm>
          <a:off x="4038599" y="1600206"/>
          <a:ext cx="1000250" cy="8002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t" anchorCtr="0">
          <a:noAutofit/>
        </a:bodyPr>
        <a:lstStyle/>
        <a:p>
          <a:pPr lvl="0" algn="ctr" defTabSz="488950">
            <a:lnSpc>
              <a:spcPct val="90000"/>
            </a:lnSpc>
            <a:spcBef>
              <a:spcPct val="0"/>
            </a:spcBef>
            <a:spcAft>
              <a:spcPct val="35000"/>
            </a:spcAft>
          </a:pPr>
          <a:r>
            <a:rPr lang="en-US" sz="1100" u="sng" kern="1200" dirty="0" smtClean="0"/>
            <a:t>Fertilization</a:t>
          </a:r>
          <a:endParaRPr lang="en-US" sz="1100" u="sng" kern="1200" dirty="0"/>
        </a:p>
      </dsp:txBody>
      <dsp:txXfrm>
        <a:off x="4038599" y="1600206"/>
        <a:ext cx="1000250" cy="8002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8471A-D077-462B-9C91-65CE4249CE23}" type="datetimeFigureOut">
              <a:rPr lang="en-US" smtClean="0"/>
              <a:pPr/>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8471A-D077-462B-9C91-65CE4249CE23}" type="datetimeFigureOut">
              <a:rPr lang="en-US" smtClean="0"/>
              <a:pPr/>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8471A-D077-462B-9C91-65CE4249CE23}" type="datetimeFigureOut">
              <a:rPr lang="en-US" smtClean="0"/>
              <a:pPr/>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8471A-D077-462B-9C91-65CE4249CE23}" type="datetimeFigureOut">
              <a:rPr lang="en-US" smtClean="0"/>
              <a:pPr/>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8471A-D077-462B-9C91-65CE4249CE23}" type="datetimeFigureOut">
              <a:rPr lang="en-US" smtClean="0"/>
              <a:pPr/>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471A-D077-462B-9C91-65CE4249CE23}" type="datetimeFigureOut">
              <a:rPr lang="en-US" smtClean="0"/>
              <a:pPr/>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8471A-D077-462B-9C91-65CE4249CE23}" type="datetimeFigureOut">
              <a:rPr lang="en-US" smtClean="0"/>
              <a:pPr/>
              <a:t>2/26/2017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80230-C41F-4F55-9184-DA850129B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Data" Target="../diagrams/data3.xml"/><Relationship Id="rId1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17" Type="http://schemas.microsoft.com/office/2007/relationships/diagramDrawing" Target="../diagrams/drawing3.xml"/><Relationship Id="rId2" Type="http://schemas.openxmlformats.org/officeDocument/2006/relationships/diagramData" Target="../diagrams/data1.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QuickStyle" Target="../diagrams/quickStyle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c6thgradescience.weebly.com/uploads/3/0/9/8/30980165/identify_the_part_and_function_of_flower_flashcards-english.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fossweb.com/delegate/ssi-wdf-ucm-webContent/Contribution%20Folders/FOSS/multimedia/DoL_Database/organizm-database-search.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Plants Week 9 Booklet</a:t>
            </a:r>
          </a:p>
        </p:txBody>
      </p:sp>
      <p:sp>
        <p:nvSpPr>
          <p:cNvPr id="5" name="Rectangle 4"/>
          <p:cNvSpPr/>
          <p:nvPr/>
        </p:nvSpPr>
        <p:spPr>
          <a:xfrm>
            <a:off x="0" y="6273225"/>
            <a:ext cx="5257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err="1"/>
              <a:t>Protists</a:t>
            </a:r>
            <a:r>
              <a:rPr lang="en-US" sz="3200" dirty="0"/>
              <a:t>, Fungi &amp; Plants Unit</a:t>
            </a:r>
          </a:p>
        </p:txBody>
      </p:sp>
      <p:sp>
        <p:nvSpPr>
          <p:cNvPr id="7" name="Rectangle 6"/>
          <p:cNvSpPr/>
          <p:nvPr/>
        </p:nvSpPr>
        <p:spPr>
          <a:xfrm>
            <a:off x="8458200" y="5842337"/>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a:t>
            </a:r>
          </a:p>
        </p:txBody>
      </p:sp>
      <p:sp>
        <p:nvSpPr>
          <p:cNvPr id="13" name="TextBox 12"/>
          <p:cNvSpPr txBox="1"/>
          <p:nvPr/>
        </p:nvSpPr>
        <p:spPr>
          <a:xfrm>
            <a:off x="0" y="1066800"/>
            <a:ext cx="9144000" cy="4678204"/>
          </a:xfrm>
          <a:prstGeom prst="rect">
            <a:avLst/>
          </a:prstGeom>
          <a:noFill/>
        </p:spPr>
        <p:txBody>
          <a:bodyPr wrap="square" rtlCol="0">
            <a:spAutoFit/>
          </a:bodyPr>
          <a:lstStyle/>
          <a:p>
            <a:pPr>
              <a:buFont typeface="Arial" pitchFamily="34" charset="0"/>
              <a:buChar char="•"/>
            </a:pPr>
            <a:r>
              <a:rPr lang="en-US" sz="4000" dirty="0"/>
              <a:t>Living vs. Non-Living</a:t>
            </a:r>
          </a:p>
          <a:p>
            <a:pPr>
              <a:buFont typeface="Arial" pitchFamily="34" charset="0"/>
              <a:buChar char="•"/>
            </a:pPr>
            <a:r>
              <a:rPr lang="en-US" sz="4000" dirty="0"/>
              <a:t>Foss Investigation #6 Plant Reproduction &amp; Growth</a:t>
            </a:r>
          </a:p>
          <a:p>
            <a:pPr>
              <a:buFont typeface="Arial" pitchFamily="34" charset="0"/>
              <a:buChar char="•"/>
            </a:pPr>
            <a:r>
              <a:rPr lang="en-US" sz="4000" dirty="0"/>
              <a:t>Part 4: Flowers &amp; Pollinators</a:t>
            </a:r>
          </a:p>
          <a:p>
            <a:r>
              <a:rPr lang="en-US" sz="4000" dirty="0"/>
              <a:t>Not in Foss-</a:t>
            </a:r>
          </a:p>
          <a:p>
            <a:pPr>
              <a:buFont typeface="Arial" pitchFamily="34" charset="0"/>
              <a:buChar char="•"/>
            </a:pPr>
            <a:r>
              <a:rPr lang="en-US" sz="4000" dirty="0"/>
              <a:t>Plant Defenses</a:t>
            </a:r>
          </a:p>
          <a:p>
            <a:pPr>
              <a:buFont typeface="Arial" pitchFamily="34" charset="0"/>
              <a:buChar char="•"/>
            </a:pPr>
            <a:r>
              <a:rPr lang="en-US" sz="4000"/>
              <a:t>Plant Review</a:t>
            </a:r>
            <a:endParaRPr lang="en-US" sz="4000" dirty="0"/>
          </a:p>
          <a:p>
            <a:endParaRPr lang="en-US" dirty="0"/>
          </a:p>
        </p:txBody>
      </p:sp>
      <p:pic>
        <p:nvPicPr>
          <p:cNvPr id="14" name="Picture 2" descr="Image result for magnifying glass science"/>
          <p:cNvPicPr>
            <a:picLocks noChangeAspect="1" noChangeArrowheads="1"/>
          </p:cNvPicPr>
          <p:nvPr/>
        </p:nvPicPr>
        <p:blipFill>
          <a:blip r:embed="rId2" cstate="print"/>
          <a:srcRect/>
          <a:stretch>
            <a:fillRect/>
          </a:stretch>
        </p:blipFill>
        <p:spPr bwMode="auto">
          <a:xfrm>
            <a:off x="6850881" y="4724396"/>
            <a:ext cx="417343" cy="907267"/>
          </a:xfrm>
          <a:prstGeom prst="rect">
            <a:avLst/>
          </a:prstGeom>
          <a:noFill/>
        </p:spPr>
      </p:pic>
      <p:pic>
        <p:nvPicPr>
          <p:cNvPr id="18" name="Picture 2" descr="Image result for magnifying glass science"/>
          <p:cNvPicPr>
            <a:picLocks noChangeAspect="1" noChangeArrowheads="1"/>
          </p:cNvPicPr>
          <p:nvPr/>
        </p:nvPicPr>
        <p:blipFill>
          <a:blip r:embed="rId2" cstate="print"/>
          <a:srcRect/>
          <a:stretch>
            <a:fillRect/>
          </a:stretch>
        </p:blipFill>
        <p:spPr bwMode="auto">
          <a:xfrm>
            <a:off x="6441936" y="4724396"/>
            <a:ext cx="417343" cy="907267"/>
          </a:xfrm>
          <a:prstGeom prst="rect">
            <a:avLst/>
          </a:prstGeom>
          <a:noFill/>
        </p:spPr>
      </p:pic>
      <p:pic>
        <p:nvPicPr>
          <p:cNvPr id="19" name="Picture 2" descr="Image result for magnifying glass science"/>
          <p:cNvPicPr>
            <a:picLocks noChangeAspect="1" noChangeArrowheads="1"/>
          </p:cNvPicPr>
          <p:nvPr/>
        </p:nvPicPr>
        <p:blipFill>
          <a:blip r:embed="rId2" cstate="print"/>
          <a:srcRect/>
          <a:stretch>
            <a:fillRect/>
          </a:stretch>
        </p:blipFill>
        <p:spPr bwMode="auto">
          <a:xfrm>
            <a:off x="7281336" y="4724397"/>
            <a:ext cx="417343" cy="907267"/>
          </a:xfrm>
          <a:prstGeom prst="rect">
            <a:avLst/>
          </a:prstGeom>
          <a:noFill/>
        </p:spPr>
      </p:pic>
      <p:pic>
        <p:nvPicPr>
          <p:cNvPr id="20" name="Picture 2" descr="Image result for magnifying glass science"/>
          <p:cNvPicPr>
            <a:picLocks noChangeAspect="1" noChangeArrowheads="1"/>
          </p:cNvPicPr>
          <p:nvPr/>
        </p:nvPicPr>
        <p:blipFill>
          <a:blip r:embed="rId2" cstate="print"/>
          <a:srcRect/>
          <a:stretch>
            <a:fillRect/>
          </a:stretch>
        </p:blipFill>
        <p:spPr bwMode="auto">
          <a:xfrm>
            <a:off x="8167591" y="4724398"/>
            <a:ext cx="417343" cy="907267"/>
          </a:xfrm>
          <a:prstGeom prst="rect">
            <a:avLst/>
          </a:prstGeom>
          <a:noFill/>
        </p:spPr>
      </p:pic>
      <p:pic>
        <p:nvPicPr>
          <p:cNvPr id="21" name="Picture 2" descr="Image result for magnifying glass science"/>
          <p:cNvPicPr>
            <a:picLocks noChangeAspect="1" noChangeArrowheads="1"/>
          </p:cNvPicPr>
          <p:nvPr/>
        </p:nvPicPr>
        <p:blipFill>
          <a:blip r:embed="rId2" cstate="print"/>
          <a:srcRect/>
          <a:stretch>
            <a:fillRect/>
          </a:stretch>
        </p:blipFill>
        <p:spPr bwMode="auto">
          <a:xfrm>
            <a:off x="7723639" y="4724398"/>
            <a:ext cx="417343" cy="907267"/>
          </a:xfrm>
          <a:prstGeom prst="rect">
            <a:avLst/>
          </a:prstGeom>
          <a:noFill/>
        </p:spPr>
      </p:pic>
      <p:pic>
        <p:nvPicPr>
          <p:cNvPr id="22" name="Picture 2" descr="Image result for magnifying glass science"/>
          <p:cNvPicPr>
            <a:picLocks noChangeAspect="1" noChangeArrowheads="1"/>
          </p:cNvPicPr>
          <p:nvPr/>
        </p:nvPicPr>
        <p:blipFill>
          <a:blip r:embed="rId2" cstate="print"/>
          <a:srcRect/>
          <a:stretch>
            <a:fillRect/>
          </a:stretch>
        </p:blipFill>
        <p:spPr bwMode="auto">
          <a:xfrm>
            <a:off x="8638382" y="4724399"/>
            <a:ext cx="417343" cy="907267"/>
          </a:xfrm>
          <a:prstGeom prst="rect">
            <a:avLst/>
          </a:prstGeom>
          <a:noFill/>
        </p:spPr>
      </p:pic>
      <p:pic>
        <p:nvPicPr>
          <p:cNvPr id="23" name="Picture 2" descr="Image result for magnifying glass science"/>
          <p:cNvPicPr>
            <a:picLocks noChangeAspect="1" noChangeArrowheads="1"/>
          </p:cNvPicPr>
          <p:nvPr/>
        </p:nvPicPr>
        <p:blipFill>
          <a:blip r:embed="rId2" cstate="print"/>
          <a:srcRect/>
          <a:stretch>
            <a:fillRect/>
          </a:stretch>
        </p:blipFill>
        <p:spPr bwMode="auto">
          <a:xfrm>
            <a:off x="6020394" y="4724396"/>
            <a:ext cx="417343" cy="907267"/>
          </a:xfrm>
          <a:prstGeom prst="rect">
            <a:avLst/>
          </a:prstGeom>
          <a:noFill/>
        </p:spPr>
      </p:pic>
      <p:pic>
        <p:nvPicPr>
          <p:cNvPr id="24" name="Picture 2" descr="Image result for magnifying glass science"/>
          <p:cNvPicPr>
            <a:picLocks noChangeAspect="1" noChangeArrowheads="1"/>
          </p:cNvPicPr>
          <p:nvPr/>
        </p:nvPicPr>
        <p:blipFill>
          <a:blip r:embed="rId2" cstate="print"/>
          <a:srcRect/>
          <a:stretch>
            <a:fillRect/>
          </a:stretch>
        </p:blipFill>
        <p:spPr bwMode="auto">
          <a:xfrm>
            <a:off x="5588214" y="4724396"/>
            <a:ext cx="417343" cy="907267"/>
          </a:xfrm>
          <a:prstGeom prst="rect">
            <a:avLst/>
          </a:prstGeom>
          <a:noFill/>
        </p:spPr>
      </p:pic>
      <p:pic>
        <p:nvPicPr>
          <p:cNvPr id="25" name="Picture 2" descr="Image result for magnifying glass science"/>
          <p:cNvPicPr>
            <a:picLocks noChangeAspect="1" noChangeArrowheads="1"/>
          </p:cNvPicPr>
          <p:nvPr/>
        </p:nvPicPr>
        <p:blipFill>
          <a:blip r:embed="rId2" cstate="print"/>
          <a:srcRect/>
          <a:stretch>
            <a:fillRect/>
          </a:stretch>
        </p:blipFill>
        <p:spPr bwMode="auto">
          <a:xfrm>
            <a:off x="5157566" y="4724396"/>
            <a:ext cx="417343" cy="907267"/>
          </a:xfrm>
          <a:prstGeom prst="rect">
            <a:avLst/>
          </a:prstGeom>
          <a:noFill/>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52400"/>
            <a:ext cx="9144000" cy="7010400"/>
          </a:xfrm>
          <a:prstGeom prst="rect">
            <a:avLst/>
          </a:prstGeom>
          <a:noFill/>
          <a:ln w="9525">
            <a:noFill/>
            <a:miter lim="800000"/>
            <a:headEnd/>
            <a:tailEnd/>
          </a:ln>
        </p:spPr>
      </p:pic>
      <p:sp>
        <p:nvSpPr>
          <p:cNvPr id="5" name="Rectangle 4"/>
          <p:cNvSpPr/>
          <p:nvPr/>
        </p:nvSpPr>
        <p:spPr>
          <a:xfrm>
            <a:off x="8229600" y="3581400"/>
            <a:ext cx="9144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smtClean="0"/>
              <a:t>10</a:t>
            </a:r>
            <a:endParaRPr lang="en-US" sz="4000"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04788" y="247650"/>
            <a:ext cx="8734425" cy="6362700"/>
          </a:xfrm>
          <a:prstGeom prst="rect">
            <a:avLst/>
          </a:prstGeom>
          <a:noFill/>
          <a:ln w="9525">
            <a:noFill/>
            <a:miter lim="800000"/>
            <a:headEnd/>
            <a:tailEnd/>
          </a:ln>
        </p:spPr>
      </p:pic>
      <p:sp>
        <p:nvSpPr>
          <p:cNvPr id="5" name="Rectangle 4"/>
          <p:cNvSpPr/>
          <p:nvPr/>
        </p:nvSpPr>
        <p:spPr>
          <a:xfrm>
            <a:off x="8458200" y="0"/>
            <a:ext cx="685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11</a:t>
            </a:r>
            <a:endParaRPr lang="en-US" sz="3600" dirty="0"/>
          </a:p>
        </p:txBody>
      </p:sp>
      <p:sp>
        <p:nvSpPr>
          <p:cNvPr id="6" name="Rectangle 5"/>
          <p:cNvSpPr/>
          <p:nvPr/>
        </p:nvSpPr>
        <p:spPr>
          <a:xfrm>
            <a:off x="2362200" y="0"/>
            <a:ext cx="4647234" cy="461665"/>
          </a:xfrm>
          <a:prstGeom prst="rect">
            <a:avLst/>
          </a:prstGeom>
        </p:spPr>
        <p:txBody>
          <a:bodyPr wrap="none">
            <a:spAutoFit/>
          </a:bodyPr>
          <a:lstStyle/>
          <a:p>
            <a:r>
              <a:rPr lang="en-US" sz="2400" b="1" dirty="0"/>
              <a:t>LAB: </a:t>
            </a:r>
            <a:r>
              <a:rPr lang="en-US" sz="2400" b="1" dirty="0" smtClean="0"/>
              <a:t>Part 4-Flowers and Pollinators</a:t>
            </a:r>
            <a:endParaRPr lang="en-US" sz="2400" b="1"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90800" y="3124200"/>
            <a:ext cx="5029200" cy="3505200"/>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nvGraphicFramePr>
        <p:xfrm>
          <a:off x="-762000" y="0"/>
          <a:ext cx="5257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609600" y="3657600"/>
          <a:ext cx="4114800" cy="299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monocot_dicot_flower.png"/>
          <p:cNvPicPr>
            <a:picLocks noChangeAspect="1"/>
          </p:cNvPicPr>
          <p:nvPr/>
        </p:nvPicPr>
        <p:blipFill>
          <a:blip r:embed="rId12" cstate="print"/>
          <a:stretch>
            <a:fillRect/>
          </a:stretch>
        </p:blipFill>
        <p:spPr>
          <a:xfrm>
            <a:off x="3810000" y="3886200"/>
            <a:ext cx="2286000" cy="2546604"/>
          </a:xfrm>
          <a:prstGeom prst="rect">
            <a:avLst/>
          </a:prstGeom>
        </p:spPr>
      </p:pic>
      <p:sp>
        <p:nvSpPr>
          <p:cNvPr id="10" name="TextBox 9"/>
          <p:cNvSpPr txBox="1"/>
          <p:nvPr/>
        </p:nvSpPr>
        <p:spPr>
          <a:xfrm>
            <a:off x="3124200" y="3200400"/>
            <a:ext cx="4648200" cy="307777"/>
          </a:xfrm>
          <a:prstGeom prst="rect">
            <a:avLst/>
          </a:prstGeom>
          <a:noFill/>
        </p:spPr>
        <p:txBody>
          <a:bodyPr wrap="square" rtlCol="0">
            <a:spAutoFit/>
          </a:bodyPr>
          <a:lstStyle/>
          <a:p>
            <a:pPr algn="ctr"/>
            <a:r>
              <a:rPr lang="en-US" sz="1400" b="1" dirty="0" smtClean="0"/>
              <a:t>Label the characteristics of the monocots and </a:t>
            </a:r>
            <a:r>
              <a:rPr lang="en-US" sz="1400" b="1" dirty="0" err="1" smtClean="0"/>
              <a:t>dicots</a:t>
            </a:r>
            <a:r>
              <a:rPr lang="en-US" sz="1400" b="1" dirty="0" smtClean="0"/>
              <a:t>.</a:t>
            </a:r>
            <a:endParaRPr lang="en-US" sz="1400" b="1" dirty="0"/>
          </a:p>
        </p:txBody>
      </p:sp>
      <p:sp>
        <p:nvSpPr>
          <p:cNvPr id="11" name="TextBox 10"/>
          <p:cNvSpPr txBox="1"/>
          <p:nvPr/>
        </p:nvSpPr>
        <p:spPr>
          <a:xfrm>
            <a:off x="5486400" y="3505200"/>
            <a:ext cx="1447800" cy="369332"/>
          </a:xfrm>
          <a:prstGeom prst="rect">
            <a:avLst/>
          </a:prstGeom>
          <a:noFill/>
          <a:ln>
            <a:solidFill>
              <a:schemeClr val="tx1"/>
            </a:solidFill>
          </a:ln>
        </p:spPr>
        <p:txBody>
          <a:bodyPr wrap="square" rtlCol="0">
            <a:spAutoFit/>
          </a:bodyPr>
          <a:lstStyle/>
          <a:p>
            <a:endParaRPr lang="en-US" dirty="0"/>
          </a:p>
        </p:txBody>
      </p:sp>
      <p:sp>
        <p:nvSpPr>
          <p:cNvPr id="12" name="TextBox 11"/>
          <p:cNvSpPr txBox="1"/>
          <p:nvPr/>
        </p:nvSpPr>
        <p:spPr>
          <a:xfrm>
            <a:off x="3657600" y="3505200"/>
            <a:ext cx="1447800" cy="369332"/>
          </a:xfrm>
          <a:prstGeom prst="rect">
            <a:avLst/>
          </a:prstGeom>
          <a:noFill/>
          <a:ln>
            <a:solidFill>
              <a:schemeClr val="tx1"/>
            </a:solidFill>
          </a:ln>
        </p:spPr>
        <p:txBody>
          <a:bodyPr wrap="square" rtlCol="0">
            <a:spAutoFit/>
          </a:bodyPr>
          <a:lstStyle/>
          <a:p>
            <a:endParaRPr lang="en-US" dirty="0"/>
          </a:p>
        </p:txBody>
      </p:sp>
      <p:cxnSp>
        <p:nvCxnSpPr>
          <p:cNvPr id="14" name="Straight Connector 13"/>
          <p:cNvCxnSpPr/>
          <p:nvPr/>
        </p:nvCxnSpPr>
        <p:spPr>
          <a:xfrm>
            <a:off x="6019800" y="43434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19800" y="48006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51054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600" y="5410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38800" y="60960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67000" y="4495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43200" y="54102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51054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61722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9" name="Diagram 28"/>
          <p:cNvGraphicFramePr/>
          <p:nvPr/>
        </p:nvGraphicFramePr>
        <p:xfrm>
          <a:off x="3810000" y="228600"/>
          <a:ext cx="5334000" cy="3505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6" name="Picture 35" descr="imagesCAM445Q6.jpg"/>
          <p:cNvPicPr>
            <a:picLocks noChangeAspect="1"/>
          </p:cNvPicPr>
          <p:nvPr/>
        </p:nvPicPr>
        <p:blipFill>
          <a:blip r:embed="rId18" cstate="print">
            <a:clrChange>
              <a:clrFrom>
                <a:srgbClr val="FFFFFF"/>
              </a:clrFrom>
              <a:clrTo>
                <a:srgbClr val="FFFFFF">
                  <a:alpha val="0"/>
                </a:srgbClr>
              </a:clrTo>
            </a:clrChange>
            <a:duotone>
              <a:prstClr val="black"/>
              <a:srgbClr val="D9C3A5">
                <a:tint val="50000"/>
                <a:satMod val="180000"/>
              </a:srgbClr>
            </a:duotone>
          </a:blip>
          <a:stretch>
            <a:fillRect/>
          </a:stretch>
        </p:blipFill>
        <p:spPr>
          <a:xfrm>
            <a:off x="6934200" y="2514600"/>
            <a:ext cx="2564505" cy="4114800"/>
          </a:xfrm>
          <a:prstGeom prst="rect">
            <a:avLst/>
          </a:prstGeom>
        </p:spPr>
      </p:pic>
      <p:sp>
        <p:nvSpPr>
          <p:cNvPr id="34" name="Right Arrow 33"/>
          <p:cNvSpPr/>
          <p:nvPr/>
        </p:nvSpPr>
        <p:spPr>
          <a:xfrm rot="16200000">
            <a:off x="7124700" y="5295899"/>
            <a:ext cx="1600200" cy="60960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5400000">
            <a:off x="7734300" y="5295900"/>
            <a:ext cx="1600200" cy="609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2514600" y="57150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62600" y="5105400"/>
            <a:ext cx="1447800" cy="369332"/>
          </a:xfrm>
          <a:prstGeom prst="rect">
            <a:avLst/>
          </a:prstGeom>
          <a:noFill/>
        </p:spPr>
        <p:txBody>
          <a:bodyPr wrap="square" rtlCol="0">
            <a:spAutoFit/>
          </a:bodyPr>
          <a:lstStyle/>
          <a:p>
            <a:r>
              <a:rPr lang="en-US" dirty="0" smtClean="0"/>
              <a:t>Stem:</a:t>
            </a:r>
            <a:endParaRPr lang="en-US" dirty="0"/>
          </a:p>
        </p:txBody>
      </p:sp>
      <p:sp>
        <p:nvSpPr>
          <p:cNvPr id="39" name="TextBox 38"/>
          <p:cNvSpPr txBox="1"/>
          <p:nvPr/>
        </p:nvSpPr>
        <p:spPr>
          <a:xfrm>
            <a:off x="2514600" y="5410200"/>
            <a:ext cx="1447800" cy="369332"/>
          </a:xfrm>
          <a:prstGeom prst="rect">
            <a:avLst/>
          </a:prstGeom>
          <a:noFill/>
        </p:spPr>
        <p:txBody>
          <a:bodyPr wrap="square" rtlCol="0">
            <a:spAutoFit/>
          </a:bodyPr>
          <a:lstStyle/>
          <a:p>
            <a:r>
              <a:rPr lang="en-US" dirty="0" smtClean="0"/>
              <a:t>Stem:</a:t>
            </a:r>
            <a:endParaRPr lang="en-US" dirty="0"/>
          </a:p>
        </p:txBody>
      </p:sp>
      <p:sp>
        <p:nvSpPr>
          <p:cNvPr id="2" name="TextBox 1"/>
          <p:cNvSpPr txBox="1"/>
          <p:nvPr/>
        </p:nvSpPr>
        <p:spPr>
          <a:xfrm>
            <a:off x="2840421" y="43934"/>
            <a:ext cx="2743200" cy="369332"/>
          </a:xfrm>
          <a:prstGeom prst="rect">
            <a:avLst/>
          </a:prstGeom>
          <a:noFill/>
        </p:spPr>
        <p:txBody>
          <a:bodyPr wrap="square" rtlCol="0">
            <a:spAutoFit/>
          </a:bodyPr>
          <a:lstStyle/>
          <a:p>
            <a:pPr algn="ctr"/>
            <a:r>
              <a:rPr lang="en-US" b="1" dirty="0" smtClean="0"/>
              <a:t>PLANT REVIEW</a:t>
            </a:r>
            <a:endParaRPr lang="en-US" b="1" dirty="0"/>
          </a:p>
        </p:txBody>
      </p:sp>
      <p:sp>
        <p:nvSpPr>
          <p:cNvPr id="26" name="Rectangle 25"/>
          <p:cNvSpPr/>
          <p:nvPr/>
        </p:nvSpPr>
        <p:spPr>
          <a:xfrm>
            <a:off x="4343400" y="6150114"/>
            <a:ext cx="203453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20</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Rectangle 26"/>
          <p:cNvSpPr/>
          <p:nvPr/>
        </p:nvSpPr>
        <p:spPr>
          <a:xfrm>
            <a:off x="0" y="0"/>
            <a:ext cx="838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smtClean="0"/>
              <a:t>12</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732938"/>
          </a:xfrm>
          <a:prstGeom prst="rect">
            <a:avLst/>
          </a:prstGeom>
          <a:noFill/>
          <a:ln w="9525">
            <a:noFill/>
            <a:miter lim="800000"/>
            <a:headEnd/>
            <a:tailEnd/>
          </a:ln>
        </p:spPr>
      </p:pic>
      <p:sp>
        <p:nvSpPr>
          <p:cNvPr id="5" name="Rectangle 4"/>
          <p:cNvSpPr/>
          <p:nvPr/>
        </p:nvSpPr>
        <p:spPr>
          <a:xfrm>
            <a:off x="0" y="6273225"/>
            <a:ext cx="685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smtClean="0"/>
              <a:t>13</a:t>
            </a:r>
            <a:endParaRPr lang="en-US" sz="3200" dirty="0"/>
          </a:p>
        </p:txBody>
      </p:sp>
      <p:sp>
        <p:nvSpPr>
          <p:cNvPr id="6" name="TextBox 5"/>
          <p:cNvSpPr txBox="1"/>
          <p:nvPr/>
        </p:nvSpPr>
        <p:spPr>
          <a:xfrm>
            <a:off x="609600" y="152400"/>
            <a:ext cx="3657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smtClean="0"/>
              <a:t>Challenge Review</a:t>
            </a:r>
            <a:endParaRPr lang="en-US" sz="3600" b="1" dirty="0"/>
          </a:p>
        </p:txBody>
      </p:sp>
      <p:sp>
        <p:nvSpPr>
          <p:cNvPr id="7" name="Rectangle 6"/>
          <p:cNvSpPr/>
          <p:nvPr/>
        </p:nvSpPr>
        <p:spPr>
          <a:xfrm>
            <a:off x="2286000" y="6150114"/>
            <a:ext cx="203453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20</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800" b="1" dirty="0"/>
              <a:t>Scientific Argument: Claim, Evidence, Reasoning</a:t>
            </a:r>
          </a:p>
        </p:txBody>
      </p:sp>
      <p:sp>
        <p:nvSpPr>
          <p:cNvPr id="5" name="TextBox 4"/>
          <p:cNvSpPr txBox="1"/>
          <p:nvPr/>
        </p:nvSpPr>
        <p:spPr>
          <a:xfrm>
            <a:off x="5562600" y="762000"/>
            <a:ext cx="3581400" cy="6186309"/>
          </a:xfrm>
          <a:prstGeom prst="rect">
            <a:avLst/>
          </a:prstGeom>
          <a:noFill/>
        </p:spPr>
        <p:txBody>
          <a:bodyPr wrap="square" rtlCol="0">
            <a:spAutoFit/>
          </a:bodyPr>
          <a:lstStyle/>
          <a:p>
            <a:r>
              <a:rPr lang="en-US" b="1" dirty="0"/>
              <a:t>Using the graph, use your scientific argument skills to make a claim, find evidence and reasoning about the </a:t>
            </a:r>
            <a:r>
              <a:rPr lang="en-US" b="1" dirty="0" smtClean="0"/>
              <a:t>declining bee population and possible causes for this today.</a:t>
            </a:r>
            <a:endParaRPr lang="en-US" b="1" dirty="0"/>
          </a:p>
          <a:p>
            <a:endParaRPr lang="en-US" b="1" dirty="0"/>
          </a:p>
          <a:p>
            <a:r>
              <a:rPr lang="en-US" b="1" dirty="0"/>
              <a:t>Claim:_____________________________________________________</a:t>
            </a:r>
          </a:p>
          <a:p>
            <a:endParaRPr lang="en-US" b="1" dirty="0"/>
          </a:p>
          <a:p>
            <a:r>
              <a:rPr lang="en-US" b="1" dirty="0"/>
              <a:t>Evidence: _________________________________________________________________________________________________________________________________________________</a:t>
            </a:r>
          </a:p>
          <a:p>
            <a:endParaRPr lang="en-US" b="1" dirty="0"/>
          </a:p>
          <a:p>
            <a:r>
              <a:rPr lang="en-US" b="1" dirty="0"/>
              <a:t>Reasoning: _________________________________________________________________________________________________________________________________________________</a:t>
            </a:r>
          </a:p>
        </p:txBody>
      </p:sp>
      <p:sp>
        <p:nvSpPr>
          <p:cNvPr id="8" name="TextBox 7"/>
          <p:cNvSpPr txBox="1"/>
          <p:nvPr/>
        </p:nvSpPr>
        <p:spPr>
          <a:xfrm>
            <a:off x="228600" y="6019800"/>
            <a:ext cx="5257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a:t>Find a fact</a:t>
            </a:r>
            <a:r>
              <a:rPr lang="en-US" sz="1400" b="1" dirty="0"/>
              <a:t>: </a:t>
            </a:r>
            <a:r>
              <a:rPr lang="en-US" sz="1400" b="1" dirty="0" smtClean="0"/>
              <a:t>What is the trend according </a:t>
            </a:r>
            <a:r>
              <a:rPr lang="en-US" sz="1400" b="1" dirty="0"/>
              <a:t>to this graph?</a:t>
            </a:r>
          </a:p>
          <a:p>
            <a:r>
              <a:rPr lang="en-US" sz="1400" b="1" dirty="0"/>
              <a:t>Answer</a:t>
            </a:r>
            <a:r>
              <a:rPr lang="en-US" sz="1400" b="1" dirty="0" smtClean="0"/>
              <a:t>:_______________________________________________</a:t>
            </a:r>
            <a:endParaRPr lang="en-US" sz="1400" b="1" dirty="0"/>
          </a:p>
        </p:txBody>
      </p:sp>
      <p:sp>
        <p:nvSpPr>
          <p:cNvPr id="10" name="Rectangle 9"/>
          <p:cNvSpPr/>
          <p:nvPr/>
        </p:nvSpPr>
        <p:spPr>
          <a:xfrm>
            <a:off x="0" y="685800"/>
            <a:ext cx="1024704" cy="369332"/>
          </a:xfrm>
          <a:prstGeom prst="rect">
            <a:avLst/>
          </a:prstGeom>
        </p:spPr>
        <p:txBody>
          <a:bodyPr wrap="none">
            <a:spAutoFit/>
          </a:bodyPr>
          <a:lstStyle/>
          <a:p>
            <a:r>
              <a:rPr lang="en-US" b="1" dirty="0"/>
              <a:t>6.E.2A.2 </a:t>
            </a:r>
            <a:endParaRPr lang="en-US" dirty="0"/>
          </a:p>
        </p:txBody>
      </p:sp>
      <p:sp>
        <p:nvSpPr>
          <p:cNvPr id="7" name="Rectangle 6"/>
          <p:cNvSpPr/>
          <p:nvPr/>
        </p:nvSpPr>
        <p:spPr>
          <a:xfrm>
            <a:off x="8305800" y="3124200"/>
            <a:ext cx="838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14</a:t>
            </a:r>
            <a:endParaRPr lang="en-US" sz="3600" dirty="0"/>
          </a:p>
        </p:txBody>
      </p:sp>
      <p:pic>
        <p:nvPicPr>
          <p:cNvPr id="9218" name="Picture 2" descr="Image result for graph chart pollinators extinction"/>
          <p:cNvPicPr>
            <a:picLocks noChangeAspect="1" noChangeArrowheads="1"/>
          </p:cNvPicPr>
          <p:nvPr/>
        </p:nvPicPr>
        <p:blipFill>
          <a:blip r:embed="rId2" cstate="print"/>
          <a:srcRect/>
          <a:stretch>
            <a:fillRect/>
          </a:stretch>
        </p:blipFill>
        <p:spPr bwMode="auto">
          <a:xfrm>
            <a:off x="228599" y="990600"/>
            <a:ext cx="5257801" cy="5029200"/>
          </a:xfrm>
          <a:prstGeom prst="rect">
            <a:avLst/>
          </a:prstGeom>
          <a:no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a:t>How to Solve One-Step Dimensional Analysis Problems</a:t>
            </a:r>
          </a:p>
        </p:txBody>
      </p:sp>
      <p:sp>
        <p:nvSpPr>
          <p:cNvPr id="4" name="Rectangle 3"/>
          <p:cNvSpPr/>
          <p:nvPr/>
        </p:nvSpPr>
        <p:spPr>
          <a:xfrm>
            <a:off x="0" y="1752600"/>
            <a:ext cx="4953000" cy="1015663"/>
          </a:xfrm>
          <a:prstGeom prst="rect">
            <a:avLst/>
          </a:prstGeom>
        </p:spPr>
        <p:txBody>
          <a:bodyPr wrap="square">
            <a:spAutoFit/>
          </a:bodyPr>
          <a:lstStyle/>
          <a:p>
            <a:r>
              <a:rPr lang="en-US" sz="2000" b="1" dirty="0" smtClean="0"/>
              <a:t>#1 A family hot tub holds 500 gallons of water. How many cubic meters is this? </a:t>
            </a:r>
          </a:p>
          <a:p>
            <a:endParaRPr lang="en-US" sz="2000" b="1" dirty="0"/>
          </a:p>
        </p:txBody>
      </p:sp>
      <p:pic>
        <p:nvPicPr>
          <p:cNvPr id="7" name="Picture 2"/>
          <p:cNvPicPr>
            <a:picLocks noChangeAspect="1" noChangeArrowheads="1"/>
          </p:cNvPicPr>
          <p:nvPr/>
        </p:nvPicPr>
        <p:blipFill>
          <a:blip r:embed="rId2" cstate="print"/>
          <a:srcRect/>
          <a:stretch>
            <a:fillRect/>
          </a:stretch>
        </p:blipFill>
        <p:spPr bwMode="auto">
          <a:xfrm>
            <a:off x="4953000" y="1752600"/>
            <a:ext cx="4038600" cy="2757040"/>
          </a:xfrm>
          <a:prstGeom prst="rect">
            <a:avLst/>
          </a:prstGeom>
          <a:noFill/>
          <a:ln w="9525">
            <a:noFill/>
            <a:miter lim="800000"/>
            <a:headEnd/>
            <a:tailEnd/>
          </a:ln>
        </p:spPr>
      </p:pic>
      <p:sp>
        <p:nvSpPr>
          <p:cNvPr id="8" name="Rectangle 7"/>
          <p:cNvSpPr/>
          <p:nvPr/>
        </p:nvSpPr>
        <p:spPr>
          <a:xfrm>
            <a:off x="8305800" y="5486400"/>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smtClean="0"/>
              <a:t>15</a:t>
            </a:r>
            <a:endParaRPr lang="en-US" sz="4000" dirty="0"/>
          </a:p>
        </p:txBody>
      </p:sp>
      <p:sp>
        <p:nvSpPr>
          <p:cNvPr id="10" name="Rectangle 9"/>
          <p:cNvSpPr/>
          <p:nvPr/>
        </p:nvSpPr>
        <p:spPr>
          <a:xfrm>
            <a:off x="0" y="4419600"/>
            <a:ext cx="4572000" cy="1477328"/>
          </a:xfrm>
          <a:prstGeom prst="rect">
            <a:avLst/>
          </a:prstGeom>
        </p:spPr>
        <p:txBody>
          <a:bodyPr>
            <a:spAutoFit/>
          </a:bodyPr>
          <a:lstStyle/>
          <a:p>
            <a:r>
              <a:rPr lang="en-US" b="1" dirty="0" smtClean="0"/>
              <a:t>#2 A mother filled up a bathtub with 45 gallons of water to give her child a bath. How many cubic meters is this? </a:t>
            </a:r>
          </a:p>
          <a:p>
            <a:endParaRPr lang="en-US" b="1" dirty="0" smtClean="0"/>
          </a:p>
          <a:p>
            <a:endParaRPr lang="en-US" b="1" dirty="0"/>
          </a:p>
        </p:txBody>
      </p:sp>
      <p:sp>
        <p:nvSpPr>
          <p:cNvPr id="11" name="Rectangle 10"/>
          <p:cNvSpPr/>
          <p:nvPr/>
        </p:nvSpPr>
        <p:spPr>
          <a:xfrm>
            <a:off x="5692414" y="4419600"/>
            <a:ext cx="3451586" cy="1200329"/>
          </a:xfrm>
          <a:prstGeom prst="rect">
            <a:avLst/>
          </a:prstGeom>
        </p:spPr>
        <p:txBody>
          <a:bodyPr wrap="none">
            <a:spAutoFit/>
          </a:bodyPr>
          <a:lstStyle/>
          <a:p>
            <a:pPr algn="ctr"/>
            <a:r>
              <a:rPr lang="en-US" sz="2400" b="1" dirty="0">
                <a:latin typeface="Times New Roman"/>
                <a:ea typeface="Times New Roman"/>
                <a:cs typeface="Times New Roman"/>
              </a:rPr>
              <a:t>Conversion</a:t>
            </a:r>
          </a:p>
          <a:p>
            <a:pPr algn="ctr"/>
            <a:r>
              <a:rPr lang="en-US" sz="2400" b="1" dirty="0">
                <a:latin typeface="Times New Roman"/>
                <a:ea typeface="Times New Roman"/>
                <a:cs typeface="Times New Roman"/>
              </a:rPr>
              <a:t>264.2 gal = 1 cubic meter</a:t>
            </a:r>
          </a:p>
          <a:p>
            <a:pPr algn="ctr"/>
            <a:endParaRPr lang="en-US" sz="2400" b="1" dirty="0">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600200" cy="584775"/>
          </a:xfrm>
          <a:prstGeom prst="rect">
            <a:avLst/>
          </a:prstGeom>
          <a:noFill/>
        </p:spPr>
        <p:txBody>
          <a:bodyPr wrap="square" rtlCol="0">
            <a:spAutoFit/>
          </a:bodyPr>
          <a:lstStyle/>
          <a:p>
            <a:pPr algn="ctr"/>
            <a:r>
              <a:rPr lang="en-US" sz="3200" b="1" dirty="0"/>
              <a:t>Review</a:t>
            </a:r>
          </a:p>
        </p:txBody>
      </p:sp>
      <p:sp>
        <p:nvSpPr>
          <p:cNvPr id="5" name="Rectangle 4"/>
          <p:cNvSpPr/>
          <p:nvPr/>
        </p:nvSpPr>
        <p:spPr>
          <a:xfrm>
            <a:off x="3352800" y="0"/>
            <a:ext cx="5791200" cy="17220099"/>
          </a:xfrm>
          <a:prstGeom prst="rect">
            <a:avLst/>
          </a:prstGeom>
        </p:spPr>
        <p:txBody>
          <a:bodyPr wrap="square">
            <a:spAutoFit/>
          </a:bodyPr>
          <a:lstStyle/>
          <a:p>
            <a:endParaRPr lang="en-US" sz="1600" dirty="0" smtClean="0"/>
          </a:p>
          <a:p>
            <a:pPr marL="342900" indent="-342900">
              <a:buFont typeface="+mj-lt"/>
              <a:buAutoNum type="alphaUcPeriod"/>
            </a:pPr>
            <a:r>
              <a:rPr lang="en-US" sz="1600" b="1" dirty="0" smtClean="0"/>
              <a:t>The male organ of a flower that has an anther on a stalk (filament).</a:t>
            </a:r>
          </a:p>
          <a:p>
            <a:pPr marL="342900" indent="-342900">
              <a:buFont typeface="+mj-lt"/>
              <a:buAutoNum type="alphaUcPeriod"/>
            </a:pPr>
            <a:r>
              <a:rPr lang="en-US" sz="1600" b="1" dirty="0" smtClean="0"/>
              <a:t>The part of the flower that protects the bud before the flower blooms (often green and leaf-like) that enclose a developing bud.</a:t>
            </a:r>
          </a:p>
          <a:p>
            <a:pPr marL="342900" indent="-342900">
              <a:buFont typeface="+mj-lt"/>
              <a:buAutoNum type="alphaUcPeriod"/>
            </a:pPr>
            <a:r>
              <a:rPr lang="en-US" sz="1600" b="1" dirty="0" smtClean="0"/>
              <a:t>The female organ of the flower that contains the stigma, style, ovary and ovules.</a:t>
            </a:r>
          </a:p>
          <a:p>
            <a:pPr marL="342900" indent="-342900">
              <a:buFont typeface="+mj-lt"/>
              <a:buAutoNum type="alphaUcPeriod"/>
            </a:pPr>
            <a:r>
              <a:rPr lang="en-US" sz="1600" b="1" dirty="0" smtClean="0"/>
              <a:t>The sticky top where pollen grains land.</a:t>
            </a:r>
          </a:p>
          <a:p>
            <a:pPr marL="342900" indent="-342900">
              <a:buFont typeface="+mj-lt"/>
              <a:buAutoNum type="alphaUcPeriod"/>
            </a:pPr>
            <a:r>
              <a:rPr lang="en-US" sz="1600" b="1" dirty="0" smtClean="0"/>
              <a:t>A stalk down which the pollen tube grows after pollination has taken place on the female pistil.</a:t>
            </a:r>
          </a:p>
          <a:p>
            <a:pPr marL="342900" indent="-342900">
              <a:buFont typeface="+mj-lt"/>
              <a:buAutoNum type="alphaUcPeriod"/>
            </a:pPr>
            <a:r>
              <a:rPr lang="en-US" sz="1600" b="1" dirty="0" smtClean="0"/>
              <a:t>When sperm cells enter an egg creating an embryo.</a:t>
            </a:r>
          </a:p>
          <a:p>
            <a:pPr marL="342900" indent="-342900">
              <a:buFont typeface="+mj-lt"/>
              <a:buAutoNum type="alphaUcPeriod"/>
            </a:pPr>
            <a:r>
              <a:rPr lang="en-US" sz="1600" b="1" dirty="0" smtClean="0"/>
              <a:t>When a seed pops out and begins to grow.</a:t>
            </a:r>
          </a:p>
          <a:p>
            <a:pPr marL="342900" indent="-342900">
              <a:buFont typeface="+mj-lt"/>
              <a:buAutoNum type="alphaUcPeriod"/>
            </a:pPr>
            <a:r>
              <a:rPr lang="en-US" sz="1600" b="1" dirty="0" smtClean="0"/>
              <a:t>Fertilized eggs become seeds and are protected in the ovule which becomes this later until seeds can be dispersed.</a:t>
            </a:r>
          </a:p>
          <a:p>
            <a:pPr marL="342900" indent="-342900">
              <a:buFont typeface="+mj-lt"/>
              <a:buAutoNum type="alphaUcPeriod"/>
            </a:pPr>
            <a:r>
              <a:rPr lang="en-US" sz="1600" b="1" dirty="0" smtClean="0"/>
              <a:t>The fertilized egg (embryo) from which new plants are formed are found here. Contains the ovules where the egg cells are produced.</a:t>
            </a:r>
          </a:p>
          <a:p>
            <a:pPr marL="342900" indent="-342900">
              <a:buFont typeface="+mj-lt"/>
              <a:buAutoNum type="alphaUcPeriod"/>
            </a:pPr>
            <a:r>
              <a:rPr lang="en-US" sz="1600" b="1" dirty="0" smtClean="0"/>
              <a:t>Contains the sperm cells.</a:t>
            </a:r>
          </a:p>
          <a:p>
            <a:pPr marL="342900" indent="-342900">
              <a:buFont typeface="+mj-lt"/>
              <a:buAutoNum type="alphaUcPeriod"/>
            </a:pPr>
            <a:r>
              <a:rPr lang="en-US" sz="1600" b="1" dirty="0" smtClean="0"/>
              <a:t>A long stalk that supports the anther on the male stamen.</a:t>
            </a:r>
          </a:p>
          <a:p>
            <a:r>
              <a:rPr lang="en-US" sz="1600" b="1" dirty="0" smtClean="0"/>
              <a:t>L.     Poisonous fruit and leaves, thorns and thigmotropism.</a:t>
            </a:r>
          </a:p>
          <a:p>
            <a:pPr marL="342900" indent="-342900">
              <a:buFont typeface="+mj-lt"/>
              <a:buAutoNum type="alphaUcPeriod"/>
            </a:pPr>
            <a:r>
              <a:rPr lang="en-US" sz="1600" b="1" dirty="0" smtClean="0"/>
              <a:t>Fancy word for eggs.</a:t>
            </a:r>
          </a:p>
          <a:p>
            <a:pPr marL="342900" indent="-342900">
              <a:buFont typeface="+mj-lt"/>
              <a:buAutoNum type="alphaUcPeriod"/>
            </a:pPr>
            <a:r>
              <a:rPr lang="en-US" sz="1600" b="1" dirty="0" smtClean="0"/>
              <a:t>Attracts pollinators to the flower with color and scent.</a:t>
            </a:r>
          </a:p>
          <a:p>
            <a:pPr marL="342900" indent="-342900">
              <a:buFont typeface="+mj-lt"/>
              <a:buAutoNum type="alphaUcPeriod"/>
            </a:pPr>
            <a:r>
              <a:rPr lang="en-US" sz="1600" b="1" dirty="0" smtClean="0"/>
              <a:t>Long tubes that allow the pollen to travel from the stigma to the ovary.</a:t>
            </a:r>
          </a:p>
          <a:p>
            <a:pPr marL="342900" indent="-342900">
              <a:buFont typeface="+mj-lt"/>
              <a:buAutoNum type="alphaUcPeriod"/>
            </a:pPr>
            <a:r>
              <a:rPr lang="en-US" sz="1600" b="1" dirty="0" smtClean="0"/>
              <a:t>When pollen is carried to the sticky stigma by pollinators.</a:t>
            </a:r>
          </a:p>
          <a:p>
            <a:pPr marL="342900" indent="-342900">
              <a:buFont typeface="+mj-lt"/>
              <a:buAutoNum type="alphaUcPeriod"/>
            </a:pPr>
            <a:r>
              <a:rPr lang="en-US" sz="1600" b="1" dirty="0" smtClean="0"/>
              <a:t>Produces the pollen that contains the sperm cells.</a:t>
            </a:r>
          </a:p>
          <a:p>
            <a:pPr marL="342900" indent="-342900"/>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b="1" dirty="0" smtClean="0"/>
          </a:p>
          <a:p>
            <a:pPr marL="342900" indent="-342900">
              <a:buFont typeface="+mj-lt"/>
              <a:buAutoNum type="alphaUcPeriod"/>
            </a:pPr>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dirty="0" smtClean="0"/>
          </a:p>
          <a:p>
            <a:pPr marL="342900" indent="-342900">
              <a:buFont typeface="+mj-lt"/>
              <a:buAutoNum type="alphaUcPeriod"/>
            </a:pPr>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pPr marL="342900" indent="-342900"/>
            <a:r>
              <a:rPr lang="en-US" sz="1600" b="1" dirty="0" smtClean="0"/>
              <a:t>	</a:t>
            </a:r>
          </a:p>
          <a:p>
            <a:pPr marL="342900" indent="-342900">
              <a:buAutoNum type="alphaUcPeriod"/>
            </a:pPr>
            <a:endParaRPr lang="en-US" sz="1600" b="1" dirty="0" smtClean="0"/>
          </a:p>
          <a:p>
            <a:pPr marL="342900" indent="-342900"/>
            <a:r>
              <a:rPr lang="en-US" sz="1600" b="1" dirty="0" smtClean="0"/>
              <a:t>	</a:t>
            </a:r>
          </a:p>
          <a:p>
            <a:pPr marL="342900" indent="-342900">
              <a:buAutoNum type="alphaUcPeriod"/>
            </a:pPr>
            <a:endParaRPr lang="en-US" sz="1600" b="1" dirty="0" smtClean="0"/>
          </a:p>
          <a:p>
            <a:pPr marL="342900" indent="-342900">
              <a:buAutoNum type="alphaUcPeriod"/>
            </a:pPr>
            <a:endParaRPr lang="en-US" sz="1600" b="1" dirty="0" smtClean="0"/>
          </a:p>
          <a:p>
            <a:pPr marL="342900" indent="-342900">
              <a:buAutoNum type="alphaUcPeriod"/>
            </a:pPr>
            <a:endParaRPr lang="en-US" sz="1600" b="1" dirty="0" smtClean="0"/>
          </a:p>
          <a:p>
            <a:r>
              <a:rPr lang="en-US" sz="1600" dirty="0" smtClean="0"/>
              <a:t>	</a:t>
            </a:r>
          </a:p>
          <a:p>
            <a:pPr marL="342900" indent="-342900">
              <a:buAutoNum type="alphaUcPeriod"/>
            </a:pPr>
            <a:endParaRPr lang="en-US" sz="1600" b="1" dirty="0" smtClean="0"/>
          </a:p>
          <a:p>
            <a:pPr marL="342900" indent="-342900">
              <a:buAutoNum type="alphaUcPeriod"/>
            </a:pPr>
            <a:endParaRPr lang="en-US" sz="1700" b="1" dirty="0"/>
          </a:p>
          <a:p>
            <a:pPr marL="342900" indent="-342900"/>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AutoNum type="alphaUcPeriod"/>
            </a:pPr>
            <a:endParaRPr lang="en-US" b="1" dirty="0"/>
          </a:p>
          <a:p>
            <a:pPr marL="342900" indent="-342900">
              <a:buAutoNum type="alphaUcPeriod"/>
            </a:pPr>
            <a:endParaRPr lang="en-US" b="1" dirty="0"/>
          </a:p>
        </p:txBody>
      </p:sp>
      <p:sp>
        <p:nvSpPr>
          <p:cNvPr id="7" name="TextBox 6"/>
          <p:cNvSpPr txBox="1"/>
          <p:nvPr/>
        </p:nvSpPr>
        <p:spPr>
          <a:xfrm>
            <a:off x="0" y="533400"/>
            <a:ext cx="4495800" cy="6370975"/>
          </a:xfrm>
          <a:prstGeom prst="rect">
            <a:avLst/>
          </a:prstGeom>
          <a:noFill/>
        </p:spPr>
        <p:txBody>
          <a:bodyPr wrap="square" rtlCol="0">
            <a:spAutoFit/>
          </a:bodyPr>
          <a:lstStyle/>
          <a:p>
            <a:r>
              <a:rPr lang="en-US" sz="2400" b="1" dirty="0"/>
              <a:t>  1. </a:t>
            </a:r>
            <a:r>
              <a:rPr lang="en-US" sz="2400" b="1" dirty="0" smtClean="0"/>
              <a:t>_____ pollen</a:t>
            </a:r>
            <a:endParaRPr lang="en-US" sz="2400" b="1" dirty="0"/>
          </a:p>
          <a:p>
            <a:r>
              <a:rPr lang="en-US" sz="2400" b="1" dirty="0"/>
              <a:t>  2. _____ </a:t>
            </a:r>
            <a:r>
              <a:rPr lang="en-US" sz="2400" b="1" dirty="0" smtClean="0"/>
              <a:t>anther</a:t>
            </a:r>
            <a:endParaRPr lang="en-US" sz="2400" b="1" dirty="0"/>
          </a:p>
          <a:p>
            <a:r>
              <a:rPr lang="en-US" sz="2400" b="1" dirty="0"/>
              <a:t>  3. _____ </a:t>
            </a:r>
            <a:r>
              <a:rPr lang="en-US" sz="2400" b="1" dirty="0" smtClean="0"/>
              <a:t>filament</a:t>
            </a:r>
            <a:endParaRPr lang="en-US" sz="2400" b="1" dirty="0"/>
          </a:p>
          <a:p>
            <a:r>
              <a:rPr lang="en-US" sz="2400" b="1" dirty="0"/>
              <a:t>  4. _____ </a:t>
            </a:r>
            <a:r>
              <a:rPr lang="en-US" sz="2400" b="1" dirty="0" smtClean="0"/>
              <a:t>stigma</a:t>
            </a:r>
            <a:endParaRPr lang="en-US" sz="2400" b="1" dirty="0"/>
          </a:p>
          <a:p>
            <a:r>
              <a:rPr lang="en-US" sz="2400" b="1" dirty="0"/>
              <a:t>  5. _____ </a:t>
            </a:r>
            <a:r>
              <a:rPr lang="en-US" sz="2400" b="1" dirty="0" smtClean="0"/>
              <a:t>style</a:t>
            </a:r>
            <a:endParaRPr lang="en-US" sz="2400" b="1" dirty="0"/>
          </a:p>
          <a:p>
            <a:r>
              <a:rPr lang="en-US" sz="2400" b="1" dirty="0"/>
              <a:t>  6. _____ </a:t>
            </a:r>
            <a:r>
              <a:rPr lang="en-US" sz="2400" b="1" dirty="0" smtClean="0"/>
              <a:t>ovules</a:t>
            </a:r>
            <a:endParaRPr lang="en-US" sz="2400" b="1" dirty="0"/>
          </a:p>
          <a:p>
            <a:r>
              <a:rPr lang="en-US" sz="2400" b="1" dirty="0"/>
              <a:t>  7. _____ </a:t>
            </a:r>
            <a:r>
              <a:rPr lang="en-US" sz="2400" b="1" dirty="0" smtClean="0"/>
              <a:t>ovary</a:t>
            </a:r>
            <a:endParaRPr lang="en-US" sz="2400" b="1" dirty="0"/>
          </a:p>
          <a:p>
            <a:r>
              <a:rPr lang="en-US" sz="2400" b="1" dirty="0"/>
              <a:t>  8. _____ </a:t>
            </a:r>
            <a:r>
              <a:rPr lang="en-US" sz="2400" b="1" dirty="0" smtClean="0"/>
              <a:t>sepal</a:t>
            </a:r>
            <a:endParaRPr lang="en-US" sz="2400" b="1" dirty="0"/>
          </a:p>
          <a:p>
            <a:r>
              <a:rPr lang="en-US" sz="2400" b="1" dirty="0"/>
              <a:t>  9. </a:t>
            </a:r>
            <a:r>
              <a:rPr lang="en-US" sz="2400" b="1" dirty="0" smtClean="0"/>
              <a:t>_____ petal</a:t>
            </a:r>
            <a:endParaRPr lang="en-US" sz="2400" b="1" dirty="0"/>
          </a:p>
          <a:p>
            <a:r>
              <a:rPr lang="en-US" sz="2400" b="1" dirty="0"/>
              <a:t>10. </a:t>
            </a:r>
            <a:r>
              <a:rPr lang="en-US" sz="2400" b="1" dirty="0" smtClean="0"/>
              <a:t>_____ pollen tubes</a:t>
            </a:r>
          </a:p>
          <a:p>
            <a:r>
              <a:rPr lang="en-US" sz="2400" b="1" dirty="0" smtClean="0"/>
              <a:t>11. _____ pistil</a:t>
            </a:r>
          </a:p>
          <a:p>
            <a:r>
              <a:rPr lang="en-US" sz="2400" b="1" dirty="0" smtClean="0"/>
              <a:t>12. _____ germination</a:t>
            </a:r>
          </a:p>
          <a:p>
            <a:r>
              <a:rPr lang="en-US" sz="2400" b="1" dirty="0" smtClean="0"/>
              <a:t>13. _____ pollination</a:t>
            </a:r>
          </a:p>
          <a:p>
            <a:r>
              <a:rPr lang="en-US" sz="2400" b="1" dirty="0" smtClean="0"/>
              <a:t>14. _____ fertilization</a:t>
            </a:r>
          </a:p>
          <a:p>
            <a:r>
              <a:rPr lang="en-US" sz="2400" b="1" dirty="0" smtClean="0"/>
              <a:t>15. _____ plant defenses</a:t>
            </a:r>
          </a:p>
          <a:p>
            <a:r>
              <a:rPr lang="en-US" sz="2400" b="1" dirty="0" smtClean="0"/>
              <a:t>16. _____ stamen</a:t>
            </a:r>
          </a:p>
          <a:p>
            <a:r>
              <a:rPr lang="en-US" sz="2400" b="1" dirty="0" smtClean="0"/>
              <a:t>17. _____ fruit</a:t>
            </a:r>
            <a:endParaRPr lang="en-US" sz="2400" b="1" dirty="0"/>
          </a:p>
        </p:txBody>
      </p:sp>
      <p:sp>
        <p:nvSpPr>
          <p:cNvPr id="10" name="Rectangle 9"/>
          <p:cNvSpPr/>
          <p:nvPr/>
        </p:nvSpPr>
        <p:spPr>
          <a:xfrm>
            <a:off x="2286000" y="0"/>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smtClean="0"/>
              <a:t>16</a:t>
            </a:r>
            <a:endParaRPr lang="en-US" sz="4000" dirty="0"/>
          </a:p>
        </p:txBody>
      </p:sp>
      <p:sp>
        <p:nvSpPr>
          <p:cNvPr id="6" name="Rectangle 5"/>
          <p:cNvSpPr/>
          <p:nvPr/>
        </p:nvSpPr>
        <p:spPr>
          <a:xfrm rot="16200000">
            <a:off x="1775078" y="2492122"/>
            <a:ext cx="203453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20</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47625" y="19050"/>
            <a:ext cx="9048750" cy="6819900"/>
          </a:xfrm>
          <a:prstGeom prst="rect">
            <a:avLst/>
          </a:prstGeom>
          <a:noFill/>
          <a:ln w="9525">
            <a:noFill/>
            <a:miter lim="800000"/>
            <a:headEnd/>
            <a:tailEnd/>
          </a:ln>
        </p:spPr>
      </p:pic>
      <p:sp>
        <p:nvSpPr>
          <p:cNvPr id="7" name="TextBox 6"/>
          <p:cNvSpPr txBox="1"/>
          <p:nvPr/>
        </p:nvSpPr>
        <p:spPr>
          <a:xfrm>
            <a:off x="3581400" y="0"/>
            <a:ext cx="55626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smtClean="0"/>
              <a:t>Teachers will pull groups based on your weaknesses.</a:t>
            </a:r>
            <a:endParaRPr lang="en-US" b="1" dirty="0"/>
          </a:p>
        </p:txBody>
      </p:sp>
      <p:sp>
        <p:nvSpPr>
          <p:cNvPr id="8" name="Rectangle 7"/>
          <p:cNvSpPr/>
          <p:nvPr/>
        </p:nvSpPr>
        <p:spPr>
          <a:xfrm>
            <a:off x="2819400" y="0"/>
            <a:ext cx="7620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400" dirty="0" smtClean="0"/>
              <a:t>17</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333375"/>
            <a:ext cx="8905875" cy="6524625"/>
          </a:xfrm>
          <a:prstGeom prst="rect">
            <a:avLst/>
          </a:prstGeom>
          <a:noFill/>
          <a:ln w="9525">
            <a:noFill/>
            <a:miter lim="800000"/>
            <a:headEnd/>
            <a:tailEnd/>
          </a:ln>
        </p:spPr>
      </p:pic>
      <p:sp>
        <p:nvSpPr>
          <p:cNvPr id="5" name="Rectangle 4"/>
          <p:cNvSpPr/>
          <p:nvPr/>
        </p:nvSpPr>
        <p:spPr>
          <a:xfrm>
            <a:off x="8077200" y="274320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18</a:t>
            </a:r>
            <a:endParaRPr lang="en-US" sz="6000" dirty="0"/>
          </a:p>
        </p:txBody>
      </p:sp>
      <p:sp>
        <p:nvSpPr>
          <p:cNvPr id="7" name="TextBox 6"/>
          <p:cNvSpPr txBox="1"/>
          <p:nvPr/>
        </p:nvSpPr>
        <p:spPr>
          <a:xfrm>
            <a:off x="0" y="0"/>
            <a:ext cx="91440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smtClean="0"/>
              <a:t>FLOWER  GIZMO &amp; REVIEW</a:t>
            </a:r>
            <a:endParaRPr lang="en-US" b="1" dirty="0"/>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8077200" y="259080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19</a:t>
            </a:r>
            <a:endParaRPr lang="en-US" sz="6000" dirty="0"/>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4283083430"/>
              </p:ext>
            </p:extLst>
          </p:nvPr>
        </p:nvGraphicFramePr>
        <p:xfrm>
          <a:off x="0" y="381005"/>
          <a:ext cx="9143999" cy="6370320"/>
        </p:xfrm>
        <a:graphic>
          <a:graphicData uri="http://schemas.openxmlformats.org/drawingml/2006/table">
            <a:tbl>
              <a:tblPr firstRow="1" bandRow="1">
                <a:tableStyleId>{793D81CF-94F2-401A-BA57-92F5A7B2D0C5}</a:tableStyleId>
              </a:tblPr>
              <a:tblGrid>
                <a:gridCol w="1371600">
                  <a:extLst>
                    <a:ext uri="{9D8B030D-6E8A-4147-A177-3AD203B41FA5}">
                      <a16:colId xmlns="" xmlns:a16="http://schemas.microsoft.com/office/drawing/2014/main" val="3640209203"/>
                    </a:ext>
                  </a:extLst>
                </a:gridCol>
                <a:gridCol w="7772399">
                  <a:extLst>
                    <a:ext uri="{9D8B030D-6E8A-4147-A177-3AD203B41FA5}">
                      <a16:colId xmlns="" xmlns:a16="http://schemas.microsoft.com/office/drawing/2014/main" val="3333511994"/>
                    </a:ext>
                  </a:extLst>
                </a:gridCol>
              </a:tblGrid>
              <a:tr h="296363">
                <a:tc>
                  <a:txBody>
                    <a:bodyPr/>
                    <a:lstStyle/>
                    <a:p>
                      <a:pPr algn="ctr"/>
                      <a:r>
                        <a:rPr lang="en-US" sz="2000" dirty="0"/>
                        <a:t>Word</a:t>
                      </a:r>
                    </a:p>
                  </a:txBody>
                  <a:tcPr>
                    <a:lnR w="12700" cap="flat" cmpd="sng" algn="ctr">
                      <a:solidFill>
                        <a:schemeClr val="tx1"/>
                      </a:solidFill>
                      <a:prstDash val="solid"/>
                      <a:round/>
                      <a:headEnd type="none" w="med" len="med"/>
                      <a:tailEnd type="none" w="med" len="med"/>
                    </a:lnR>
                  </a:tcPr>
                </a:tc>
                <a:tc>
                  <a:txBody>
                    <a:bodyPr/>
                    <a:lstStyle/>
                    <a:p>
                      <a:pPr algn="ctr"/>
                      <a:r>
                        <a:rPr lang="en-US" sz="2000"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30779802"/>
                  </a:ext>
                </a:extLst>
              </a:tr>
              <a:tr h="296358">
                <a:tc>
                  <a:txBody>
                    <a:bodyPr/>
                    <a:lstStyle/>
                    <a:p>
                      <a:r>
                        <a:rPr lang="en-US" sz="1200" b="1" dirty="0" smtClean="0"/>
                        <a:t>1.    Stamen</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The male organ of a flower that has an anther on a stalk (filament).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090">
                <a:tc>
                  <a:txBody>
                    <a:bodyPr/>
                    <a:lstStyle/>
                    <a:p>
                      <a:r>
                        <a:rPr lang="en-US" sz="1200" b="1" dirty="0" smtClean="0"/>
                        <a:t>2.    Pollen</a:t>
                      </a:r>
                      <a:endParaRPr lang="en-US"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dk1"/>
                          </a:solidFill>
                          <a:latin typeface="+mn-lt"/>
                          <a:ea typeface="+mn-ea"/>
                          <a:cs typeface="+mn-cs"/>
                        </a:rPr>
                        <a:t>Contains the sperm cells. </a:t>
                      </a:r>
                      <a:endParaRPr lang="en-US" sz="14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40135283"/>
                  </a:ext>
                </a:extLst>
              </a:tr>
              <a:tr h="281545">
                <a:tc>
                  <a:txBody>
                    <a:bodyPr/>
                    <a:lstStyle/>
                    <a:p>
                      <a:r>
                        <a:rPr lang="en-US" sz="1200" b="1" dirty="0" smtClean="0"/>
                        <a:t>3.    Anther</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Produces the pollen that contains the sperm cells.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00923620"/>
                  </a:ext>
                </a:extLst>
              </a:tr>
              <a:tr h="244500">
                <a:tc>
                  <a:txBody>
                    <a:bodyPr/>
                    <a:lstStyle/>
                    <a:p>
                      <a:r>
                        <a:rPr lang="en-US" sz="1200" b="1" dirty="0" smtClean="0"/>
                        <a:t>4.    Filament</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A long stalk that supports the anther on the male stamen.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78833208"/>
                  </a:ext>
                </a:extLst>
              </a:tr>
              <a:tr h="274136">
                <a:tc>
                  <a:txBody>
                    <a:bodyPr/>
                    <a:lstStyle/>
                    <a:p>
                      <a:r>
                        <a:rPr lang="en-US" sz="1200" b="1" dirty="0" smtClean="0"/>
                        <a:t>5.</a:t>
                      </a:r>
                      <a:r>
                        <a:rPr lang="en-US" sz="1200" b="1" baseline="0" dirty="0" smtClean="0"/>
                        <a:t>    </a:t>
                      </a:r>
                      <a:r>
                        <a:rPr lang="en-US" sz="1200" b="1" dirty="0" smtClean="0"/>
                        <a:t>Stigma</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The sticky top where pollen grains 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9934631"/>
                  </a:ext>
                </a:extLst>
              </a:tr>
              <a:tr h="244500">
                <a:tc>
                  <a:txBody>
                    <a:bodyPr/>
                    <a:lstStyle/>
                    <a:p>
                      <a:r>
                        <a:rPr lang="en-US" sz="1200" b="1" dirty="0" smtClean="0"/>
                        <a:t>6.    Style</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A stalk down which the pollen tube grows after pollination has taken place on the female pistil.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90295230"/>
                  </a:ext>
                </a:extLst>
              </a:tr>
              <a:tr h="274136">
                <a:tc>
                  <a:txBody>
                    <a:bodyPr/>
                    <a:lstStyle/>
                    <a:p>
                      <a:r>
                        <a:rPr lang="en-US" sz="1200" b="1" dirty="0" smtClean="0"/>
                        <a:t>7.    Ovules</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Fancy word for eggs.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32067429"/>
                  </a:ext>
                </a:extLst>
              </a:tr>
              <a:tr h="244500">
                <a:tc>
                  <a:txBody>
                    <a:bodyPr/>
                    <a:lstStyle/>
                    <a:p>
                      <a:r>
                        <a:rPr lang="en-US" sz="1200" b="1" dirty="0" smtClean="0"/>
                        <a:t>8.    Ovary</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The fertilized egg (embryo) from which new plants are formed are found here. Contains the ovules where the egg cells are produced.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8306931"/>
                  </a:ext>
                </a:extLst>
              </a:tr>
              <a:tr h="244500">
                <a:tc>
                  <a:txBody>
                    <a:bodyPr/>
                    <a:lstStyle/>
                    <a:p>
                      <a:r>
                        <a:rPr lang="en-US" sz="1200" b="1" dirty="0" smtClean="0"/>
                        <a:t>9.    Sepal</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The part of the flower that protects the bud before the flower blooms (often green and leaf-like) that enclose a developing bud.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54291810"/>
                  </a:ext>
                </a:extLst>
              </a:tr>
              <a:tr h="251909">
                <a:tc>
                  <a:txBody>
                    <a:bodyPr/>
                    <a:lstStyle/>
                    <a:p>
                      <a:r>
                        <a:rPr lang="en-US" sz="1200" b="1" dirty="0" smtClean="0"/>
                        <a:t>10.    Petal</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Attracts pollinators to the flower with color and scent.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96636962"/>
                  </a:ext>
                </a:extLst>
              </a:tr>
              <a:tr h="244500">
                <a:tc>
                  <a:txBody>
                    <a:bodyPr/>
                    <a:lstStyle/>
                    <a:p>
                      <a:r>
                        <a:rPr lang="en-US" sz="1200" b="1" dirty="0" smtClean="0"/>
                        <a:t>11.   Pollen Tubes </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Long tubes that allow the pollen to travel from the stigma to the ovary.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6572905"/>
                  </a:ext>
                </a:extLst>
              </a:tr>
              <a:tr h="244500">
                <a:tc>
                  <a:txBody>
                    <a:bodyPr/>
                    <a:lstStyle/>
                    <a:p>
                      <a:r>
                        <a:rPr lang="en-US" sz="1200" b="1" dirty="0" smtClean="0"/>
                        <a:t>12.   Pistil</a:t>
                      </a:r>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The female organ of the flower that contains the stigma, style, ovary and ovules.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00">
                <a:tc>
                  <a:txBody>
                    <a:bodyPr/>
                    <a:lstStyle/>
                    <a:p>
                      <a:r>
                        <a:rPr lang="en-US" sz="1200" b="1" dirty="0" smtClean="0"/>
                        <a:t>13.   Germination</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When a seed pops out and begins to grow.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00">
                <a:tc>
                  <a:txBody>
                    <a:bodyPr/>
                    <a:lstStyle/>
                    <a:p>
                      <a:r>
                        <a:rPr lang="en-US" sz="1200" b="1" dirty="0" smtClean="0"/>
                        <a:t>14.   Pollination</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When pollen is carried to the sticky stigma by pollinators.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00">
                <a:tc>
                  <a:txBody>
                    <a:bodyPr/>
                    <a:lstStyle/>
                    <a:p>
                      <a:r>
                        <a:rPr lang="en-US" sz="1200" b="1" dirty="0" smtClean="0"/>
                        <a:t>15.   Fertilization</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When sperm cells enter an egg creating an embryo.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090">
                <a:tc>
                  <a:txBody>
                    <a:bodyPr/>
                    <a:lstStyle/>
                    <a:p>
                      <a:r>
                        <a:rPr lang="en-US" sz="1200" b="1" dirty="0" smtClean="0"/>
                        <a:t>16.   Plant </a:t>
                      </a:r>
                      <a:br>
                        <a:rPr lang="en-US" sz="1200" b="1" dirty="0" smtClean="0"/>
                      </a:br>
                      <a:r>
                        <a:rPr lang="en-US" sz="1200" b="1" dirty="0" smtClean="0"/>
                        <a:t>         Defenses</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dirty="0" smtClean="0"/>
                        <a:t>Poisonous fruit and leaves, thorns and thigmotropism (plant responds to touch).</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72">
                <a:tc>
                  <a:txBody>
                    <a:bodyPr/>
                    <a:lstStyle/>
                    <a:p>
                      <a:r>
                        <a:rPr lang="en-US" sz="1200" b="1" dirty="0" smtClean="0"/>
                        <a:t>17.   Fruit</a:t>
                      </a:r>
                      <a:endParaRPr lang="en-US" sz="1200" b="1" dirty="0"/>
                    </a:p>
                  </a:txBody>
                  <a:tcPr>
                    <a:lnR w="12700" cap="flat" cmpd="sng" algn="ctr">
                      <a:solidFill>
                        <a:schemeClr val="tx1"/>
                      </a:solidFill>
                      <a:prstDash val="solid"/>
                      <a:round/>
                      <a:headEnd type="none" w="med" len="med"/>
                      <a:tailEnd type="none" w="med" len="med"/>
                    </a:lnR>
                  </a:tcPr>
                </a:tc>
                <a:tc>
                  <a:txBody>
                    <a:bodyPr/>
                    <a:lstStyle/>
                    <a:p>
                      <a:r>
                        <a:rPr lang="en-US" sz="1400" b="1" kern="1200" baseline="0" dirty="0" smtClean="0">
                          <a:solidFill>
                            <a:schemeClr val="dk1"/>
                          </a:solidFill>
                          <a:latin typeface="+mn-lt"/>
                          <a:ea typeface="+mn-ea"/>
                          <a:cs typeface="+mn-cs"/>
                        </a:rPr>
                        <a:t>Fertilized eggs become seeds and are protected in the ovule which becomes this later until seeds can be dispersed.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8458200" y="14068"/>
            <a:ext cx="685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smtClean="0"/>
              <a:t>2</a:t>
            </a:r>
            <a:endParaRPr lang="en-US" sz="3200" dirty="0"/>
          </a:p>
        </p:txBody>
      </p:sp>
      <p:sp>
        <p:nvSpPr>
          <p:cNvPr id="4" name="Rectangle 3"/>
          <p:cNvSpPr/>
          <p:nvPr/>
        </p:nvSpPr>
        <p:spPr>
          <a:xfrm>
            <a:off x="1447800" y="0"/>
            <a:ext cx="7161449" cy="523220"/>
          </a:xfrm>
          <a:prstGeom prst="rect">
            <a:avLst/>
          </a:prstGeom>
        </p:spPr>
        <p:txBody>
          <a:bodyPr wrap="square">
            <a:spAutoFit/>
          </a:bodyPr>
          <a:lstStyle/>
          <a:p>
            <a:pPr algn="ctr"/>
            <a:r>
              <a:rPr lang="en-US" sz="2800" b="1" dirty="0" smtClean="0"/>
              <a:t>Flower Parts &amp; Plant Defenses Vocabulary</a:t>
            </a:r>
            <a:endParaRPr lang="en-US" sz="2800" b="1" dirty="0"/>
          </a:p>
        </p:txBody>
      </p:sp>
      <p:sp>
        <p:nvSpPr>
          <p:cNvPr id="6" name="TextBox 5"/>
          <p:cNvSpPr txBox="1"/>
          <p:nvPr/>
        </p:nvSpPr>
        <p:spPr>
          <a:xfrm>
            <a:off x="0" y="0"/>
            <a:ext cx="1828800" cy="338554"/>
          </a:xfrm>
          <a:prstGeom prst="rect">
            <a:avLst/>
          </a:prstGeom>
          <a:noFill/>
        </p:spPr>
        <p:txBody>
          <a:bodyPr wrap="square" rtlCol="0">
            <a:spAutoFit/>
          </a:bodyPr>
          <a:lstStyle/>
          <a:p>
            <a:r>
              <a:rPr lang="en-US" sz="1600" b="1" dirty="0" smtClean="0">
                <a:hlinkClick r:id="rId2"/>
              </a:rPr>
              <a:t>Flower Flashcards</a:t>
            </a:r>
            <a:endParaRPr lang="en-US" sz="1600" b="1" dirty="0"/>
          </a:p>
        </p:txBody>
      </p:sp>
      <p:sp>
        <p:nvSpPr>
          <p:cNvPr id="7" name="Rectangle 6"/>
          <p:cNvSpPr/>
          <p:nvPr/>
        </p:nvSpPr>
        <p:spPr>
          <a:xfrm>
            <a:off x="6737572" y="5029200"/>
            <a:ext cx="240642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20</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00013"/>
            <a:ext cx="9144000" cy="6657975"/>
          </a:xfrm>
          <a:prstGeom prst="rect">
            <a:avLst/>
          </a:prstGeom>
          <a:noFill/>
          <a:ln w="9525">
            <a:noFill/>
            <a:miter lim="800000"/>
            <a:headEnd/>
            <a:tailEnd/>
          </a:ln>
        </p:spPr>
      </p:pic>
      <p:sp>
        <p:nvSpPr>
          <p:cNvPr id="5" name="Rectangle 4"/>
          <p:cNvSpPr/>
          <p:nvPr/>
        </p:nvSpPr>
        <p:spPr>
          <a:xfrm>
            <a:off x="8382000" y="6088559"/>
            <a:ext cx="7620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400" dirty="0" smtClean="0"/>
              <a:t>20</a:t>
            </a:r>
            <a:endParaRPr lang="en-US" sz="4400" dirty="0"/>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24800" y="2895600"/>
            <a:ext cx="1219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21</a:t>
            </a:r>
            <a:endParaRPr lang="en-US" sz="6000" dirty="0"/>
          </a:p>
        </p:txBody>
      </p:sp>
      <p:sp>
        <p:nvSpPr>
          <p:cNvPr id="6" name="Rectangle 5"/>
          <p:cNvSpPr/>
          <p:nvPr/>
        </p:nvSpPr>
        <p:spPr>
          <a:xfrm>
            <a:off x="0" y="0"/>
            <a:ext cx="7696200" cy="7478970"/>
          </a:xfrm>
          <a:prstGeom prst="rect">
            <a:avLst/>
          </a:prstGeom>
        </p:spPr>
        <p:txBody>
          <a:bodyPr wrap="square">
            <a:spAutoFit/>
          </a:bodyPr>
          <a:lstStyle/>
          <a:p>
            <a:pPr fontAlgn="t"/>
            <a:r>
              <a:rPr lang="en-US" sz="1600" b="1" dirty="0" smtClean="0"/>
              <a:t>STRUCTURAL ADAPTATIONS/PROCESSES FLOWERING PLANTS USE FOR DEFENSE, SURVIVAL &amp; REPRODUCTION</a:t>
            </a:r>
            <a:endParaRPr lang="en-US" sz="1600" dirty="0" smtClean="0"/>
          </a:p>
          <a:p>
            <a:pPr fontAlgn="t"/>
            <a:r>
              <a:rPr lang="en-US" sz="1400" b="1" u="sng" dirty="0" smtClean="0"/>
              <a:t>6.L.5B.3 </a:t>
            </a:r>
            <a:r>
              <a:rPr lang="en-US" sz="1400" dirty="0" smtClean="0"/>
              <a:t> </a:t>
            </a:r>
            <a:r>
              <a:rPr lang="en-US" sz="1400" b="1" dirty="0" smtClean="0"/>
              <a:t>Develop and use models to compare structural adaptations and processes that flowering plants use for defense, survival and reproduction. </a:t>
            </a:r>
            <a:endParaRPr lang="en-US" sz="1400" dirty="0" smtClean="0"/>
          </a:p>
          <a:p>
            <a:pPr fontAlgn="t"/>
            <a:r>
              <a:rPr lang="en-US" sz="1400" b="1" dirty="0" smtClean="0"/>
              <a:t>Structural Adaptations for Reproduction</a:t>
            </a:r>
            <a:r>
              <a:rPr lang="en-US" sz="1400" dirty="0" smtClean="0"/>
              <a:t/>
            </a:r>
            <a:br>
              <a:rPr lang="en-US" sz="1400" dirty="0" smtClean="0"/>
            </a:br>
            <a:r>
              <a:rPr lang="en-US" sz="1350" dirty="0" smtClean="0"/>
              <a:t>Parts of the flowering plant that function in reproduction include:</a:t>
            </a:r>
            <a:br>
              <a:rPr lang="en-US" sz="1350" dirty="0" smtClean="0"/>
            </a:br>
            <a:r>
              <a:rPr lang="en-US" sz="1350" b="1" u="sng" dirty="0" smtClean="0"/>
              <a:t>Flowers</a:t>
            </a:r>
            <a:r>
              <a:rPr lang="en-US" sz="1350" dirty="0" smtClean="0"/>
              <a:t/>
            </a:r>
            <a:br>
              <a:rPr lang="en-US" sz="1350" dirty="0" smtClean="0"/>
            </a:br>
            <a:r>
              <a:rPr lang="en-US" sz="1350" dirty="0" smtClean="0"/>
              <a:t>● Flowers produce seeds.</a:t>
            </a:r>
            <a:br>
              <a:rPr lang="en-US" sz="1350" dirty="0" smtClean="0"/>
            </a:br>
            <a:r>
              <a:rPr lang="en-US" sz="1350" dirty="0" smtClean="0"/>
              <a:t>● Many flowers contain both male and female organs needed to produce new flowers.</a:t>
            </a:r>
            <a:br>
              <a:rPr lang="en-US" sz="1350" dirty="0" smtClean="0"/>
            </a:br>
            <a:r>
              <a:rPr lang="en-US" sz="1350" dirty="0" smtClean="0"/>
              <a:t>● Flower petals are often colorful or have a scent to attract insects and other animals.</a:t>
            </a:r>
            <a:br>
              <a:rPr lang="en-US" sz="1350" dirty="0" smtClean="0"/>
            </a:br>
            <a:r>
              <a:rPr lang="en-US" sz="1350" dirty="0" smtClean="0"/>
              <a:t/>
            </a:r>
            <a:br>
              <a:rPr lang="en-US" sz="1350" dirty="0" smtClean="0"/>
            </a:br>
            <a:r>
              <a:rPr lang="en-US" sz="1350" b="1" u="sng" dirty="0" smtClean="0"/>
              <a:t>Stamen</a:t>
            </a:r>
            <a:r>
              <a:rPr lang="en-US" sz="1350" dirty="0" smtClean="0"/>
              <a:t/>
            </a:r>
            <a:br>
              <a:rPr lang="en-US" sz="1350" dirty="0" smtClean="0"/>
            </a:br>
            <a:r>
              <a:rPr lang="en-US" sz="1350" dirty="0" smtClean="0"/>
              <a:t>● The male organ of a flower that has an anther on a stalk (filament).</a:t>
            </a:r>
            <a:br>
              <a:rPr lang="en-US" sz="1350" dirty="0" smtClean="0"/>
            </a:br>
            <a:r>
              <a:rPr lang="en-US" sz="1350" dirty="0" smtClean="0"/>
              <a:t>● The anther produces the pollen that contains the sperm cells.</a:t>
            </a:r>
            <a:br>
              <a:rPr lang="en-US" sz="1350" dirty="0" smtClean="0"/>
            </a:br>
            <a:r>
              <a:rPr lang="en-US" sz="1350" dirty="0" smtClean="0"/>
              <a:t/>
            </a:r>
            <a:br>
              <a:rPr lang="en-US" sz="1350" dirty="0" smtClean="0"/>
            </a:br>
            <a:r>
              <a:rPr lang="en-US" sz="1350" b="1" u="sng" dirty="0" smtClean="0"/>
              <a:t>Pistil</a:t>
            </a:r>
            <a:r>
              <a:rPr lang="en-US" sz="1350" dirty="0" smtClean="0"/>
              <a:t/>
            </a:r>
            <a:br>
              <a:rPr lang="en-US" sz="1350" dirty="0" smtClean="0"/>
            </a:br>
            <a:r>
              <a:rPr lang="en-US" sz="1350" dirty="0" smtClean="0"/>
              <a:t>● The female organ of the flower that contains</a:t>
            </a:r>
            <a:br>
              <a:rPr lang="en-US" sz="1350" dirty="0" smtClean="0"/>
            </a:br>
            <a:r>
              <a:rPr lang="en-US" sz="1350" dirty="0" smtClean="0"/>
              <a:t>○ The ovary, which contains the ovules where the egg cells are produced,</a:t>
            </a:r>
            <a:br>
              <a:rPr lang="en-US" sz="1350" dirty="0" smtClean="0"/>
            </a:br>
            <a:r>
              <a:rPr lang="en-US" sz="1350" dirty="0" smtClean="0"/>
              <a:t>○ The stigma, which is the sticky top where pollen grains land, and</a:t>
            </a:r>
            <a:br>
              <a:rPr lang="en-US" sz="1350" dirty="0" smtClean="0"/>
            </a:br>
            <a:r>
              <a:rPr lang="en-US" sz="1350" dirty="0" smtClean="0"/>
              <a:t>○ The style, which is a stalk down which the pollen tube grows after pollination has taken place.</a:t>
            </a:r>
            <a:br>
              <a:rPr lang="en-US" sz="1350" dirty="0" smtClean="0"/>
            </a:br>
            <a:r>
              <a:rPr lang="en-US" sz="1350" dirty="0" smtClean="0"/>
              <a:t/>
            </a:r>
            <a:br>
              <a:rPr lang="en-US" sz="1350" dirty="0" smtClean="0"/>
            </a:br>
            <a:r>
              <a:rPr lang="en-US" sz="1350" b="1" u="sng" dirty="0" smtClean="0"/>
              <a:t>Seed</a:t>
            </a:r>
            <a:r>
              <a:rPr lang="en-US" sz="1350" dirty="0" smtClean="0"/>
              <a:t/>
            </a:r>
            <a:br>
              <a:rPr lang="en-US" sz="1350" dirty="0" smtClean="0"/>
            </a:br>
            <a:r>
              <a:rPr lang="en-US" sz="1350" dirty="0" smtClean="0"/>
              <a:t>● The ovule that contains the fertilized egg (embryo) from which new plants are formed.</a:t>
            </a:r>
            <a:br>
              <a:rPr lang="en-US" sz="1350" dirty="0" smtClean="0"/>
            </a:br>
            <a:r>
              <a:rPr lang="en-US" sz="1350" dirty="0" smtClean="0"/>
              <a:t>● A fruit that is formed from the ovary often protects them.</a:t>
            </a:r>
          </a:p>
          <a:p>
            <a:pPr fontAlgn="t"/>
            <a:endParaRPr lang="en-US" sz="1350" u="sng" dirty="0" smtClean="0"/>
          </a:p>
          <a:p>
            <a:pPr fontAlgn="t"/>
            <a:r>
              <a:rPr lang="en-US" sz="1350" b="1" u="sng" dirty="0" smtClean="0"/>
              <a:t>Extended Knowledge</a:t>
            </a:r>
            <a:r>
              <a:rPr lang="en-US" sz="1350" dirty="0" smtClean="0"/>
              <a:t/>
            </a:r>
            <a:br>
              <a:rPr lang="en-US" sz="1350" dirty="0" smtClean="0"/>
            </a:br>
            <a:r>
              <a:rPr lang="en-US" sz="1350" dirty="0" smtClean="0"/>
              <a:t>Plants use a variety of parts to produce new plants such as:</a:t>
            </a:r>
            <a:br>
              <a:rPr lang="en-US" sz="1350" dirty="0" smtClean="0"/>
            </a:br>
            <a:r>
              <a:rPr lang="en-US" sz="1350" dirty="0" smtClean="0"/>
              <a:t/>
            </a:r>
            <a:br>
              <a:rPr lang="en-US" sz="1350" dirty="0" smtClean="0"/>
            </a:br>
            <a:r>
              <a:rPr lang="en-US" sz="1350" b="1" u="sng" dirty="0" smtClean="0"/>
              <a:t>Tubers, bulbs</a:t>
            </a:r>
            <a:r>
              <a:rPr lang="en-US" sz="1350" dirty="0" smtClean="0"/>
              <a:t/>
            </a:r>
            <a:br>
              <a:rPr lang="en-US" sz="1350" dirty="0" smtClean="0"/>
            </a:br>
            <a:r>
              <a:rPr lang="en-US" sz="1350" dirty="0" smtClean="0"/>
              <a:t>● These are all types of underground stems.</a:t>
            </a:r>
            <a:br>
              <a:rPr lang="en-US" sz="1350" dirty="0" smtClean="0"/>
            </a:br>
            <a:r>
              <a:rPr lang="en-US" sz="1350" dirty="0" smtClean="0"/>
              <a:t>● The “eyes” or buds of tubers, for example potatoes, grow into roots and shoots to produce a new plant.</a:t>
            </a:r>
            <a:br>
              <a:rPr lang="en-US" sz="1350" dirty="0" smtClean="0"/>
            </a:br>
            <a:r>
              <a:rPr lang="en-US" sz="1350" dirty="0" smtClean="0"/>
              <a:t>● Bulbs, for example onions, are big buds made of a stem and special types of leaves. </a:t>
            </a:r>
            <a:r>
              <a:rPr lang="en-US" sz="1400" dirty="0" smtClean="0"/>
              <a:t/>
            </a:r>
            <a:br>
              <a:rPr lang="en-US" sz="1400" dirty="0" smtClean="0"/>
            </a:br>
            <a:r>
              <a:rPr lang="en-US" sz="1400" dirty="0" smtClean="0"/>
              <a:t/>
            </a:r>
            <a:br>
              <a:rPr lang="en-US" sz="1400" dirty="0" smtClean="0"/>
            </a:br>
            <a:endParaRPr lang="en-US" sz="1400" dirty="0" smtClean="0"/>
          </a:p>
          <a:p>
            <a:pPr fontAlgn="t"/>
            <a:endParaRPr lang="en-US" sz="1350" dirty="0" smtClean="0"/>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017306"/>
          </a:xfrm>
          <a:prstGeom prst="rect">
            <a:avLst/>
          </a:prstGeom>
        </p:spPr>
        <p:txBody>
          <a:bodyPr wrap="square">
            <a:spAutoFit/>
          </a:bodyPr>
          <a:lstStyle/>
          <a:p>
            <a:pPr fontAlgn="t"/>
            <a:r>
              <a:rPr lang="en-US" b="1" dirty="0" smtClean="0"/>
              <a:t>STRUCTURAL ADAPTATIONS/PROCESSES FLOWERING PLANTS USE FOR DEFENSE, SURVIVAL &amp; REPRODUCTION</a:t>
            </a:r>
            <a:endParaRPr lang="en-US" dirty="0" smtClean="0"/>
          </a:p>
          <a:p>
            <a:pPr fontAlgn="t"/>
            <a:r>
              <a:rPr lang="en-US" b="1" u="sng" dirty="0" smtClean="0"/>
              <a:t>6.L.5B.3 </a:t>
            </a:r>
            <a:r>
              <a:rPr lang="en-US" dirty="0" smtClean="0"/>
              <a:t> </a:t>
            </a:r>
            <a:r>
              <a:rPr lang="en-US" b="1" dirty="0" smtClean="0"/>
              <a:t>Develop and use models to compare structural adaptations and processes that flowering plants use for defense, survival and reproduction. </a:t>
            </a:r>
            <a:endParaRPr lang="en-US" dirty="0" smtClean="0"/>
          </a:p>
          <a:p>
            <a:pPr fontAlgn="t"/>
            <a:r>
              <a:rPr lang="en-US" sz="1400" b="1" dirty="0" smtClean="0"/>
              <a:t>Structural Adaptations for Reproduction</a:t>
            </a:r>
            <a:r>
              <a:rPr lang="en-US" sz="1400" dirty="0" smtClean="0"/>
              <a:t/>
            </a:r>
            <a:br>
              <a:rPr lang="en-US" sz="1400" dirty="0" smtClean="0"/>
            </a:br>
            <a:r>
              <a:rPr lang="en-US" sz="1350" dirty="0" smtClean="0"/>
              <a:t/>
            </a:r>
            <a:br>
              <a:rPr lang="en-US" sz="1350" dirty="0" smtClean="0"/>
            </a:br>
            <a:r>
              <a:rPr lang="en-US" sz="1350" b="1" u="sng" dirty="0" smtClean="0"/>
              <a:t>Runners</a:t>
            </a:r>
            <a:r>
              <a:rPr lang="en-US" sz="1350" dirty="0" smtClean="0"/>
              <a:t/>
            </a:r>
            <a:br>
              <a:rPr lang="en-US" sz="1350" dirty="0" smtClean="0"/>
            </a:br>
            <a:r>
              <a:rPr lang="en-US" sz="1350" dirty="0" smtClean="0"/>
              <a:t>● These are all types of stems that run along the ground.</a:t>
            </a:r>
            <a:br>
              <a:rPr lang="en-US" sz="1350" dirty="0" smtClean="0"/>
            </a:br>
            <a:r>
              <a:rPr lang="en-US" sz="1350" dirty="0" smtClean="0"/>
              <a:t>● New strawberries or some ivy grow from the tips of runners.</a:t>
            </a:r>
            <a:br>
              <a:rPr lang="en-US" sz="1350" dirty="0" smtClean="0"/>
            </a:br>
            <a:r>
              <a:rPr lang="en-US" sz="1350" dirty="0" smtClean="0"/>
              <a:t>● Many lawn grasses grow from runners.</a:t>
            </a:r>
            <a:br>
              <a:rPr lang="en-US" sz="1350" dirty="0" smtClean="0"/>
            </a:br>
            <a:r>
              <a:rPr lang="en-US" sz="1350" dirty="0" smtClean="0"/>
              <a:t/>
            </a:r>
            <a:br>
              <a:rPr lang="en-US" sz="1350" dirty="0" smtClean="0"/>
            </a:br>
            <a:r>
              <a:rPr lang="en-US" sz="1350" b="1" u="sng" dirty="0" smtClean="0"/>
              <a:t>Stem Cuttings</a:t>
            </a:r>
            <a:r>
              <a:rPr lang="en-US" sz="1350" dirty="0" smtClean="0"/>
              <a:t/>
            </a:r>
            <a:br>
              <a:rPr lang="en-US" sz="1350" dirty="0" smtClean="0"/>
            </a:br>
            <a:r>
              <a:rPr lang="en-US" sz="1350" dirty="0" smtClean="0"/>
              <a:t>● When a piece of cut stem is planted, roots may form from the cutting, and then a full plant develops.</a:t>
            </a:r>
            <a:br>
              <a:rPr lang="en-US" sz="1350" dirty="0" smtClean="0"/>
            </a:br>
            <a:r>
              <a:rPr lang="en-US" sz="1350" dirty="0" smtClean="0"/>
              <a:t>● Sugar cane and pineapple are examples of plants grown from stem cuttings.</a:t>
            </a:r>
            <a:br>
              <a:rPr lang="en-US" sz="1350" dirty="0" smtClean="0"/>
            </a:br>
            <a:r>
              <a:rPr lang="en-US" sz="1350" dirty="0" smtClean="0"/>
              <a:t/>
            </a:r>
            <a:br>
              <a:rPr lang="en-US" sz="1350" dirty="0" smtClean="0"/>
            </a:br>
            <a:r>
              <a:rPr lang="en-US" sz="1350" b="1" u="sng" dirty="0" smtClean="0"/>
              <a:t>Roots</a:t>
            </a:r>
            <a:r>
              <a:rPr lang="en-US" sz="1350" dirty="0" smtClean="0"/>
              <a:t/>
            </a:r>
            <a:br>
              <a:rPr lang="en-US" sz="1350" dirty="0" smtClean="0"/>
            </a:br>
            <a:r>
              <a:rPr lang="en-US" sz="1350" dirty="0" smtClean="0"/>
              <a:t>● Some fruit trees and bushes send up “suckers” or new shoots from the roots.</a:t>
            </a:r>
            <a:br>
              <a:rPr lang="en-US" sz="1350" dirty="0" smtClean="0"/>
            </a:br>
            <a:r>
              <a:rPr lang="en-US" sz="1350" dirty="0" smtClean="0"/>
              <a:t>● Some plants have roots that can produce new plants from root pieces, such as a sweet potato.</a:t>
            </a:r>
            <a:br>
              <a:rPr lang="en-US" sz="1350" dirty="0" smtClean="0"/>
            </a:br>
            <a:r>
              <a:rPr lang="en-US" sz="1350" dirty="0" smtClean="0"/>
              <a:t/>
            </a:r>
            <a:br>
              <a:rPr lang="en-US" sz="1350" dirty="0" smtClean="0"/>
            </a:br>
            <a:r>
              <a:rPr lang="en-US" sz="1350" b="1" i="1" dirty="0" smtClean="0"/>
              <a:t>Plant cells have </a:t>
            </a:r>
            <a:r>
              <a:rPr lang="en-US" sz="1350" b="1" i="1" u="sng" dirty="0" smtClean="0"/>
              <a:t>larger vacuoles </a:t>
            </a:r>
            <a:r>
              <a:rPr lang="en-US" sz="1350" b="1" i="1" dirty="0" smtClean="0"/>
              <a:t>compared to animal cells to store more food and water. This helps plants to store up the water they need in order to perform the process of photosynthesis.</a:t>
            </a:r>
            <a:r>
              <a:rPr lang="en-US" sz="1350" dirty="0" smtClean="0"/>
              <a:t/>
            </a:r>
            <a:br>
              <a:rPr lang="en-US" sz="1350" dirty="0" smtClean="0"/>
            </a:br>
            <a:r>
              <a:rPr lang="en-US" sz="1350" dirty="0" smtClean="0"/>
              <a:t>​</a:t>
            </a:r>
            <a:br>
              <a:rPr lang="en-US" sz="1350" dirty="0" smtClean="0"/>
            </a:br>
            <a:r>
              <a:rPr lang="en-US" sz="1350" b="1" u="sng" dirty="0" smtClean="0"/>
              <a:t>Assessment Guidance</a:t>
            </a:r>
            <a:r>
              <a:rPr lang="en-US" sz="1350" dirty="0" smtClean="0"/>
              <a:t/>
            </a:r>
            <a:br>
              <a:rPr lang="en-US" sz="1350" dirty="0" smtClean="0"/>
            </a:br>
            <a:r>
              <a:rPr lang="en-US" sz="1350" dirty="0" smtClean="0"/>
              <a:t>The objective of this indicator is to develop and use models to compare structural adaptations and processes that flowering plants use for defense, survival and reproduction. Therefore, the primary focus of assessment should be for students to construct models that represent (or use simulations to investigate), compare, and contrast structural adaptations and processes flowering plants use for survival. This could include but is not limited to students creating models to describe how various structures of flowering plants help them to grow, develop, reproduce, and survive.</a:t>
            </a:r>
            <a:br>
              <a:rPr lang="en-US" sz="1350" dirty="0" smtClean="0"/>
            </a:br>
            <a:r>
              <a:rPr lang="en-US" sz="1350" dirty="0" smtClean="0"/>
              <a:t>In addition to develop and use models, students should ask questions; plan and carry out investigations; analyze and interpret data; use mathematics and computational thinking; engage in argument from evidence; construct explanations; obtain, evaluate, and communicate information; and construct devices or define solutions.</a:t>
            </a:r>
            <a:endParaRPr lang="en-US" sz="1350" dirty="0"/>
          </a:p>
        </p:txBody>
      </p:sp>
      <p:sp>
        <p:nvSpPr>
          <p:cNvPr id="5" name="Rectangle 4"/>
          <p:cNvSpPr/>
          <p:nvPr/>
        </p:nvSpPr>
        <p:spPr>
          <a:xfrm>
            <a:off x="8077200" y="289560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22</a:t>
            </a:r>
            <a:endParaRPr lang="en-US" sz="6000"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 name="Rectangle 4"/>
          <p:cNvSpPr/>
          <p:nvPr/>
        </p:nvSpPr>
        <p:spPr>
          <a:xfrm>
            <a:off x="8458200" y="14068"/>
            <a:ext cx="6858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3</a:t>
            </a:r>
          </a:p>
        </p:txBody>
      </p:sp>
      <p:sp>
        <p:nvSpPr>
          <p:cNvPr id="4" name="Rectangle 3"/>
          <p:cNvSpPr/>
          <p:nvPr/>
        </p:nvSpPr>
        <p:spPr>
          <a:xfrm rot="19672375">
            <a:off x="6814254" y="5663332"/>
            <a:ext cx="203453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20</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90600"/>
            <a:ext cx="4876800" cy="3248025"/>
          </a:xfrm>
          <a:prstGeom prst="rect">
            <a:avLst/>
          </a:prstGeom>
          <a:noFill/>
          <a:ln w="9525">
            <a:noFill/>
            <a:miter lim="800000"/>
            <a:headEnd/>
            <a:tailEnd/>
          </a:ln>
        </p:spPr>
      </p:pic>
      <p:sp>
        <p:nvSpPr>
          <p:cNvPr id="5" name="Rectangle 4"/>
          <p:cNvSpPr/>
          <p:nvPr/>
        </p:nvSpPr>
        <p:spPr>
          <a:xfrm>
            <a:off x="8610600" y="0"/>
            <a:ext cx="5334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smtClean="0"/>
              <a:t>4</a:t>
            </a:r>
            <a:endParaRPr lang="en-US" sz="4000" dirty="0"/>
          </a:p>
        </p:txBody>
      </p:sp>
      <p:sp>
        <p:nvSpPr>
          <p:cNvPr id="6" name="Rectangle 5"/>
          <p:cNvSpPr/>
          <p:nvPr/>
        </p:nvSpPr>
        <p:spPr>
          <a:xfrm>
            <a:off x="2362200" y="0"/>
            <a:ext cx="4647234" cy="461665"/>
          </a:xfrm>
          <a:prstGeom prst="rect">
            <a:avLst/>
          </a:prstGeom>
        </p:spPr>
        <p:txBody>
          <a:bodyPr wrap="none">
            <a:spAutoFit/>
          </a:bodyPr>
          <a:lstStyle/>
          <a:p>
            <a:r>
              <a:rPr lang="en-US" sz="2400" b="1" dirty="0"/>
              <a:t>LAB: </a:t>
            </a:r>
            <a:r>
              <a:rPr lang="en-US" sz="2400" b="1" dirty="0" smtClean="0"/>
              <a:t>Part 4-Flowers and Pollinators</a:t>
            </a:r>
            <a:endParaRPr lang="en-US" sz="2400" b="1" dirty="0"/>
          </a:p>
        </p:txBody>
      </p:sp>
      <p:graphicFrame>
        <p:nvGraphicFramePr>
          <p:cNvPr id="7" name="Table 6"/>
          <p:cNvGraphicFramePr>
            <a:graphicFrameLocks noGrp="1"/>
          </p:cNvGraphicFramePr>
          <p:nvPr/>
        </p:nvGraphicFramePr>
        <p:xfrm>
          <a:off x="4876800" y="1066800"/>
          <a:ext cx="4114800" cy="4826000"/>
        </p:xfrm>
        <a:graphic>
          <a:graphicData uri="http://schemas.openxmlformats.org/drawingml/2006/table">
            <a:tbl>
              <a:tblPr firstRow="1" bandRow="1">
                <a:tableStyleId>{7E9639D4-E3E2-4D34-9284-5A2195B3D0D7}</a:tableStyleId>
              </a:tblPr>
              <a:tblGrid>
                <a:gridCol w="2119745"/>
                <a:gridCol w="1995055"/>
              </a:tblGrid>
              <a:tr h="436880">
                <a:tc>
                  <a:txBody>
                    <a:bodyPr/>
                    <a:lstStyle/>
                    <a:p>
                      <a:pPr algn="ctr"/>
                      <a:r>
                        <a:rPr lang="en-US" dirty="0" smtClean="0"/>
                        <a:t>Pollinator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Response/Actions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880">
                <a:tc>
                  <a:txBody>
                    <a:bodyPr/>
                    <a:lstStyle/>
                    <a:p>
                      <a:pPr algn="l"/>
                      <a:r>
                        <a:rPr lang="en-US" sz="1800" b="1" dirty="0" smtClean="0"/>
                        <a:t>Hummingbirds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880">
                <a:tc>
                  <a:txBody>
                    <a:bodyPr/>
                    <a:lstStyle/>
                    <a:p>
                      <a:pPr algn="l"/>
                      <a:r>
                        <a:rPr lang="en-US" sz="1800" b="1" dirty="0" smtClean="0"/>
                        <a:t>Butterflies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880">
                <a:tc>
                  <a:txBody>
                    <a:bodyPr/>
                    <a:lstStyle/>
                    <a:p>
                      <a:pPr algn="l"/>
                      <a:r>
                        <a:rPr lang="en-US" sz="1800" b="1" dirty="0" smtClean="0"/>
                        <a:t>Moths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880">
                <a:tc>
                  <a:txBody>
                    <a:bodyPr/>
                    <a:lstStyle/>
                    <a:p>
                      <a:pPr algn="l"/>
                      <a:r>
                        <a:rPr lang="en-US" sz="1800" b="1" dirty="0" smtClean="0"/>
                        <a:t>Flies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0" y="381000"/>
            <a:ext cx="9144000" cy="646331"/>
          </a:xfrm>
          <a:prstGeom prst="rect">
            <a:avLst/>
          </a:prstGeom>
        </p:spPr>
        <p:txBody>
          <a:bodyPr wrap="square">
            <a:spAutoFit/>
          </a:bodyPr>
          <a:lstStyle/>
          <a:p>
            <a:r>
              <a:rPr lang="en-US" b="1" dirty="0" smtClean="0"/>
              <a:t>List five ways that pollen gets transferred from one flower to another?  </a:t>
            </a:r>
          </a:p>
          <a:p>
            <a:pPr marL="342900" indent="-342900">
              <a:buAutoNum type="arabicPeriod"/>
            </a:pPr>
            <a:r>
              <a:rPr lang="en-US" b="1" dirty="0" smtClean="0"/>
              <a:t>___________ 2. _____________ 3. ______________ 4. ____________ 5. ______________</a:t>
            </a:r>
          </a:p>
        </p:txBody>
      </p:sp>
      <p:sp>
        <p:nvSpPr>
          <p:cNvPr id="10" name="Rectangle 9"/>
          <p:cNvSpPr/>
          <p:nvPr/>
        </p:nvSpPr>
        <p:spPr>
          <a:xfrm>
            <a:off x="0" y="4267200"/>
            <a:ext cx="7342266" cy="2308324"/>
          </a:xfrm>
          <a:prstGeom prst="rect">
            <a:avLst/>
          </a:prstGeom>
        </p:spPr>
        <p:txBody>
          <a:bodyPr wrap="none">
            <a:spAutoFit/>
          </a:bodyPr>
          <a:lstStyle/>
          <a:p>
            <a:r>
              <a:rPr lang="en-US" b="1" dirty="0" smtClean="0"/>
              <a:t>What is the bee doing on the flower?</a:t>
            </a:r>
          </a:p>
          <a:p>
            <a:endParaRPr lang="en-US" b="1" dirty="0" smtClean="0"/>
          </a:p>
          <a:p>
            <a:r>
              <a:rPr lang="en-US" b="1" dirty="0" smtClean="0"/>
              <a:t>Why did the bee go to that particular flower?</a:t>
            </a:r>
          </a:p>
          <a:p>
            <a:endParaRPr lang="en-US" b="1" dirty="0" smtClean="0"/>
          </a:p>
          <a:p>
            <a:r>
              <a:rPr lang="en-US" b="1" dirty="0" smtClean="0"/>
              <a:t>What will the bee do when it leaves?</a:t>
            </a:r>
          </a:p>
          <a:p>
            <a:endParaRPr lang="en-US" b="1" dirty="0" smtClean="0"/>
          </a:p>
          <a:p>
            <a:r>
              <a:rPr lang="en-US" b="1" dirty="0" smtClean="0"/>
              <a:t>What might happen if the bee went to another of the same kind of flower?</a:t>
            </a:r>
          </a:p>
          <a:p>
            <a:endParaRPr lang="en-US" dirty="0"/>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39321"/>
          </a:xfrm>
          <a:prstGeom prst="rect">
            <a:avLst/>
          </a:prstGeom>
          <a:noFill/>
        </p:spPr>
        <p:txBody>
          <a:bodyPr wrap="square" rtlCol="0">
            <a:spAutoFit/>
          </a:bodyPr>
          <a:lstStyle/>
          <a:p>
            <a:pPr marL="514350" indent="-514350"/>
            <a:r>
              <a:rPr lang="en-US" sz="2800" b="1" u="sng" dirty="0" smtClean="0"/>
              <a:t>Focus Question</a:t>
            </a:r>
            <a:r>
              <a:rPr lang="en-US" sz="2800" b="1" dirty="0" smtClean="0"/>
              <a:t>: What adaptations do flowering plants have to accomplish pollination?</a:t>
            </a:r>
          </a:p>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4" name="Rectangle 3"/>
          <p:cNvSpPr/>
          <p:nvPr/>
        </p:nvSpPr>
        <p:spPr>
          <a:xfrm>
            <a:off x="0" y="1600200"/>
            <a:ext cx="9144000" cy="5355312"/>
          </a:xfrm>
          <a:prstGeom prst="rect">
            <a:avLst/>
          </a:prstGeom>
        </p:spPr>
        <p:txBody>
          <a:bodyPr wrap="square">
            <a:spAutoFit/>
          </a:bodyPr>
          <a:lstStyle/>
          <a:p>
            <a:r>
              <a:rPr lang="en-US" b="1" dirty="0" smtClean="0"/>
              <a:t>You are going to explore adaptations that flowering plants have evolved to make sure that pollination occurs.  Think of the focus question.  We will revisit it later, but jot down your initial answer here:  ____________________________________________________________________________________________________________________________________________________________</a:t>
            </a:r>
          </a:p>
          <a:p>
            <a:r>
              <a:rPr lang="en-US" b="1" u="sng" dirty="0" smtClean="0"/>
              <a:t>Part 1</a:t>
            </a:r>
            <a:r>
              <a:rPr lang="en-US" b="1" dirty="0" smtClean="0"/>
              <a:t>: Teachers will gather several flower types for observation or pictures if flowers are unavailable.  All of the flowers are different, but each of them have the same structures that you diagrammed on your </a:t>
            </a:r>
            <a:r>
              <a:rPr lang="en-US" b="1" u="sng" dirty="0" smtClean="0"/>
              <a:t>Parts of a Flower Sheet #51 in Booklet 8 </a:t>
            </a:r>
            <a:r>
              <a:rPr lang="en-US" b="1" dirty="0" smtClean="0"/>
              <a:t>(p. 16).  Look at Pollination </a:t>
            </a:r>
            <a:r>
              <a:rPr lang="en-US" b="1" u="sng" dirty="0" smtClean="0"/>
              <a:t>Syndrome A Worksheet #56</a:t>
            </a:r>
            <a:r>
              <a:rPr lang="en-US" b="1" dirty="0" smtClean="0"/>
              <a:t>.  Look through the questions in </a:t>
            </a:r>
            <a:r>
              <a:rPr lang="en-US" b="1" u="sng" dirty="0" smtClean="0"/>
              <a:t>Part 1</a:t>
            </a:r>
            <a:r>
              <a:rPr lang="en-US" b="1" dirty="0" smtClean="0"/>
              <a:t>.</a:t>
            </a:r>
          </a:p>
          <a:p>
            <a:r>
              <a:rPr lang="en-US" b="1" dirty="0" smtClean="0"/>
              <a:t>Getters will get 4 hand lenses for each group.  Teacher will give two of the same kind of flower to each group.  Students are not to dissect or destroy these flowers as they will be used in every class.  Students will work in pairs, but will then discuss their findings with their table group.  All students must record their answers on the worksheet for 4-5 minutes.</a:t>
            </a:r>
          </a:p>
          <a:p>
            <a:r>
              <a:rPr lang="en-US" b="1" dirty="0" smtClean="0"/>
              <a:t>After the teacher calls time, groups will take turns reporting any flower characteristics that they think will attract pollinators.</a:t>
            </a:r>
          </a:p>
          <a:p>
            <a:r>
              <a:rPr lang="en-US" b="1" dirty="0" smtClean="0"/>
              <a:t>List the class common answers here: ____________________________________________</a:t>
            </a:r>
          </a:p>
          <a:p>
            <a:endParaRPr lang="en-US" b="1" dirty="0" smtClean="0"/>
          </a:p>
          <a:p>
            <a:endParaRPr lang="en-US" b="1" dirty="0" smtClean="0"/>
          </a:p>
          <a:p>
            <a:endParaRPr lang="en-US" b="1" dirty="0" smtClean="0"/>
          </a:p>
        </p:txBody>
      </p:sp>
      <p:sp>
        <p:nvSpPr>
          <p:cNvPr id="5" name="TextBox 4"/>
          <p:cNvSpPr txBox="1"/>
          <p:nvPr/>
        </p:nvSpPr>
        <p:spPr>
          <a:xfrm>
            <a:off x="0" y="1143000"/>
            <a:ext cx="9144000" cy="800219"/>
          </a:xfrm>
          <a:prstGeom prst="rect">
            <a:avLst/>
          </a:prstGeom>
          <a:noFill/>
        </p:spPr>
        <p:txBody>
          <a:bodyPr wrap="square" rtlCol="0">
            <a:spAutoFit/>
          </a:bodyPr>
          <a:lstStyle/>
          <a:p>
            <a:pPr marL="514350" indent="-514350"/>
            <a:r>
              <a:rPr lang="en-US" sz="2800" b="1" u="sng" dirty="0" smtClean="0"/>
              <a:t>Lab Part 4: Flowers and Pollinators</a:t>
            </a:r>
            <a:endParaRPr lang="en-US" sz="4000" b="1" dirty="0"/>
          </a:p>
          <a:p>
            <a:endParaRPr lang="en-US" dirty="0"/>
          </a:p>
        </p:txBody>
      </p:sp>
      <p:sp>
        <p:nvSpPr>
          <p:cNvPr id="8" name="Rectangle 7"/>
          <p:cNvSpPr/>
          <p:nvPr/>
        </p:nvSpPr>
        <p:spPr>
          <a:xfrm>
            <a:off x="8458200" y="533401"/>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smtClean="0"/>
              <a:t>5</a:t>
            </a:r>
            <a:endParaRPr lang="en-US" sz="4800"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77547"/>
          </a:xfrm>
          <a:prstGeom prst="rect">
            <a:avLst/>
          </a:prstGeom>
          <a:noFill/>
        </p:spPr>
        <p:txBody>
          <a:bodyPr wrap="square" rtlCol="0">
            <a:spAutoFit/>
          </a:bodyPr>
          <a:lstStyle/>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4" name="Rectangle 3"/>
          <p:cNvSpPr/>
          <p:nvPr/>
        </p:nvSpPr>
        <p:spPr>
          <a:xfrm>
            <a:off x="0" y="394692"/>
            <a:ext cx="9144000" cy="6463308"/>
          </a:xfrm>
          <a:prstGeom prst="rect">
            <a:avLst/>
          </a:prstGeom>
        </p:spPr>
        <p:txBody>
          <a:bodyPr wrap="square">
            <a:spAutoFit/>
          </a:bodyPr>
          <a:lstStyle/>
          <a:p>
            <a:r>
              <a:rPr lang="en-US" b="1" u="sng" dirty="0" smtClean="0"/>
              <a:t>Part 2</a:t>
            </a:r>
            <a:r>
              <a:rPr lang="en-US" b="1" dirty="0" smtClean="0"/>
              <a:t>: Using the hard back science book as a resource, read “Flower Information” pages 82-85 as you do part 2.  You should use this resource to make more detailed observations of your flowers.  You should look for a flower that is similar to yours and look carefully at the diagram of the internal structures, specifically start thinking about where the nectar and or pollen are located.  If a flower has nectar, it is found in a structure called the </a:t>
            </a:r>
            <a:r>
              <a:rPr lang="en-US" b="1" u="sng" dirty="0" err="1" smtClean="0"/>
              <a:t>nectary</a:t>
            </a:r>
            <a:r>
              <a:rPr lang="en-US" b="1" dirty="0" smtClean="0"/>
              <a:t>.</a:t>
            </a:r>
          </a:p>
          <a:p>
            <a:endParaRPr lang="en-US" b="1" dirty="0" smtClean="0"/>
          </a:p>
          <a:p>
            <a:r>
              <a:rPr lang="en-US" b="1" u="sng" dirty="0" smtClean="0"/>
              <a:t>Part 3</a:t>
            </a:r>
            <a:r>
              <a:rPr lang="en-US" b="1" dirty="0" smtClean="0"/>
              <a:t>:  Using Notebook Sheet #57 Pollination Syndrome B, students should think about what pollinator might be attracted to their flower.  </a:t>
            </a:r>
          </a:p>
          <a:p>
            <a:endParaRPr lang="en-US" b="1" dirty="0" smtClean="0"/>
          </a:p>
          <a:p>
            <a:r>
              <a:rPr lang="en-US" b="1" dirty="0" smtClean="0"/>
              <a:t>What kinds of structures would a pollinator need to reach a particular flower’s nectar?</a:t>
            </a:r>
          </a:p>
          <a:p>
            <a:endParaRPr lang="en-US" b="1" dirty="0" smtClean="0"/>
          </a:p>
          <a:p>
            <a:r>
              <a:rPr lang="en-US" b="1" dirty="0" smtClean="0"/>
              <a:t>What kinds of structures would a pollinator need to carry pollen?</a:t>
            </a:r>
          </a:p>
          <a:p>
            <a:endParaRPr lang="en-US" b="1" dirty="0" smtClean="0"/>
          </a:p>
          <a:p>
            <a:r>
              <a:rPr lang="en-US" b="1" dirty="0" smtClean="0"/>
              <a:t>What size might a pollinator be for your flower?</a:t>
            </a:r>
          </a:p>
          <a:p>
            <a:endParaRPr lang="en-US" b="1" dirty="0" smtClean="0"/>
          </a:p>
          <a:p>
            <a:r>
              <a:rPr lang="en-US" b="1" dirty="0" smtClean="0"/>
              <a:t>What part of a pollinator’s body (the back, the legs, the head, mouthparts, etc.) would most likely come in contact with and collect pollen?</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
        <p:nvSpPr>
          <p:cNvPr id="5" name="TextBox 4"/>
          <p:cNvSpPr txBox="1"/>
          <p:nvPr/>
        </p:nvSpPr>
        <p:spPr>
          <a:xfrm>
            <a:off x="0" y="0"/>
            <a:ext cx="9144000" cy="800219"/>
          </a:xfrm>
          <a:prstGeom prst="rect">
            <a:avLst/>
          </a:prstGeom>
          <a:noFill/>
        </p:spPr>
        <p:txBody>
          <a:bodyPr wrap="square" rtlCol="0">
            <a:spAutoFit/>
          </a:bodyPr>
          <a:lstStyle/>
          <a:p>
            <a:pPr marL="514350" indent="-514350"/>
            <a:r>
              <a:rPr lang="en-US" sz="2800" b="1" u="sng" dirty="0" smtClean="0"/>
              <a:t>Lab Part 4: Flowers and Pollinators</a:t>
            </a:r>
            <a:endParaRPr lang="en-US" sz="4000" b="1" dirty="0"/>
          </a:p>
          <a:p>
            <a:endParaRPr lang="en-US" dirty="0"/>
          </a:p>
        </p:txBody>
      </p:sp>
      <p:sp>
        <p:nvSpPr>
          <p:cNvPr id="8" name="Rectangle 7"/>
          <p:cNvSpPr/>
          <p:nvPr/>
        </p:nvSpPr>
        <p:spPr>
          <a:xfrm>
            <a:off x="8458200" y="6027003"/>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smtClean="0"/>
              <a:t>6</a:t>
            </a:r>
            <a:endParaRPr lang="en-US" sz="4800" dirty="0"/>
          </a:p>
        </p:txBody>
      </p:sp>
      <p:sp>
        <p:nvSpPr>
          <p:cNvPr id="7" name="Rectangle 6"/>
          <p:cNvSpPr/>
          <p:nvPr/>
        </p:nvSpPr>
        <p:spPr>
          <a:xfrm>
            <a:off x="0" y="5410200"/>
            <a:ext cx="9144000" cy="1200329"/>
          </a:xfrm>
          <a:prstGeom prst="rect">
            <a:avLst/>
          </a:prstGeom>
        </p:spPr>
        <p:txBody>
          <a:bodyPr wrap="square">
            <a:spAutoFit/>
          </a:bodyPr>
          <a:lstStyle/>
          <a:p>
            <a:r>
              <a:rPr lang="en-US" b="1" u="sng" dirty="0" smtClean="0"/>
              <a:t>Read the hard back science book Flowers and Pollinators page 86-92 and read the first section.</a:t>
            </a:r>
          </a:p>
          <a:p>
            <a:r>
              <a:rPr lang="en-US" b="1" dirty="0" smtClean="0"/>
              <a:t>What do pollinators get out of their relationship with flowers?  </a:t>
            </a:r>
          </a:p>
          <a:p>
            <a:endParaRPr lang="en-US" b="1" dirty="0" smtClean="0"/>
          </a:p>
          <a:p>
            <a:r>
              <a:rPr lang="en-US" b="1" dirty="0" smtClean="0"/>
              <a:t>What do flowers get out of their relationship with pollinators?</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77547"/>
          </a:xfrm>
          <a:prstGeom prst="rect">
            <a:avLst/>
          </a:prstGeom>
          <a:noFill/>
        </p:spPr>
        <p:txBody>
          <a:bodyPr wrap="square" rtlCol="0">
            <a:spAutoFit/>
          </a:bodyPr>
          <a:lstStyle/>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4" name="Rectangle 3"/>
          <p:cNvSpPr/>
          <p:nvPr/>
        </p:nvSpPr>
        <p:spPr>
          <a:xfrm>
            <a:off x="0" y="0"/>
            <a:ext cx="9144000" cy="8679299"/>
          </a:xfrm>
          <a:prstGeom prst="rect">
            <a:avLst/>
          </a:prstGeom>
        </p:spPr>
        <p:txBody>
          <a:bodyPr wrap="square">
            <a:spAutoFit/>
          </a:bodyPr>
          <a:lstStyle/>
          <a:p>
            <a:endParaRPr lang="en-US" b="1" u="sng" dirty="0" smtClean="0"/>
          </a:p>
          <a:p>
            <a:endParaRPr lang="en-US" b="1" u="sng" dirty="0" smtClean="0"/>
          </a:p>
          <a:p>
            <a:r>
              <a:rPr lang="en-US" b="1" u="sng" dirty="0" smtClean="0"/>
              <a:t>Part 4:  The Pollination Syndrome</a:t>
            </a:r>
          </a:p>
          <a:p>
            <a:r>
              <a:rPr lang="en-US" b="1" dirty="0" smtClean="0"/>
              <a:t>The characteristics that a flower employs to attract a particular pollinator are collectively called a pollination syndrome.  The pollination syndrome of a flower can be used to predict the type of pollinator that will help the flower successfully reproduce.  </a:t>
            </a:r>
          </a:p>
          <a:p>
            <a:endParaRPr lang="en-US" b="1" dirty="0" smtClean="0"/>
          </a:p>
          <a:p>
            <a:r>
              <a:rPr lang="en-US" b="1" dirty="0" smtClean="0"/>
              <a:t>Turn to Part 4 on your Notebook Sheet #57 Pollination Syndrome B and read the rest of the Flowers and Pollinators article.  Predict what kind or kinds of pollinators would be attracted to your flower and record your response in the table on part 4.</a:t>
            </a:r>
          </a:p>
          <a:p>
            <a:endParaRPr lang="en-US" b="1" dirty="0" smtClean="0"/>
          </a:p>
          <a:p>
            <a:r>
              <a:rPr lang="en-US" b="1" u="sng" dirty="0" smtClean="0"/>
              <a:t>Groups will share findings when complete</a:t>
            </a:r>
            <a:r>
              <a:rPr lang="en-US" b="1" dirty="0" smtClean="0"/>
              <a:t>:</a:t>
            </a:r>
          </a:p>
          <a:p>
            <a:r>
              <a:rPr lang="en-US" b="1" dirty="0" smtClean="0"/>
              <a:t>Groups should show the class their flower, say what kinds of pollinators would visit it and why.</a:t>
            </a:r>
          </a:p>
          <a:p>
            <a:endParaRPr lang="en-US" b="1" dirty="0" smtClean="0"/>
          </a:p>
          <a:p>
            <a:r>
              <a:rPr lang="en-US" b="1" dirty="0" smtClean="0"/>
              <a:t>Preview Database: </a:t>
            </a:r>
            <a:r>
              <a:rPr lang="en-US" b="1" dirty="0" smtClean="0">
                <a:hlinkClick r:id="rId2"/>
              </a:rPr>
              <a:t>Pollinator Collection </a:t>
            </a:r>
            <a:r>
              <a:rPr lang="en-US" b="1" dirty="0" smtClean="0"/>
              <a:t>and practice matching pollinators to flowers.</a:t>
            </a:r>
          </a:p>
          <a:p>
            <a:endParaRPr lang="en-US" b="1" dirty="0" smtClean="0"/>
          </a:p>
          <a:p>
            <a:r>
              <a:rPr lang="en-US" b="1" dirty="0" smtClean="0"/>
              <a:t>Teachers will access the online activity: “Pollinators Game” and play a few rounds with you.</a:t>
            </a:r>
          </a:p>
          <a:p>
            <a:endParaRPr lang="en-US" b="1" dirty="0" smtClean="0"/>
          </a:p>
          <a:p>
            <a:r>
              <a:rPr lang="en-US" b="1" u="sng" dirty="0" smtClean="0"/>
              <a:t>Revisit Focus Question</a:t>
            </a:r>
            <a:r>
              <a:rPr lang="en-US" b="1" dirty="0" smtClean="0"/>
              <a:t>: What adaptations do flowering plants have to accomplish pollination?</a:t>
            </a:r>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
        <p:nvSpPr>
          <p:cNvPr id="5" name="TextBox 4"/>
          <p:cNvSpPr txBox="1"/>
          <p:nvPr/>
        </p:nvSpPr>
        <p:spPr>
          <a:xfrm>
            <a:off x="0" y="0"/>
            <a:ext cx="9144000" cy="800219"/>
          </a:xfrm>
          <a:prstGeom prst="rect">
            <a:avLst/>
          </a:prstGeom>
          <a:noFill/>
        </p:spPr>
        <p:txBody>
          <a:bodyPr wrap="square" rtlCol="0">
            <a:spAutoFit/>
          </a:bodyPr>
          <a:lstStyle/>
          <a:p>
            <a:pPr marL="514350" indent="-514350"/>
            <a:r>
              <a:rPr lang="en-US" sz="2800" b="1" u="sng" dirty="0" smtClean="0"/>
              <a:t>Lab Part 4: Flowers and Pollinators</a:t>
            </a:r>
            <a:endParaRPr lang="en-US" sz="4000" b="1" dirty="0"/>
          </a:p>
          <a:p>
            <a:endParaRPr lang="en-US" dirty="0"/>
          </a:p>
        </p:txBody>
      </p:sp>
      <p:sp>
        <p:nvSpPr>
          <p:cNvPr id="8" name="Rectangle 7"/>
          <p:cNvSpPr/>
          <p:nvPr/>
        </p:nvSpPr>
        <p:spPr>
          <a:xfrm>
            <a:off x="8458200" y="0"/>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smtClean="0"/>
              <a:t>7</a:t>
            </a:r>
            <a:endParaRPr lang="en-US" sz="4800"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57200"/>
            <a:ext cx="9081094" cy="6172200"/>
          </a:xfrm>
          <a:prstGeom prst="rect">
            <a:avLst/>
          </a:prstGeom>
          <a:noFill/>
          <a:ln w="9525">
            <a:noFill/>
            <a:miter lim="800000"/>
            <a:headEnd/>
            <a:tailEnd/>
          </a:ln>
        </p:spPr>
      </p:pic>
      <p:sp>
        <p:nvSpPr>
          <p:cNvPr id="5" name="Rectangle 4"/>
          <p:cNvSpPr/>
          <p:nvPr/>
        </p:nvSpPr>
        <p:spPr>
          <a:xfrm>
            <a:off x="8686800" y="28194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8</a:t>
            </a:r>
            <a:endParaRPr lang="en-US" sz="6000" dirty="0"/>
          </a:p>
        </p:txBody>
      </p:sp>
      <p:sp>
        <p:nvSpPr>
          <p:cNvPr id="4" name="Rectangle 3"/>
          <p:cNvSpPr/>
          <p:nvPr/>
        </p:nvSpPr>
        <p:spPr>
          <a:xfrm>
            <a:off x="2362200" y="0"/>
            <a:ext cx="4647234" cy="461665"/>
          </a:xfrm>
          <a:prstGeom prst="rect">
            <a:avLst/>
          </a:prstGeom>
        </p:spPr>
        <p:txBody>
          <a:bodyPr wrap="none">
            <a:spAutoFit/>
          </a:bodyPr>
          <a:lstStyle/>
          <a:p>
            <a:r>
              <a:rPr lang="en-US" sz="2400" b="1" dirty="0"/>
              <a:t>LAB: </a:t>
            </a:r>
            <a:r>
              <a:rPr lang="en-US" sz="2400" b="1" dirty="0" smtClean="0"/>
              <a:t>Part 4-Flowers and Pollinators</a:t>
            </a:r>
            <a:endParaRPr lang="en-US" sz="2400" b="1"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304800"/>
            <a:ext cx="9144001" cy="6400800"/>
          </a:xfrm>
          <a:prstGeom prst="rect">
            <a:avLst/>
          </a:prstGeom>
          <a:noFill/>
          <a:ln w="9525">
            <a:noFill/>
            <a:miter lim="800000"/>
            <a:headEnd/>
            <a:tailEnd/>
          </a:ln>
        </p:spPr>
      </p:pic>
      <p:sp>
        <p:nvSpPr>
          <p:cNvPr id="5" name="Rectangle 4"/>
          <p:cNvSpPr/>
          <p:nvPr/>
        </p:nvSpPr>
        <p:spPr>
          <a:xfrm>
            <a:off x="8534400" y="2895600"/>
            <a:ext cx="6096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9</a:t>
            </a:r>
            <a:endParaRPr lang="en-US" sz="6000" dirty="0"/>
          </a:p>
        </p:txBody>
      </p:sp>
      <p:sp>
        <p:nvSpPr>
          <p:cNvPr id="6" name="Rectangle 5"/>
          <p:cNvSpPr/>
          <p:nvPr/>
        </p:nvSpPr>
        <p:spPr>
          <a:xfrm>
            <a:off x="2362200" y="0"/>
            <a:ext cx="4647234" cy="461665"/>
          </a:xfrm>
          <a:prstGeom prst="rect">
            <a:avLst/>
          </a:prstGeom>
        </p:spPr>
        <p:txBody>
          <a:bodyPr wrap="none">
            <a:spAutoFit/>
          </a:bodyPr>
          <a:lstStyle/>
          <a:p>
            <a:r>
              <a:rPr lang="en-US" sz="2400" b="1" dirty="0"/>
              <a:t>LAB: </a:t>
            </a:r>
            <a:r>
              <a:rPr lang="en-US" sz="2400" b="1" dirty="0" smtClean="0"/>
              <a:t>Part 4-Flowers and Pollinators</a:t>
            </a:r>
            <a:endParaRPr lang="en-US" sz="2400" b="1" dirty="0"/>
          </a:p>
        </p:txBody>
      </p:sp>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1667</Words>
  <Application>Microsoft Office PowerPoint</Application>
  <PresentationFormat>On-screen Show (4:3)</PresentationFormat>
  <Paragraphs>277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Scientific Argument: Claim, Evidence, Reasoning</vt:lpstr>
      <vt:lpstr>How to Solve One-Step Dimensional Analysis Problems</vt:lpstr>
      <vt:lpstr>Slide 16</vt:lpstr>
      <vt:lpstr>Slide 17</vt:lpstr>
      <vt:lpstr>Slide 18</vt:lpstr>
      <vt:lpstr>Slide 19</vt:lpstr>
      <vt:lpstr>Slide 20</vt:lpstr>
      <vt:lpstr>Slide 21</vt:lpstr>
      <vt:lpstr>Slide 22</vt:lpstr>
    </vt:vector>
  </TitlesOfParts>
  <Company>Horry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mmassey</dc:creator>
  <cp:lastModifiedBy>Mary DeCanio-Massey</cp:lastModifiedBy>
  <cp:revision>140</cp:revision>
  <dcterms:created xsi:type="dcterms:W3CDTF">2015-09-22T18:01:20Z</dcterms:created>
  <dcterms:modified xsi:type="dcterms:W3CDTF">2017-02-27T02:43:14Z</dcterms:modified>
</cp:coreProperties>
</file>